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79" r:id="rId3"/>
    <p:sldId id="259" r:id="rId4"/>
    <p:sldId id="276" r:id="rId5"/>
    <p:sldId id="273" r:id="rId6"/>
    <p:sldId id="271" r:id="rId7"/>
    <p:sldId id="270" r:id="rId8"/>
    <p:sldId id="269" r:id="rId9"/>
    <p:sldId id="268" r:id="rId10"/>
    <p:sldId id="267" r:id="rId11"/>
    <p:sldId id="266" r:id="rId12"/>
    <p:sldId id="265" r:id="rId13"/>
    <p:sldId id="264" r:id="rId14"/>
    <p:sldId id="263" r:id="rId15"/>
    <p:sldId id="262" r:id="rId16"/>
    <p:sldId id="261" r:id="rId17"/>
    <p:sldId id="260" r:id="rId18"/>
    <p:sldId id="258" r:id="rId19"/>
    <p:sldId id="274" r:id="rId20"/>
    <p:sldId id="277" r:id="rId21"/>
    <p:sldId id="278"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3051BC-27C8-1AEB-68C8-1D936807275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62D02EF-CA38-9239-F765-49CCB2C62B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1F9477D-D07E-3F86-C2B0-40906FE2F64E}"/>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A9A4ECF8-43DF-0CBD-EDC4-5BD4593AA17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709EB9-DC30-DCCC-5894-CAEBEAEAC368}"/>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2583840619"/>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1F0C2F-ABDB-AB7F-AC7A-84B51023B0D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4A96658-D8DB-CB60-3FFB-FDC654D55D6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0A7035-1764-AEEB-6888-B14E811C840E}"/>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9E108690-EA54-4363-3D30-3D2AE5392A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EBF354C-03B0-3A41-8D5E-2B643E064F9A}"/>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1503341375"/>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F63B95-1415-E8F8-8AE7-2BB30357DAC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9BA70B6-B921-DFDE-DE14-67AB7F1264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3A7A453-8082-D253-A673-D0430CC0E778}"/>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54BCD211-8A5F-0ED9-1D1B-89BB44C4B2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721A16-3203-CC02-4DC7-7ECEFD029909}"/>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639993911"/>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66E0F8-CE77-11CE-F3DB-D32FC5CE4B0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0CC3DDD-D85F-0D66-4F83-447B5AC35B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37CF5FD-E7FC-2F34-F0E0-24AC079333F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206761E-1751-FAA0-74A4-7712ABC62EDA}"/>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6" name="Espace réservé du pied de page 5">
            <a:extLst>
              <a:ext uri="{FF2B5EF4-FFF2-40B4-BE49-F238E27FC236}">
                <a16:creationId xmlns:a16="http://schemas.microsoft.com/office/drawing/2014/main" id="{C491999B-8D14-3EB1-C06E-F819D729EFC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B18962-2ED5-25FE-5277-B747FC0BB289}"/>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2833127061"/>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D0FB4E-3659-D457-3AA5-4B46DA91766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44068C6-568F-6294-1591-AFC0C47FC1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6953925-907D-5A82-2D57-DAADACC0D34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28CFA10-5742-07A8-8BCB-466D8ECDCA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704BEA1-4983-33DD-EAAE-89A23C4E386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6B50FAD-BE8F-3FDC-9F1B-8381181C0C4F}"/>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8" name="Espace réservé du pied de page 7">
            <a:extLst>
              <a:ext uri="{FF2B5EF4-FFF2-40B4-BE49-F238E27FC236}">
                <a16:creationId xmlns:a16="http://schemas.microsoft.com/office/drawing/2014/main" id="{0258F462-56B5-A419-23AB-355F37552D4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78BE7C1-A6F5-4108-AE9F-01B99D905891}"/>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3776102828"/>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834EFD-2DFF-7FD6-6F31-76195015D7B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4CE876B-E6EC-4010-2A01-8C9FA6805A6E}"/>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4" name="Espace réservé du pied de page 3">
            <a:extLst>
              <a:ext uri="{FF2B5EF4-FFF2-40B4-BE49-F238E27FC236}">
                <a16:creationId xmlns:a16="http://schemas.microsoft.com/office/drawing/2014/main" id="{A7C30FBD-8B55-72F9-66B6-78DF1BA4BCC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BEDE9E0-7CA7-6779-6D7A-B62CDB140EC4}"/>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1695373566"/>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D9190C6-2B98-8F88-A88A-F2CE26B343BA}"/>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3" name="Espace réservé du pied de page 2">
            <a:extLst>
              <a:ext uri="{FF2B5EF4-FFF2-40B4-BE49-F238E27FC236}">
                <a16:creationId xmlns:a16="http://schemas.microsoft.com/office/drawing/2014/main" id="{0153A544-2932-B809-62AB-EEC36615457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63B6FDF-22F0-BD1E-D751-46C97CCCB118}"/>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3343871949"/>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27E502-B756-6BFC-4504-1254D02C540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183298B-8136-A6A2-2DFF-076B86B141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4289E3D-0CD1-48D1-7511-6E9F5AC8B0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6D66E48-66AD-9EB2-AE90-C59E0C7B378E}"/>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6" name="Espace réservé du pied de page 5">
            <a:extLst>
              <a:ext uri="{FF2B5EF4-FFF2-40B4-BE49-F238E27FC236}">
                <a16:creationId xmlns:a16="http://schemas.microsoft.com/office/drawing/2014/main" id="{2DECF5B4-A5A5-A733-1206-71472EDFDF1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1673ADA-2E44-6EA6-CA83-A7ADD7CFDC0C}"/>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65116397"/>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D07B83-8704-B9F9-322A-0D06BF67988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D061F69-F1E1-7433-2702-4ECF79A096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2586B15-1167-A7D3-92D4-1A0D026881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8D304F1-E1B5-167E-8028-AD844C1325F9}"/>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6" name="Espace réservé du pied de page 5">
            <a:extLst>
              <a:ext uri="{FF2B5EF4-FFF2-40B4-BE49-F238E27FC236}">
                <a16:creationId xmlns:a16="http://schemas.microsoft.com/office/drawing/2014/main" id="{E2B53FAB-5A72-CBDF-1351-CBEA3DC0DE3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A0AE8D-B528-39C0-5603-3DC4A9441B93}"/>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26409788"/>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6C2870-240A-BEEA-B824-29B7E98D51B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7311A2B-A3BD-233B-68B4-20C8D71DD6D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2D0C89E-69E3-C41A-6EF6-098CD114FEE1}"/>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05C13BB3-856D-9BB4-92F6-7814E052AD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6F46AD-CFBD-32A0-2377-EC77633B4517}"/>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1796500953"/>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B4F201-183F-3ADD-E162-FD71DF59514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A2ED99E-644F-95DD-0354-01C9F608A6A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9AD4775-BFA6-C0D4-412C-76D604E68269}"/>
              </a:ext>
            </a:extLst>
          </p:cNvPr>
          <p:cNvSpPr>
            <a:spLocks noGrp="1"/>
          </p:cNvSpPr>
          <p:nvPr>
            <p:ph type="dt" sz="half" idx="10"/>
          </p:nvPr>
        </p:nvSpPr>
        <p:spPr/>
        <p:txBody>
          <a:bodyPr/>
          <a:lstStyle/>
          <a:p>
            <a:fld id="{0DD6F372-1306-4849-B13F-C6D2D237E7AE}"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0429F4C1-F5D4-8F7E-5C35-30D9D035867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119943E-4C38-346A-55AB-639EB2714F67}"/>
              </a:ext>
            </a:extLst>
          </p:cNvPr>
          <p:cNvSpPr>
            <a:spLocks noGrp="1"/>
          </p:cNvSpPr>
          <p:nvPr>
            <p:ph type="sldNum" sz="quarter" idx="12"/>
          </p:nvPr>
        </p:nvSpPr>
        <p:spPr/>
        <p:txBody>
          <a:bodyPr/>
          <a:lstStyle/>
          <a:p>
            <a:fld id="{6D4F6FFD-8399-4D6F-AAA2-E39F258DF09A}" type="slidenum">
              <a:rPr lang="fr-FR" smtClean="0"/>
              <a:t>‹N°›</a:t>
            </a:fld>
            <a:endParaRPr lang="fr-FR"/>
          </a:p>
        </p:txBody>
      </p:sp>
    </p:spTree>
    <p:extLst>
      <p:ext uri="{BB962C8B-B14F-4D97-AF65-F5344CB8AC3E}">
        <p14:creationId xmlns:p14="http://schemas.microsoft.com/office/powerpoint/2010/main" val="641164866"/>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0EDCACB-98FE-4F12-1431-8093C0C98A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245404E-BEA1-54B0-B5A7-D46308A566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8D2C34C-6818-1FDC-4BB7-30157004E7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D6F372-1306-4849-B13F-C6D2D237E7AE}"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CDB43074-43FE-AFBA-D5F9-2E271F5B08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09FDB4F-FFDA-1943-F10B-DE942A6E50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D4F6FFD-8399-4D6F-AAA2-E39F258DF09A}" type="slidenum">
              <a:rPr lang="fr-FR" smtClean="0"/>
              <a:t>‹N°›</a:t>
            </a:fld>
            <a:endParaRPr lang="fr-FR"/>
          </a:p>
        </p:txBody>
      </p:sp>
    </p:spTree>
    <p:extLst>
      <p:ext uri="{BB962C8B-B14F-4D97-AF65-F5344CB8AC3E}">
        <p14:creationId xmlns:p14="http://schemas.microsoft.com/office/powerpoint/2010/main" val="2526305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Zone résidentielle&#10;&#10;Description générée automatiquement">
            <a:extLst>
              <a:ext uri="{FF2B5EF4-FFF2-40B4-BE49-F238E27FC236}">
                <a16:creationId xmlns:a16="http://schemas.microsoft.com/office/drawing/2014/main" id="{2CA15B99-A583-3A3F-B9F9-ECFCABD634B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16245" y="189000"/>
            <a:ext cx="9723814" cy="6480000"/>
          </a:xfrm>
          <a:prstGeom prst="rect">
            <a:avLst/>
          </a:prstGeom>
          <a:effectLst>
            <a:softEdge rad="635000"/>
          </a:effectLst>
        </p:spPr>
      </p:pic>
      <p:sp>
        <p:nvSpPr>
          <p:cNvPr id="4" name="ZoneTexte 3">
            <a:extLst>
              <a:ext uri="{FF2B5EF4-FFF2-40B4-BE49-F238E27FC236}">
                <a16:creationId xmlns:a16="http://schemas.microsoft.com/office/drawing/2014/main" id="{2AC8F159-605C-2585-CE6A-460FB382762D}"/>
              </a:ext>
            </a:extLst>
          </p:cNvPr>
          <p:cNvSpPr txBox="1"/>
          <p:nvPr/>
        </p:nvSpPr>
        <p:spPr>
          <a:xfrm>
            <a:off x="4322458" y="102939"/>
            <a:ext cx="7153835" cy="461665"/>
          </a:xfrm>
          <a:prstGeom prst="rect">
            <a:avLst/>
          </a:prstGeom>
          <a:noFill/>
        </p:spPr>
        <p:txBody>
          <a:bodyPr wrap="square" rtlCol="0">
            <a:spAutoFit/>
          </a:bodyPr>
          <a:lstStyle/>
          <a:p>
            <a:r>
              <a:rPr lang="fr-FR" sz="2400" b="1" dirty="0"/>
              <a:t>La Commune De Provins</a:t>
            </a:r>
          </a:p>
        </p:txBody>
      </p:sp>
      <p:sp>
        <p:nvSpPr>
          <p:cNvPr id="5" name="ZoneTexte 4">
            <a:extLst>
              <a:ext uri="{FF2B5EF4-FFF2-40B4-BE49-F238E27FC236}">
                <a16:creationId xmlns:a16="http://schemas.microsoft.com/office/drawing/2014/main" id="{D4B399F4-C72C-C3EE-53F3-1896BF014D16}"/>
              </a:ext>
            </a:extLst>
          </p:cNvPr>
          <p:cNvSpPr txBox="1"/>
          <p:nvPr/>
        </p:nvSpPr>
        <p:spPr>
          <a:xfrm>
            <a:off x="674371" y="6293396"/>
            <a:ext cx="11517629" cy="461665"/>
          </a:xfrm>
          <a:prstGeom prst="rect">
            <a:avLst/>
          </a:prstGeom>
          <a:noFill/>
        </p:spPr>
        <p:txBody>
          <a:bodyPr wrap="square" rtlCol="0">
            <a:spAutoFit/>
          </a:bodyPr>
          <a:lstStyle/>
          <a:p>
            <a:r>
              <a:rPr lang="fr-FR" sz="2400" b="1"/>
              <a:t>Provins (Île-de-France), le centre historique de la ville basse vue de la tour César.</a:t>
            </a:r>
            <a:endParaRPr lang="fr-FR" sz="2400" b="1" dirty="0"/>
          </a:p>
        </p:txBody>
      </p:sp>
    </p:spTree>
    <p:extLst>
      <p:ext uri="{BB962C8B-B14F-4D97-AF65-F5344CB8AC3E}">
        <p14:creationId xmlns:p14="http://schemas.microsoft.com/office/powerpoint/2010/main" val="261455368"/>
      </p:ext>
    </p:extLst>
  </p:cSld>
  <p:clrMapOvr>
    <a:masterClrMapping/>
  </p:clrMapOvr>
  <mc:AlternateContent xmlns:mc="http://schemas.openxmlformats.org/markup-compatibility/2006" xmlns:p14="http://schemas.microsoft.com/office/powerpoint/2010/main">
    <mc:Choice Requires="p14">
      <p:transition spd="slow" p14:dur="5000" advClick="0" advTm="9000">
        <p:dissolve/>
        <p:sndAc>
          <p:stSnd loop="1">
            <p:snd r:embed="rId2" name="ERNESTO CORTAZAR - With You.wav"/>
          </p:stSnd>
        </p:sndAc>
      </p:transition>
    </mc:Choice>
    <mc:Fallback xmlns="">
      <p:transition spd="slow" advClick="0" advTm="9000">
        <p:dissolve/>
        <p:sndAc>
          <p:stSnd loop="1">
            <p:snd r:embed="rId4" name="ERNESTO CORTAZAR - With You.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41D566A-640B-F4BC-D573-83E3952E8CB9}"/>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FF00"/>
                </a:solidFill>
              </a:rPr>
              <a:t>À une heure de Paris, ne loupez surtout pas Provins, en Seine-et-Marne ! Depuis 2001, cette commune est classée au patrimoine mondial de l'UNESCO et le mérite amplement. Encore aujourd'hui, cette cité médiévale reste très bien préservée. Elle est alors célèbre pour ses fortifications médiévales, dont l'enceinte de la ville haute qui possède 22 tours et a été construite de 1226 à 1314. On peut également y voir sa célèbre tour César, un donjon du XIIᵉ siècle qui servait de prison, et qui est classée aux monuments historiques depuis 1846.</a:t>
            </a:r>
          </a:p>
          <a:p>
            <a:pPr algn="ctr"/>
            <a:r>
              <a:rPr lang="fr-FR" sz="2400" b="1" dirty="0">
                <a:solidFill>
                  <a:srgbClr val="FFFF00"/>
                </a:solidFill>
              </a:rPr>
              <a:t>Bien sûr, cet édifice n'est pas le seul lieu à voir à Provins. Les visiteurs peuvent alors s'aventurer dans les souterrains de la vieille ville, évoqués par Umberto Eco dans son roman La Pendule de Foucault. Provins abrite également la plus vieille hostellerie de France, devenue un restaurant, qu'est l'Hostellerie de la Croix d'Or, dont la façade n'a pas changé depuis sa construction au XIIIᵉ siècle. Enfin, la cité médiévale possède aussi un riche patrimoine religieux, avec plusieurs lieux notables comme la collégiale Saint-</a:t>
            </a:r>
            <a:r>
              <a:rPr lang="fr-FR" sz="2400" b="1" dirty="0" err="1">
                <a:solidFill>
                  <a:srgbClr val="FFFF00"/>
                </a:solidFill>
              </a:rPr>
              <a:t>Quiriace</a:t>
            </a:r>
            <a:r>
              <a:rPr lang="fr-FR" sz="2400" b="1" dirty="0">
                <a:solidFill>
                  <a:srgbClr val="FFFF00"/>
                </a:solidFill>
              </a:rPr>
              <a:t>, l'église Sainte-Croix ou encore le couvent des Cordelières.</a:t>
            </a:r>
          </a:p>
          <a:p>
            <a:pPr algn="ctr"/>
            <a:r>
              <a:rPr lang="fr-FR" sz="2400" b="1" dirty="0">
                <a:solidFill>
                  <a:srgbClr val="FFFF00"/>
                </a:solidFill>
              </a:rPr>
              <a:t>PROVINS</a:t>
            </a:r>
          </a:p>
        </p:txBody>
      </p:sp>
    </p:spTree>
    <p:extLst>
      <p:ext uri="{BB962C8B-B14F-4D97-AF65-F5344CB8AC3E}">
        <p14:creationId xmlns:p14="http://schemas.microsoft.com/office/powerpoint/2010/main" val="1149597125"/>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1" end="1"/>
                                            </p:txEl>
                                          </p:spTgt>
                                        </p:tgtEl>
                                        <p:attrNameLst>
                                          <p:attrName>style.visibility</p:attrName>
                                        </p:attrNameLst>
                                      </p:cBhvr>
                                      <p:to>
                                        <p:strVal val="visible"/>
                                      </p:to>
                                    </p:set>
                                    <p:set>
                                      <p:cBhvr>
                                        <p:cTn id="16" dur="455" fill="hold">
                                          <p:stCondLst>
                                            <p:cond delay="0"/>
                                          </p:stCondLst>
                                        </p:cTn>
                                        <p:tgtEl>
                                          <p:spTgt spid="2">
                                            <p:txEl>
                                              <p:pRg st="1" end="1"/>
                                            </p:txEl>
                                          </p:spTgt>
                                        </p:tgtEl>
                                        <p:attrNameLst>
                                          <p:attrName>style.rotation</p:attrName>
                                        </p:attrNameLst>
                                      </p:cBhvr>
                                      <p:to>
                                        <p:strVal val="-45.0"/>
                                      </p:to>
                                    </p:set>
                                    <p:anim calcmode="lin" valueType="num">
                                      <p:cBhvr>
                                        <p:cTn id="17" dur="455" fill="hold">
                                          <p:stCondLst>
                                            <p:cond delay="455"/>
                                          </p:stCondLst>
                                        </p:cTn>
                                        <p:tgtEl>
                                          <p:spTgt spid="2">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1" end="1"/>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église&#10;&#10;Description générée automatiquement">
            <a:extLst>
              <a:ext uri="{FF2B5EF4-FFF2-40B4-BE49-F238E27FC236}">
                <a16:creationId xmlns:a16="http://schemas.microsoft.com/office/drawing/2014/main" id="{C2FF8AB6-A85F-D325-03C9-60A0488233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79871" y="279000"/>
            <a:ext cx="9032258" cy="6300000"/>
          </a:xfrm>
          <a:prstGeom prst="rect">
            <a:avLst/>
          </a:prstGeom>
          <a:effectLst>
            <a:softEdge rad="317500"/>
          </a:effectLst>
        </p:spPr>
      </p:pic>
      <p:sp>
        <p:nvSpPr>
          <p:cNvPr id="4" name="ZoneTexte 3">
            <a:extLst>
              <a:ext uri="{FF2B5EF4-FFF2-40B4-BE49-F238E27FC236}">
                <a16:creationId xmlns:a16="http://schemas.microsoft.com/office/drawing/2014/main" id="{7FB979F6-1552-268C-E00C-A47C290FA888}"/>
              </a:ext>
            </a:extLst>
          </p:cNvPr>
          <p:cNvSpPr txBox="1"/>
          <p:nvPr/>
        </p:nvSpPr>
        <p:spPr>
          <a:xfrm>
            <a:off x="4840942" y="6396335"/>
            <a:ext cx="7121562" cy="461665"/>
          </a:xfrm>
          <a:prstGeom prst="rect">
            <a:avLst/>
          </a:prstGeom>
          <a:noFill/>
        </p:spPr>
        <p:txBody>
          <a:bodyPr wrap="square" rtlCol="0">
            <a:spAutoFit/>
          </a:bodyPr>
          <a:lstStyle/>
          <a:p>
            <a:r>
              <a:rPr lang="fr-FR" sz="2400" b="1" dirty="0"/>
              <a:t>Collégiale Saint Curiace </a:t>
            </a:r>
          </a:p>
        </p:txBody>
      </p:sp>
    </p:spTree>
    <p:extLst>
      <p:ext uri="{BB962C8B-B14F-4D97-AF65-F5344CB8AC3E}">
        <p14:creationId xmlns:p14="http://schemas.microsoft.com/office/powerpoint/2010/main" val="65060277"/>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erbe, bâtiment&#10;&#10;Description générée automatiquement">
            <a:extLst>
              <a:ext uri="{FF2B5EF4-FFF2-40B4-BE49-F238E27FC236}">
                <a16:creationId xmlns:a16="http://schemas.microsoft.com/office/drawing/2014/main" id="{CAE4DD82-B630-53DD-D021-C94484976E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5000" y="752475"/>
            <a:ext cx="8382000" cy="53530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D47E8A1-6548-EC04-8ECE-3B6B02C5FE84}"/>
              </a:ext>
            </a:extLst>
          </p:cNvPr>
          <p:cNvSpPr txBox="1"/>
          <p:nvPr/>
        </p:nvSpPr>
        <p:spPr>
          <a:xfrm>
            <a:off x="290456" y="6239435"/>
            <a:ext cx="11611087" cy="461665"/>
          </a:xfrm>
          <a:prstGeom prst="rect">
            <a:avLst/>
          </a:prstGeom>
          <a:noFill/>
        </p:spPr>
        <p:txBody>
          <a:bodyPr wrap="square" rtlCol="0">
            <a:spAutoFit/>
          </a:bodyPr>
          <a:lstStyle/>
          <a:p>
            <a:r>
              <a:rPr lang="fr-FR" dirty="0"/>
              <a:t> </a:t>
            </a:r>
            <a:r>
              <a:rPr lang="fr-FR" sz="2400" b="1" dirty="0"/>
              <a:t>la Tour César, la Grange aux dîmes, le Prieuré Saint-</a:t>
            </a:r>
            <a:r>
              <a:rPr lang="fr-FR" sz="2400" b="1" dirty="0" err="1"/>
              <a:t>Ayoul</a:t>
            </a:r>
            <a:r>
              <a:rPr lang="fr-FR" sz="2400" b="1" dirty="0"/>
              <a:t>, le musée, les remparts</a:t>
            </a:r>
            <a:endParaRPr lang="fr-FR" b="1" dirty="0"/>
          </a:p>
        </p:txBody>
      </p:sp>
    </p:spTree>
    <p:extLst>
      <p:ext uri="{BB962C8B-B14F-4D97-AF65-F5344CB8AC3E}">
        <p14:creationId xmlns:p14="http://schemas.microsoft.com/office/powerpoint/2010/main" val="1958305457"/>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plante&#10;&#10;Description générée automatiquement">
            <a:extLst>
              <a:ext uri="{FF2B5EF4-FFF2-40B4-BE49-F238E27FC236}">
                <a16:creationId xmlns:a16="http://schemas.microsoft.com/office/drawing/2014/main" id="{8712BA3F-04C1-BC62-4230-BC35BF5EAA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6171" y="189000"/>
            <a:ext cx="4259658"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4D915E6-FABB-EEE8-3DD1-15B352E693A6}"/>
              </a:ext>
            </a:extLst>
          </p:cNvPr>
          <p:cNvSpPr txBox="1"/>
          <p:nvPr/>
        </p:nvSpPr>
        <p:spPr>
          <a:xfrm>
            <a:off x="353303" y="1430767"/>
            <a:ext cx="3517750"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vignoble de la rue de la Pie.</a:t>
            </a:r>
          </a:p>
        </p:txBody>
      </p:sp>
    </p:spTree>
    <p:extLst>
      <p:ext uri="{BB962C8B-B14F-4D97-AF65-F5344CB8AC3E}">
        <p14:creationId xmlns:p14="http://schemas.microsoft.com/office/powerpoint/2010/main" val="3444851044"/>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EA3B9DC9-3886-F142-4531-C1D5AD2D60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6984" y="192939"/>
            <a:ext cx="7458032" cy="6300000"/>
          </a:xfrm>
          <a:prstGeom prst="rect">
            <a:avLst/>
          </a:prstGeom>
          <a:effectLst>
            <a:softEdge rad="317500"/>
          </a:effectLst>
        </p:spPr>
      </p:pic>
      <p:sp>
        <p:nvSpPr>
          <p:cNvPr id="4" name="ZoneTexte 3">
            <a:extLst>
              <a:ext uri="{FF2B5EF4-FFF2-40B4-BE49-F238E27FC236}">
                <a16:creationId xmlns:a16="http://schemas.microsoft.com/office/drawing/2014/main" id="{A0B0EA51-4CA0-C3B4-CC01-7FE60F464E0E}"/>
              </a:ext>
            </a:extLst>
          </p:cNvPr>
          <p:cNvSpPr txBox="1"/>
          <p:nvPr/>
        </p:nvSpPr>
        <p:spPr>
          <a:xfrm>
            <a:off x="2205318" y="3987405"/>
            <a:ext cx="920854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Les premières foires ont lieu devant l'église Saint-</a:t>
            </a:r>
            <a:r>
              <a:rPr lang="fr-FR" sz="2400" b="1" dirty="0" err="1"/>
              <a:t>Ayoul</a:t>
            </a:r>
            <a:r>
              <a:rPr lang="fr-FR" sz="2400" b="1" dirty="0"/>
              <a:t>.</a:t>
            </a:r>
          </a:p>
        </p:txBody>
      </p:sp>
    </p:spTree>
    <p:extLst>
      <p:ext uri="{BB962C8B-B14F-4D97-AF65-F5344CB8AC3E}">
        <p14:creationId xmlns:p14="http://schemas.microsoft.com/office/powerpoint/2010/main" val="1419975242"/>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cène, route, bâtiment&#10;&#10;Description générée automatiquement">
            <a:extLst>
              <a:ext uri="{FF2B5EF4-FFF2-40B4-BE49-F238E27FC236}">
                <a16:creationId xmlns:a16="http://schemas.microsoft.com/office/drawing/2014/main" id="{E6C769B0-3724-5B10-E079-BFB4A9B398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a:effectLst>
            <a:softEdge rad="635000"/>
          </a:effectLst>
        </p:spPr>
      </p:pic>
      <p:sp>
        <p:nvSpPr>
          <p:cNvPr id="4" name="ZoneTexte 3">
            <a:extLst>
              <a:ext uri="{FF2B5EF4-FFF2-40B4-BE49-F238E27FC236}">
                <a16:creationId xmlns:a16="http://schemas.microsoft.com/office/drawing/2014/main" id="{E704E0E5-538A-AD51-C9E7-239C9F6856EA}"/>
              </a:ext>
            </a:extLst>
          </p:cNvPr>
          <p:cNvSpPr txBox="1"/>
          <p:nvPr/>
        </p:nvSpPr>
        <p:spPr>
          <a:xfrm>
            <a:off x="2436937" y="5841881"/>
            <a:ext cx="8611167" cy="830997"/>
          </a:xfrm>
          <a:prstGeom prst="rect">
            <a:avLst/>
          </a:prstGeom>
          <a:noFill/>
        </p:spPr>
        <p:txBody>
          <a:bodyPr wrap="square" rtlCol="0">
            <a:spAutoFit/>
          </a:bodyPr>
          <a:lstStyle/>
          <a:p>
            <a:endParaRPr lang="fr-FR" sz="2400" b="1" dirty="0"/>
          </a:p>
          <a:p>
            <a:r>
              <a:rPr lang="fr-FR" sz="2400" b="1" dirty="0"/>
              <a:t>La rue Couverte et ses anciennes maisons à colombages.</a:t>
            </a:r>
          </a:p>
        </p:txBody>
      </p:sp>
    </p:spTree>
    <p:extLst>
      <p:ext uri="{BB962C8B-B14F-4D97-AF65-F5344CB8AC3E}">
        <p14:creationId xmlns:p14="http://schemas.microsoft.com/office/powerpoint/2010/main" val="687981029"/>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Commerce, nourriture, marché&#10;&#10;Description générée automatiquement">
            <a:extLst>
              <a:ext uri="{FF2B5EF4-FFF2-40B4-BE49-F238E27FC236}">
                <a16:creationId xmlns:a16="http://schemas.microsoft.com/office/drawing/2014/main" id="{4DD89939-BFAF-74FC-9E13-FDEB7752B4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0106" y="279000"/>
            <a:ext cx="9111787" cy="6300000"/>
          </a:xfrm>
          <a:prstGeom prst="rect">
            <a:avLst/>
          </a:prstGeom>
          <a:effectLst>
            <a:softEdge rad="317500"/>
          </a:effectLst>
        </p:spPr>
      </p:pic>
      <p:sp>
        <p:nvSpPr>
          <p:cNvPr id="4" name="ZoneTexte 3">
            <a:extLst>
              <a:ext uri="{FF2B5EF4-FFF2-40B4-BE49-F238E27FC236}">
                <a16:creationId xmlns:a16="http://schemas.microsoft.com/office/drawing/2014/main" id="{E7708F0B-FEE8-FC26-2DAB-687A3256E18F}"/>
              </a:ext>
            </a:extLst>
          </p:cNvPr>
          <p:cNvSpPr txBox="1"/>
          <p:nvPr/>
        </p:nvSpPr>
        <p:spPr>
          <a:xfrm>
            <a:off x="3517751" y="4180344"/>
            <a:ext cx="759489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Marché couvert sous la halle du Minage.</a:t>
            </a:r>
          </a:p>
        </p:txBody>
      </p:sp>
    </p:spTree>
    <p:extLst>
      <p:ext uri="{BB962C8B-B14F-4D97-AF65-F5344CB8AC3E}">
        <p14:creationId xmlns:p14="http://schemas.microsoft.com/office/powerpoint/2010/main" val="2212964232"/>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cher, pierre, calcaire&#10;&#10;Description générée automatiquement">
            <a:extLst>
              <a:ext uri="{FF2B5EF4-FFF2-40B4-BE49-F238E27FC236}">
                <a16:creationId xmlns:a16="http://schemas.microsoft.com/office/drawing/2014/main" id="{2348ADD5-34F4-DCEC-3956-0049541F67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5187CAA-7B78-B11A-9BBE-15882C68017B}"/>
              </a:ext>
            </a:extLst>
          </p:cNvPr>
          <p:cNvSpPr txBox="1"/>
          <p:nvPr/>
        </p:nvSpPr>
        <p:spPr>
          <a:xfrm>
            <a:off x="8386080" y="688490"/>
            <a:ext cx="3560781"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Borne marquant un circuit touristique dans la ville.</a:t>
            </a:r>
          </a:p>
        </p:txBody>
      </p:sp>
    </p:spTree>
    <p:extLst>
      <p:ext uri="{BB962C8B-B14F-4D97-AF65-F5344CB8AC3E}">
        <p14:creationId xmlns:p14="http://schemas.microsoft.com/office/powerpoint/2010/main" val="2875980432"/>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12054D9D-ECC0-A8F0-660F-6D52771D54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1480736"/>
            <a:ext cx="11556000" cy="365248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55322D1-6808-0D86-850C-CA037E6A7495}"/>
              </a:ext>
            </a:extLst>
          </p:cNvPr>
          <p:cNvSpPr txBox="1"/>
          <p:nvPr/>
        </p:nvSpPr>
        <p:spPr>
          <a:xfrm>
            <a:off x="4507455" y="3014674"/>
            <a:ext cx="5507915"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Remparts de Provins.</a:t>
            </a:r>
          </a:p>
        </p:txBody>
      </p:sp>
    </p:spTree>
    <p:extLst>
      <p:ext uri="{BB962C8B-B14F-4D97-AF65-F5344CB8AC3E}">
        <p14:creationId xmlns:p14="http://schemas.microsoft.com/office/powerpoint/2010/main" val="4244434856"/>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D07FAD10-8431-D83F-29AE-6CEAD3ABC2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1" y="279000"/>
            <a:ext cx="9442637" cy="6300000"/>
          </a:xfrm>
          <a:prstGeom prst="rect">
            <a:avLst/>
          </a:prstGeom>
          <a:effectLst>
            <a:softEdge rad="635000"/>
          </a:effectLst>
        </p:spPr>
      </p:pic>
      <p:sp>
        <p:nvSpPr>
          <p:cNvPr id="4" name="ZoneTexte 3">
            <a:extLst>
              <a:ext uri="{FF2B5EF4-FFF2-40B4-BE49-F238E27FC236}">
                <a16:creationId xmlns:a16="http://schemas.microsoft.com/office/drawing/2014/main" id="{53E28A18-9EA6-0B85-3D44-C2E8A0DC9C1A}"/>
              </a:ext>
            </a:extLst>
          </p:cNvPr>
          <p:cNvSpPr txBox="1"/>
          <p:nvPr/>
        </p:nvSpPr>
        <p:spPr>
          <a:xfrm>
            <a:off x="3108959" y="6232173"/>
            <a:ext cx="6992471" cy="461665"/>
          </a:xfrm>
          <a:prstGeom prst="rect">
            <a:avLst/>
          </a:prstGeom>
          <a:noFill/>
        </p:spPr>
        <p:txBody>
          <a:bodyPr wrap="square" rtlCol="0">
            <a:spAutoFit/>
          </a:bodyPr>
          <a:lstStyle/>
          <a:p>
            <a:r>
              <a:rPr lang="fr-FR" sz="2400" b="1"/>
              <a:t>La Tour César et la collégiale Saint-Quiriace.</a:t>
            </a:r>
            <a:endParaRPr lang="fr-FR" sz="2400" b="1" dirty="0"/>
          </a:p>
        </p:txBody>
      </p:sp>
    </p:spTree>
    <p:extLst>
      <p:ext uri="{BB962C8B-B14F-4D97-AF65-F5344CB8AC3E}">
        <p14:creationId xmlns:p14="http://schemas.microsoft.com/office/powerpoint/2010/main" val="2161719007"/>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ciel, nuage&#10;&#10;Description générée automatiquement">
            <a:extLst>
              <a:ext uri="{FF2B5EF4-FFF2-40B4-BE49-F238E27FC236}">
                <a16:creationId xmlns:a16="http://schemas.microsoft.com/office/drawing/2014/main" id="{ECA2ED03-0CCE-8A5B-75EC-9276738298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effectLst>
            <a:softEdge rad="317500"/>
          </a:effectLst>
        </p:spPr>
      </p:pic>
      <p:sp>
        <p:nvSpPr>
          <p:cNvPr id="6" name="ZoneTexte 5">
            <a:extLst>
              <a:ext uri="{FF2B5EF4-FFF2-40B4-BE49-F238E27FC236}">
                <a16:creationId xmlns:a16="http://schemas.microsoft.com/office/drawing/2014/main" id="{F620927B-6E09-593B-2B88-793E5180263B}"/>
              </a:ext>
            </a:extLst>
          </p:cNvPr>
          <p:cNvSpPr txBox="1"/>
          <p:nvPr/>
        </p:nvSpPr>
        <p:spPr>
          <a:xfrm>
            <a:off x="4289374" y="6027003"/>
            <a:ext cx="7272170" cy="830997"/>
          </a:xfrm>
          <a:prstGeom prst="rect">
            <a:avLst/>
          </a:prstGeom>
          <a:noFill/>
        </p:spPr>
        <p:txBody>
          <a:bodyPr wrap="square" rtlCol="0">
            <a:spAutoFit/>
          </a:bodyPr>
          <a:lstStyle/>
          <a:p>
            <a:endParaRPr lang="fr-FR" sz="2400" b="1" dirty="0"/>
          </a:p>
          <a:p>
            <a:r>
              <a:rPr lang="fr-FR" sz="2400" b="1" dirty="0"/>
              <a:t>Porte de Jouy - XIIe siècle.</a:t>
            </a:r>
          </a:p>
        </p:txBody>
      </p:sp>
    </p:spTree>
    <p:extLst>
      <p:ext uri="{BB962C8B-B14F-4D97-AF65-F5344CB8AC3E}">
        <p14:creationId xmlns:p14="http://schemas.microsoft.com/office/powerpoint/2010/main" val="2679859733"/>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Ruines&#10;&#10;Description générée automatiquement">
            <a:extLst>
              <a:ext uri="{FF2B5EF4-FFF2-40B4-BE49-F238E27FC236}">
                <a16:creationId xmlns:a16="http://schemas.microsoft.com/office/drawing/2014/main" id="{DE9C73AB-BA7D-DAEF-1D0A-8F7D56DF69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D72B6B36-4260-E28D-DAF6-4E192B3622E8}"/>
              </a:ext>
            </a:extLst>
          </p:cNvPr>
          <p:cNvSpPr txBox="1"/>
          <p:nvPr/>
        </p:nvSpPr>
        <p:spPr>
          <a:xfrm>
            <a:off x="4937760" y="4572000"/>
            <a:ext cx="7960659" cy="2185214"/>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t>Porte Saint-Jean.</a:t>
            </a:r>
          </a:p>
        </p:txBody>
      </p:sp>
    </p:spTree>
    <p:extLst>
      <p:ext uri="{BB962C8B-B14F-4D97-AF65-F5344CB8AC3E}">
        <p14:creationId xmlns:p14="http://schemas.microsoft.com/office/powerpoint/2010/main" val="4186542116"/>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56BCFDED-9310-9B1B-67E9-24736A7E15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182880"/>
            <a:ext cx="9487049" cy="6300000"/>
          </a:xfrm>
          <a:prstGeom prst="rect">
            <a:avLst/>
          </a:prstGeom>
          <a:effectLst>
            <a:softEdge rad="635000"/>
          </a:effectLst>
        </p:spPr>
      </p:pic>
      <p:sp>
        <p:nvSpPr>
          <p:cNvPr id="4" name="ZoneTexte 3">
            <a:extLst>
              <a:ext uri="{FF2B5EF4-FFF2-40B4-BE49-F238E27FC236}">
                <a16:creationId xmlns:a16="http://schemas.microsoft.com/office/drawing/2014/main" id="{16713B97-9ACC-E999-2943-AF97810E0A86}"/>
              </a:ext>
            </a:extLst>
          </p:cNvPr>
          <p:cNvSpPr txBox="1"/>
          <p:nvPr/>
        </p:nvSpPr>
        <p:spPr>
          <a:xfrm>
            <a:off x="1454075" y="3805224"/>
            <a:ext cx="928384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Les remparts, vus de la porte Saint-Jean vers la Tour aux Engins.</a:t>
            </a:r>
          </a:p>
        </p:txBody>
      </p:sp>
    </p:spTree>
    <p:extLst>
      <p:ext uri="{BB962C8B-B14F-4D97-AF65-F5344CB8AC3E}">
        <p14:creationId xmlns:p14="http://schemas.microsoft.com/office/powerpoint/2010/main" val="1640167844"/>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herbe&#10;&#10;Description générée automatiquement">
            <a:extLst>
              <a:ext uri="{FF2B5EF4-FFF2-40B4-BE49-F238E27FC236}">
                <a16:creationId xmlns:a16="http://schemas.microsoft.com/office/drawing/2014/main" id="{198A7FBB-ED9B-9A03-C879-D8AB5292A2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E8CF119-68E3-8308-AA80-122188BDAFE5}"/>
              </a:ext>
            </a:extLst>
          </p:cNvPr>
          <p:cNvSpPr txBox="1"/>
          <p:nvPr/>
        </p:nvSpPr>
        <p:spPr>
          <a:xfrm>
            <a:off x="3593986" y="4055633"/>
            <a:ext cx="764868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Vue sud-ouest des fortifications.</a:t>
            </a:r>
          </a:p>
        </p:txBody>
      </p:sp>
    </p:spTree>
    <p:extLst>
      <p:ext uri="{BB962C8B-B14F-4D97-AF65-F5344CB8AC3E}">
        <p14:creationId xmlns:p14="http://schemas.microsoft.com/office/powerpoint/2010/main" val="4021290500"/>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erbe&#10;&#10;Description générée automatiquement">
            <a:extLst>
              <a:ext uri="{FF2B5EF4-FFF2-40B4-BE49-F238E27FC236}">
                <a16:creationId xmlns:a16="http://schemas.microsoft.com/office/drawing/2014/main" id="{73CC2130-AE71-321B-CF6C-0FC92B8459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3398" y="18288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294C7A5-C389-982F-885A-5E2C903B138A}"/>
              </a:ext>
            </a:extLst>
          </p:cNvPr>
          <p:cNvSpPr txBox="1"/>
          <p:nvPr/>
        </p:nvSpPr>
        <p:spPr>
          <a:xfrm>
            <a:off x="4292300" y="3805224"/>
            <a:ext cx="840000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Vue nord-ouest des fortifications.</a:t>
            </a:r>
          </a:p>
        </p:txBody>
      </p:sp>
    </p:spTree>
    <p:extLst>
      <p:ext uri="{BB962C8B-B14F-4D97-AF65-F5344CB8AC3E}">
        <p14:creationId xmlns:p14="http://schemas.microsoft.com/office/powerpoint/2010/main" val="298342857"/>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herbe, ciel, nuage&#10;&#10;Description générée automatiquement">
            <a:extLst>
              <a:ext uri="{FF2B5EF4-FFF2-40B4-BE49-F238E27FC236}">
                <a16:creationId xmlns:a16="http://schemas.microsoft.com/office/drawing/2014/main" id="{8AD4DE02-848D-2255-8135-F10F573B76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9083" y="189000"/>
            <a:ext cx="421121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59F88DC6-183A-39BD-056D-0E5A450EF60A}"/>
              </a:ext>
            </a:extLst>
          </p:cNvPr>
          <p:cNvSpPr txBox="1"/>
          <p:nvPr/>
        </p:nvSpPr>
        <p:spPr>
          <a:xfrm>
            <a:off x="806824" y="1169894"/>
            <a:ext cx="4001845"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Rempart et tour des Grandes Planches.</a:t>
            </a:r>
          </a:p>
        </p:txBody>
      </p:sp>
    </p:spTree>
    <p:extLst>
      <p:ext uri="{BB962C8B-B14F-4D97-AF65-F5344CB8AC3E}">
        <p14:creationId xmlns:p14="http://schemas.microsoft.com/office/powerpoint/2010/main" val="4101474750"/>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32E3A1B6-0391-A7B3-BCA0-3667FE6950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9609" y="193638"/>
            <a:ext cx="8400000" cy="6300000"/>
          </a:xfrm>
          <a:prstGeom prst="rect">
            <a:avLst/>
          </a:prstGeom>
          <a:effectLst>
            <a:softEdge rad="635000"/>
          </a:effectLst>
        </p:spPr>
      </p:pic>
      <p:sp>
        <p:nvSpPr>
          <p:cNvPr id="4" name="ZoneTexte 3">
            <a:extLst>
              <a:ext uri="{FF2B5EF4-FFF2-40B4-BE49-F238E27FC236}">
                <a16:creationId xmlns:a16="http://schemas.microsoft.com/office/drawing/2014/main" id="{E53EF854-6E54-1E24-3D2B-880F8FAF97F7}"/>
              </a:ext>
            </a:extLst>
          </p:cNvPr>
          <p:cNvSpPr txBox="1"/>
          <p:nvPr/>
        </p:nvSpPr>
        <p:spPr>
          <a:xfrm>
            <a:off x="5066852" y="3815982"/>
            <a:ext cx="7616414"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Vue des remparts.</a:t>
            </a:r>
          </a:p>
        </p:txBody>
      </p:sp>
    </p:spTree>
    <p:extLst>
      <p:ext uri="{BB962C8B-B14F-4D97-AF65-F5344CB8AC3E}">
        <p14:creationId xmlns:p14="http://schemas.microsoft.com/office/powerpoint/2010/main" val="3239905280"/>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laitier, fromages, nourriture&#10;&#10;Description générée automatiquement">
            <a:extLst>
              <a:ext uri="{FF2B5EF4-FFF2-40B4-BE49-F238E27FC236}">
                <a16:creationId xmlns:a16="http://schemas.microsoft.com/office/drawing/2014/main" id="{5F2D9D44-A397-52EC-8260-7E03AFAB98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5241" y="279000"/>
            <a:ext cx="466666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6E4FFE6-5E68-9B31-3086-2D0CDCCF55FF}"/>
              </a:ext>
            </a:extLst>
          </p:cNvPr>
          <p:cNvSpPr txBox="1"/>
          <p:nvPr/>
        </p:nvSpPr>
        <p:spPr>
          <a:xfrm>
            <a:off x="8462444" y="1194099"/>
            <a:ext cx="3324113"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Brie de Provins.</a:t>
            </a:r>
          </a:p>
        </p:txBody>
      </p:sp>
    </p:spTree>
    <p:extLst>
      <p:ext uri="{BB962C8B-B14F-4D97-AF65-F5344CB8AC3E}">
        <p14:creationId xmlns:p14="http://schemas.microsoft.com/office/powerpoint/2010/main" val="2143092394"/>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meubles, arche, table&#10;&#10;Description générée automatiquement">
            <a:extLst>
              <a:ext uri="{FF2B5EF4-FFF2-40B4-BE49-F238E27FC236}">
                <a16:creationId xmlns:a16="http://schemas.microsoft.com/office/drawing/2014/main" id="{10380D41-B777-CD36-A90D-D0537E64EC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2000" y="153000"/>
            <a:ext cx="9828000" cy="6552000"/>
          </a:xfrm>
          <a:prstGeom prst="rect">
            <a:avLst/>
          </a:prstGeom>
          <a:effectLst>
            <a:softEdge rad="635000"/>
          </a:effectLst>
        </p:spPr>
      </p:pic>
      <p:sp>
        <p:nvSpPr>
          <p:cNvPr id="4" name="ZoneTexte 3">
            <a:extLst>
              <a:ext uri="{FF2B5EF4-FFF2-40B4-BE49-F238E27FC236}">
                <a16:creationId xmlns:a16="http://schemas.microsoft.com/office/drawing/2014/main" id="{B8451DA2-46B8-FE12-F9EF-DA67EF65B928}"/>
              </a:ext>
            </a:extLst>
          </p:cNvPr>
          <p:cNvSpPr txBox="1"/>
          <p:nvPr/>
        </p:nvSpPr>
        <p:spPr>
          <a:xfrm>
            <a:off x="1936376" y="6166852"/>
            <a:ext cx="10994317" cy="461665"/>
          </a:xfrm>
          <a:prstGeom prst="rect">
            <a:avLst/>
          </a:prstGeom>
          <a:noFill/>
        </p:spPr>
        <p:txBody>
          <a:bodyPr wrap="square" rtlCol="0">
            <a:spAutoFit/>
          </a:bodyPr>
          <a:lstStyle/>
          <a:p>
            <a:r>
              <a:rPr lang="fr-FR" sz="2400" dirty="0"/>
              <a:t> </a:t>
            </a:r>
            <a:r>
              <a:rPr lang="fr-FR" sz="2400" b="1" dirty="0"/>
              <a:t>la Tour César, la Grange aux dîmes, le Prieuré Saint-</a:t>
            </a:r>
            <a:r>
              <a:rPr lang="fr-FR" sz="2400" b="1" dirty="0" err="1"/>
              <a:t>Ayoul</a:t>
            </a:r>
            <a:r>
              <a:rPr lang="fr-FR" sz="2400" dirty="0"/>
              <a:t>, </a:t>
            </a:r>
          </a:p>
        </p:txBody>
      </p:sp>
    </p:spTree>
    <p:extLst>
      <p:ext uri="{BB962C8B-B14F-4D97-AF65-F5344CB8AC3E}">
        <p14:creationId xmlns:p14="http://schemas.microsoft.com/office/powerpoint/2010/main" val="1420164140"/>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1721F4E-ACF4-6350-3224-B6BC4F4A9641}"/>
              </a:ext>
            </a:extLst>
          </p:cNvPr>
          <p:cNvSpPr txBox="1"/>
          <p:nvPr/>
        </p:nvSpPr>
        <p:spPr>
          <a:xfrm>
            <a:off x="0" y="753035"/>
            <a:ext cx="12242202" cy="584775"/>
          </a:xfrm>
          <a:prstGeom prst="rect">
            <a:avLst/>
          </a:prstGeom>
          <a:noFill/>
        </p:spPr>
        <p:txBody>
          <a:bodyPr wrap="square" rtlCol="0">
            <a:spAutoFit/>
          </a:bodyPr>
          <a:lstStyle/>
          <a:p>
            <a:r>
              <a:rPr lang="fr-FR" sz="3200" b="1" dirty="0"/>
              <a:t>Lorient  Vous A Présenté La Commune De Provins – Ille De France </a:t>
            </a:r>
          </a:p>
        </p:txBody>
      </p:sp>
      <p:sp>
        <p:nvSpPr>
          <p:cNvPr id="3" name="ZoneTexte 2">
            <a:extLst>
              <a:ext uri="{FF2B5EF4-FFF2-40B4-BE49-F238E27FC236}">
                <a16:creationId xmlns:a16="http://schemas.microsoft.com/office/drawing/2014/main" id="{46B6B8A7-2635-2C4D-B1CB-200BEC254093}"/>
              </a:ext>
            </a:extLst>
          </p:cNvPr>
          <p:cNvSpPr txBox="1"/>
          <p:nvPr/>
        </p:nvSpPr>
        <p:spPr>
          <a:xfrm>
            <a:off x="2796988" y="1495312"/>
            <a:ext cx="9445214"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92CB90F5-B099-454D-C3C6-18463E7E2905}"/>
              </a:ext>
            </a:extLst>
          </p:cNvPr>
          <p:cNvSpPr txBox="1"/>
          <p:nvPr/>
        </p:nvSpPr>
        <p:spPr>
          <a:xfrm>
            <a:off x="3496236" y="2395091"/>
            <a:ext cx="9810974"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25498370-33EC-4AF8-595C-F995B6042045}"/>
              </a:ext>
            </a:extLst>
          </p:cNvPr>
          <p:cNvSpPr txBox="1"/>
          <p:nvPr/>
        </p:nvSpPr>
        <p:spPr>
          <a:xfrm>
            <a:off x="4335856" y="3137368"/>
            <a:ext cx="8664497" cy="584775"/>
          </a:xfrm>
          <a:prstGeom prst="rect">
            <a:avLst/>
          </a:prstGeom>
          <a:noFill/>
        </p:spPr>
        <p:txBody>
          <a:bodyPr wrap="square" rtlCol="0">
            <a:spAutoFit/>
          </a:bodyPr>
          <a:lstStyle/>
          <a:p>
            <a:r>
              <a:rPr lang="fr-FR" sz="3200" b="1" dirty="0"/>
              <a:t>Merci De Votre Visite</a:t>
            </a:r>
          </a:p>
        </p:txBody>
      </p:sp>
      <p:sp>
        <p:nvSpPr>
          <p:cNvPr id="6" name="ZoneTexte 5">
            <a:extLst>
              <a:ext uri="{FF2B5EF4-FFF2-40B4-BE49-F238E27FC236}">
                <a16:creationId xmlns:a16="http://schemas.microsoft.com/office/drawing/2014/main" id="{61E992B5-0689-04EC-8938-FB38143A2ADD}"/>
              </a:ext>
            </a:extLst>
          </p:cNvPr>
          <p:cNvSpPr txBox="1"/>
          <p:nvPr/>
        </p:nvSpPr>
        <p:spPr>
          <a:xfrm>
            <a:off x="5653667" y="3879645"/>
            <a:ext cx="6835698"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3453235860"/>
      </p:ext>
    </p:extLst>
  </p:cSld>
  <p:clrMapOvr>
    <a:masterClrMapping/>
  </p:clrMapOvr>
  <mc:AlternateContent xmlns:mc="http://schemas.openxmlformats.org/markup-compatibility/2006" xmlns:p14="http://schemas.microsoft.com/office/powerpoint/2010/main">
    <mc:Choice Requires="p14">
      <p:transition spd="slow" p14:dur="5000" advClick="0" advTm="9000">
        <p:dissolve/>
      </p:transition>
    </mc:Choice>
    <mc:Fallback xmlns="">
      <p:transition spd="slow" advClick="0" advTm="9000">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74</TotalTime>
  <Words>398</Words>
  <Application>Microsoft Office PowerPoint</Application>
  <PresentationFormat>Grand écran</PresentationFormat>
  <Paragraphs>102</Paragraphs>
  <Slides>21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21</vt:i4>
      </vt:variant>
    </vt:vector>
  </HeadingPairs>
  <TitlesOfParts>
    <vt:vector size="2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2024-07-26T10:38:19Z</dcterms:created>
  <dcterms:modified xsi:type="dcterms:W3CDTF">2024-07-26T12:07:53Z</dcterms:modified>
</cp:coreProperties>
</file>