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85" r:id="rId3"/>
    <p:sldId id="278" r:id="rId4"/>
    <p:sldId id="277" r:id="rId5"/>
    <p:sldId id="276" r:id="rId6"/>
    <p:sldId id="275" r:id="rId7"/>
    <p:sldId id="274" r:id="rId8"/>
    <p:sldId id="273" r:id="rId9"/>
    <p:sldId id="272" r:id="rId10"/>
    <p:sldId id="270" r:id="rId11"/>
    <p:sldId id="269" r:id="rId12"/>
    <p:sldId id="268" r:id="rId13"/>
    <p:sldId id="267" r:id="rId14"/>
    <p:sldId id="266" r:id="rId15"/>
    <p:sldId id="265" r:id="rId16"/>
    <p:sldId id="264" r:id="rId17"/>
    <p:sldId id="263" r:id="rId18"/>
    <p:sldId id="262" r:id="rId19"/>
    <p:sldId id="261" r:id="rId20"/>
    <p:sldId id="260" r:id="rId21"/>
    <p:sldId id="259" r:id="rId22"/>
    <p:sldId id="258" r:id="rId23"/>
    <p:sldId id="281" r:id="rId24"/>
    <p:sldId id="257" r:id="rId25"/>
    <p:sldId id="279" r:id="rId26"/>
    <p:sldId id="282" r:id="rId27"/>
    <p:sldId id="280"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78" autoAdjust="0"/>
    <p:restoredTop sz="94660"/>
  </p:normalViewPr>
  <p:slideViewPr>
    <p:cSldViewPr snapToGrid="0">
      <p:cViewPr varScale="1">
        <p:scale>
          <a:sx n="73" d="100"/>
          <a:sy n="73" d="100"/>
        </p:scale>
        <p:origin x="754"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00DF0B-BA10-B31D-1532-3973D41354A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8CFF359-488C-9FA2-BE9A-9BBFC270AB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E1B9E65-2C6B-F2F5-6371-62D8D670AF10}"/>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AAB17A1E-9ED3-4D0C-21B4-45304D7AEEC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81F70BD-AD1D-202C-6D41-4CF0F0AF176E}"/>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314616826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378440-90D3-1D05-B3D1-DEA62E52356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57A6CC5-1732-576A-B871-5D803EBF2CB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5591DE6-B456-8122-E501-A579CB5657B9}"/>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39411A12-1180-017C-8A1F-95C9B4FCC4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64BED13-8751-6027-D340-569CECB6DF40}"/>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3654477176"/>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DD0426-C4BD-3479-28D0-5CA6FB6E10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F7CE92B-4073-8F46-4D8E-64EA87A3DE1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3A6C940-D8E5-41E4-4156-5795E426A20F}"/>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B5830B24-8F0C-8C3C-0986-CED1FB9F9C4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E2EE520-A08A-03B6-40F0-B4FB62D1A7B9}"/>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252199176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89DD57-0CD4-685B-0578-D7EFE909D97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3062BD-BFE3-94FB-7356-E68F6C90EA5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CA8ECAF-E1CE-623F-ABEC-69646ADDF49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3FFE99B-C683-3BF9-0C03-CC52CB762DAD}"/>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6" name="Espace réservé du pied de page 5">
            <a:extLst>
              <a:ext uri="{FF2B5EF4-FFF2-40B4-BE49-F238E27FC236}">
                <a16:creationId xmlns:a16="http://schemas.microsoft.com/office/drawing/2014/main" id="{55276C87-0643-B5E2-EA8D-0724E45BBD2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65B11A6-30A1-6E2A-BC20-FF01262F6DAD}"/>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3044175587"/>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B0AC01-53D8-6EAA-F2F8-498577FC4E5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90E4384-3CEF-B725-FE0A-CD6307566C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E841BC5-759D-915E-0AFA-60613D22B26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8419316-E40B-C125-ABB3-6763084A8A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90A86BA-4ED3-F0D9-F76E-1DAEDA24B2B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030D88-4CBB-422D-CA77-64C5B61151F1}"/>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8" name="Espace réservé du pied de page 7">
            <a:extLst>
              <a:ext uri="{FF2B5EF4-FFF2-40B4-BE49-F238E27FC236}">
                <a16:creationId xmlns:a16="http://schemas.microsoft.com/office/drawing/2014/main" id="{451D8A17-6E50-1B66-7C2F-589FC2F08A5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D575D13-BBC1-4A38-CB66-FCFEFA9531FF}"/>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196353534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66F2A0-D5E6-A0A4-7D66-5143574867A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AD520FD-BC49-08FE-3F8D-E3054F52B94B}"/>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4" name="Espace réservé du pied de page 3">
            <a:extLst>
              <a:ext uri="{FF2B5EF4-FFF2-40B4-BE49-F238E27FC236}">
                <a16:creationId xmlns:a16="http://schemas.microsoft.com/office/drawing/2014/main" id="{6F6DD437-7CE8-E23A-76C1-145D2EDEE3C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8D31C52-3F3E-4F6C-E9C9-20C6AE5B8393}"/>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3087742548"/>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90B63FC-7FEC-4FC9-783C-A3A706BB5E01}"/>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3" name="Espace réservé du pied de page 2">
            <a:extLst>
              <a:ext uri="{FF2B5EF4-FFF2-40B4-BE49-F238E27FC236}">
                <a16:creationId xmlns:a16="http://schemas.microsoft.com/office/drawing/2014/main" id="{4ACA1055-28B9-AC89-FA42-7EC2C623D30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409E8A-F275-0265-5A52-150F11A5B99B}"/>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20753276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4F4F61-F54C-BA8D-B4BE-6661257428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40AA872-3749-5AE5-5C42-7CD4CDD634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D74321F-659B-C0BF-86C6-0AF5353234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493A46B-FD32-5608-1F2D-FA8223F3E8B1}"/>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6" name="Espace réservé du pied de page 5">
            <a:extLst>
              <a:ext uri="{FF2B5EF4-FFF2-40B4-BE49-F238E27FC236}">
                <a16:creationId xmlns:a16="http://schemas.microsoft.com/office/drawing/2014/main" id="{96FD2BF5-F726-A91A-6527-05B6E6657F8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6EE0AA7-7590-D5D3-A849-558BA7495CAA}"/>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57731567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FAD92E-10BD-72B9-8EAD-C417874F580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95BF76C-EF90-DEAC-7653-F123FE98AA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C797C65-4C27-0476-212F-487411B151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B32725D-FC68-B106-AA39-C9EEDC59AE35}"/>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6" name="Espace réservé du pied de page 5">
            <a:extLst>
              <a:ext uri="{FF2B5EF4-FFF2-40B4-BE49-F238E27FC236}">
                <a16:creationId xmlns:a16="http://schemas.microsoft.com/office/drawing/2014/main" id="{D005F1B6-3713-274A-302A-EDA5832772B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947F467-31DD-E326-5A2B-071853D4A9B6}"/>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160344438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8B6829-1C04-B43A-5903-F8EA1F233C9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3E90B70-E060-ACCF-BCA0-CF6522ABA90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015EC4C-B3CC-8DCF-FF34-2F7F16995ADD}"/>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D5A7FD5D-D5EE-D631-37B5-E1C11E0DAC4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5F40BF-BFBB-CF4D-E15A-D3D2926977EF}"/>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198840959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B941217-98D5-E55D-4998-C522CCE6532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08056D6-AD06-5E06-F31D-A1C5271A077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438A63B-79B2-0778-87FF-F7B8834DF963}"/>
              </a:ext>
            </a:extLst>
          </p:cNvPr>
          <p:cNvSpPr>
            <a:spLocks noGrp="1"/>
          </p:cNvSpPr>
          <p:nvPr>
            <p:ph type="dt" sz="half" idx="10"/>
          </p:nvPr>
        </p:nvSpPr>
        <p:spPr/>
        <p:txBody>
          <a:bodyPr/>
          <a:lstStyle/>
          <a:p>
            <a:fld id="{DD07B519-AD9F-41E5-AF20-6AA0AE92A19A}"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64E1A2E2-EFB7-F729-8F08-F06292B7F0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54D695-B6AE-83D4-B95B-8F8BA75C6F4C}"/>
              </a:ext>
            </a:extLst>
          </p:cNvPr>
          <p:cNvSpPr>
            <a:spLocks noGrp="1"/>
          </p:cNvSpPr>
          <p:nvPr>
            <p:ph type="sldNum" sz="quarter" idx="12"/>
          </p:nvPr>
        </p:nvSpPr>
        <p:spPr/>
        <p:txBody>
          <a:bodyPr/>
          <a:lstStyle/>
          <a:p>
            <a:fld id="{90C29DD7-493F-4B62-8909-43051BC0F3C0}" type="slidenum">
              <a:rPr lang="fr-FR" smtClean="0"/>
              <a:t>‹N°›</a:t>
            </a:fld>
            <a:endParaRPr lang="fr-FR"/>
          </a:p>
        </p:txBody>
      </p:sp>
    </p:spTree>
    <p:extLst>
      <p:ext uri="{BB962C8B-B14F-4D97-AF65-F5344CB8AC3E}">
        <p14:creationId xmlns:p14="http://schemas.microsoft.com/office/powerpoint/2010/main" val="314510532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091E3C6-8068-D1C8-14C3-381A32E0F7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2C67D44-1F82-BFD9-C782-BC020F4831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71C893D-E9AD-299F-BA87-D782522168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D07B519-AD9F-41E5-AF20-6AA0AE92A19A}"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36370886-7C94-29DE-A494-24B9D04637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0F623A9-A3B7-FF86-C701-4130050C3B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0C29DD7-493F-4B62-8909-43051BC0F3C0}" type="slidenum">
              <a:rPr lang="fr-FR" smtClean="0"/>
              <a:t>‹N°›</a:t>
            </a:fld>
            <a:endParaRPr lang="fr-FR"/>
          </a:p>
        </p:txBody>
      </p:sp>
    </p:spTree>
    <p:extLst>
      <p:ext uri="{BB962C8B-B14F-4D97-AF65-F5344CB8AC3E}">
        <p14:creationId xmlns:p14="http://schemas.microsoft.com/office/powerpoint/2010/main" val="37988250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1F83656F-9232-5B90-7778-B052F285F5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7132" y="369000"/>
            <a:ext cx="9237736" cy="6120000"/>
          </a:xfrm>
          <a:prstGeom prst="rect">
            <a:avLst/>
          </a:prstGeom>
          <a:effectLst>
            <a:softEdge rad="317500"/>
          </a:effectLst>
        </p:spPr>
      </p:pic>
      <p:sp>
        <p:nvSpPr>
          <p:cNvPr id="4" name="ZoneTexte 3">
            <a:extLst>
              <a:ext uri="{FF2B5EF4-FFF2-40B4-BE49-F238E27FC236}">
                <a16:creationId xmlns:a16="http://schemas.microsoft.com/office/drawing/2014/main" id="{7E97BAEC-1FFF-59CF-AB1C-D323242E6F7F}"/>
              </a:ext>
            </a:extLst>
          </p:cNvPr>
          <p:cNvSpPr txBox="1"/>
          <p:nvPr/>
        </p:nvSpPr>
        <p:spPr>
          <a:xfrm>
            <a:off x="3156018" y="76612"/>
            <a:ext cx="7148945" cy="584775"/>
          </a:xfrm>
          <a:prstGeom prst="rect">
            <a:avLst/>
          </a:prstGeom>
          <a:noFill/>
        </p:spPr>
        <p:txBody>
          <a:bodyPr wrap="square" rtlCol="0">
            <a:spAutoFit/>
          </a:bodyPr>
          <a:lstStyle/>
          <a:p>
            <a:r>
              <a:rPr lang="fr-FR" sz="3200" b="1" dirty="0"/>
              <a:t>Saint Pétersbourg – Russie  N°1</a:t>
            </a:r>
          </a:p>
        </p:txBody>
      </p:sp>
    </p:spTree>
    <p:extLst>
      <p:ext uri="{BB962C8B-B14F-4D97-AF65-F5344CB8AC3E}">
        <p14:creationId xmlns:p14="http://schemas.microsoft.com/office/powerpoint/2010/main" val="2488186305"/>
      </p:ext>
    </p:extLst>
  </p:cSld>
  <p:clrMapOvr>
    <a:masterClrMapping/>
  </p:clrMapOvr>
  <mc:AlternateContent xmlns:mc="http://schemas.openxmlformats.org/markup-compatibility/2006" xmlns:p14="http://schemas.microsoft.com/office/powerpoint/2010/main">
    <mc:Choice Requires="p14">
      <p:transition spd="slow" p14:dur="5000" advClick="0" advTm="8000">
        <p14:shred/>
        <p:sndAc>
          <p:stSnd loop="1">
            <p:snd r:embed="rId2" name="Ivan Rebroff - Ah ! Si jétais riche... - Chanson française.wav"/>
          </p:stSnd>
        </p:sndAc>
      </p:transition>
    </mc:Choice>
    <mc:Fallback xmlns="">
      <p:transition spd="slow" advClick="0" advTm="8000">
        <p:fade/>
        <p:sndAc>
          <p:stSnd loop="1">
            <p:snd r:embed="rId4" name="Ivan Rebroff - Ah ! Si jétais riche... - Chanson français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A34B8C-B144-DF2C-CBF9-4D79AB582567}"/>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chemeClr val="bg1"/>
                </a:solidFill>
              </a:rPr>
              <a:t>Saint-Pétersbourg , [ a ] anciennement connu sous le nom de Petrograd et plus tard Leningrad , [ b ] est la deuxième plus grande ville de Russie après Moscou . Elle est située sur la rivière Neva , à la tête du golfe de Finlande sur la mer Baltique . La ville comptait 5 601 911 habitants en 2021, [ 5 ] avec plus de 6,4 millions de personnes vivant dans la zone métropolitaine . Saint-Pétersbourg est la quatrième ville la plus peuplée d'Europe, la ville la plus peuplée de la mer Baltique et la ville la plus septentrionale du monde avec plus d'un million d'habitants. En tant qu'ancienne capitale impériale de la Russie et port historiquement stratégique , elle est gouvernée comme une ville fédérale .</a:t>
            </a:r>
          </a:p>
        </p:txBody>
      </p:sp>
    </p:spTree>
    <p:extLst>
      <p:ext uri="{BB962C8B-B14F-4D97-AF65-F5344CB8AC3E}">
        <p14:creationId xmlns:p14="http://schemas.microsoft.com/office/powerpoint/2010/main" val="84682008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culpture, monument&#10;&#10;Description générée automatiquement">
            <a:extLst>
              <a:ext uri="{FF2B5EF4-FFF2-40B4-BE49-F238E27FC236}">
                <a16:creationId xmlns:a16="http://schemas.microsoft.com/office/drawing/2014/main" id="{CE014E92-E4AC-A94E-CBDD-5F3C136CB7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7" y="279000"/>
            <a:ext cx="9453605" cy="6300000"/>
          </a:xfrm>
          <a:prstGeom prst="rect">
            <a:avLst/>
          </a:prstGeom>
          <a:effectLst>
            <a:softEdge rad="635000"/>
          </a:effectLst>
        </p:spPr>
      </p:pic>
      <p:sp>
        <p:nvSpPr>
          <p:cNvPr id="4" name="ZoneTexte 3">
            <a:extLst>
              <a:ext uri="{FF2B5EF4-FFF2-40B4-BE49-F238E27FC236}">
                <a16:creationId xmlns:a16="http://schemas.microsoft.com/office/drawing/2014/main" id="{FE098F58-FA6F-92E6-56EF-157252354F8D}"/>
              </a:ext>
            </a:extLst>
          </p:cNvPr>
          <p:cNvSpPr txBox="1"/>
          <p:nvPr/>
        </p:nvSpPr>
        <p:spPr>
          <a:xfrm>
            <a:off x="4755214" y="6117335"/>
            <a:ext cx="7886700" cy="461665"/>
          </a:xfrm>
          <a:prstGeom prst="rect">
            <a:avLst/>
          </a:prstGeom>
          <a:noFill/>
        </p:spPr>
        <p:txBody>
          <a:bodyPr wrap="square" rtlCol="0">
            <a:spAutoFit/>
          </a:bodyPr>
          <a:lstStyle/>
          <a:p>
            <a:r>
              <a:rPr lang="fr-FR" sz="2400" b="1"/>
              <a:t>Le Cavalier de Bronze</a:t>
            </a:r>
            <a:endParaRPr lang="fr-FR" sz="2400" b="1" dirty="0"/>
          </a:p>
        </p:txBody>
      </p:sp>
    </p:spTree>
    <p:extLst>
      <p:ext uri="{BB962C8B-B14F-4D97-AF65-F5344CB8AC3E}">
        <p14:creationId xmlns:p14="http://schemas.microsoft.com/office/powerpoint/2010/main" val="187980899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3EDECCC-4295-1D6D-4FA1-7A4003565D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1" y="279000"/>
            <a:ext cx="9453718" cy="6300000"/>
          </a:xfrm>
          <a:prstGeom prst="rect">
            <a:avLst/>
          </a:prstGeom>
          <a:effectLst>
            <a:softEdge rad="317500"/>
          </a:effectLst>
        </p:spPr>
      </p:pic>
      <p:sp>
        <p:nvSpPr>
          <p:cNvPr id="4" name="ZoneTexte 3">
            <a:extLst>
              <a:ext uri="{FF2B5EF4-FFF2-40B4-BE49-F238E27FC236}">
                <a16:creationId xmlns:a16="http://schemas.microsoft.com/office/drawing/2014/main" id="{55A56339-4BE3-3974-9C7A-83C410AF84CF}"/>
              </a:ext>
            </a:extLst>
          </p:cNvPr>
          <p:cNvSpPr txBox="1"/>
          <p:nvPr/>
        </p:nvSpPr>
        <p:spPr>
          <a:xfrm>
            <a:off x="1115684" y="5921609"/>
            <a:ext cx="10761005" cy="830997"/>
          </a:xfrm>
          <a:prstGeom prst="rect">
            <a:avLst/>
          </a:prstGeom>
          <a:noFill/>
        </p:spPr>
        <p:txBody>
          <a:bodyPr wrap="square" rtlCol="0">
            <a:spAutoFit/>
          </a:bodyPr>
          <a:lstStyle/>
          <a:p>
            <a:endParaRPr lang="en-US" sz="2400" b="1" dirty="0"/>
          </a:p>
          <a:p>
            <a:r>
              <a:rPr lang="en-US" sz="2400" b="1" dirty="0"/>
              <a:t>Aerial photo of the </a:t>
            </a:r>
            <a:r>
              <a:rPr lang="en-US" sz="2400" b="1" dirty="0" err="1"/>
              <a:t>Vasilievsky</a:t>
            </a:r>
            <a:r>
              <a:rPr lang="en-US" sz="2400" b="1" dirty="0"/>
              <a:t> Island Spit in Saint Petersburg (Russia).</a:t>
            </a:r>
            <a:endParaRPr lang="fr-FR" sz="2400" b="1" dirty="0"/>
          </a:p>
        </p:txBody>
      </p:sp>
    </p:spTree>
    <p:extLst>
      <p:ext uri="{BB962C8B-B14F-4D97-AF65-F5344CB8AC3E}">
        <p14:creationId xmlns:p14="http://schemas.microsoft.com/office/powerpoint/2010/main" val="220584111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CACBC3B3-B233-4327-6E0D-81A23F9829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317500"/>
          </a:effectLst>
        </p:spPr>
      </p:pic>
      <p:sp>
        <p:nvSpPr>
          <p:cNvPr id="4" name="ZoneTexte 3">
            <a:extLst>
              <a:ext uri="{FF2B5EF4-FFF2-40B4-BE49-F238E27FC236}">
                <a16:creationId xmlns:a16="http://schemas.microsoft.com/office/drawing/2014/main" id="{2730B427-44CD-E0F4-4B5D-7E156D7B9C9A}"/>
              </a:ext>
            </a:extLst>
          </p:cNvPr>
          <p:cNvSpPr txBox="1"/>
          <p:nvPr/>
        </p:nvSpPr>
        <p:spPr>
          <a:xfrm>
            <a:off x="1912525" y="4633867"/>
            <a:ext cx="9509434"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t>Ceci est une photo d'un objet patrimonial culturel en Russie, </a:t>
            </a:r>
          </a:p>
        </p:txBody>
      </p:sp>
    </p:spTree>
    <p:extLst>
      <p:ext uri="{BB962C8B-B14F-4D97-AF65-F5344CB8AC3E}">
        <p14:creationId xmlns:p14="http://schemas.microsoft.com/office/powerpoint/2010/main" val="313772882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Palais&#10;&#10;Description générée automatiquement">
            <a:extLst>
              <a:ext uri="{FF2B5EF4-FFF2-40B4-BE49-F238E27FC236}">
                <a16:creationId xmlns:a16="http://schemas.microsoft.com/office/drawing/2014/main" id="{1D79F559-0215-28F8-A2BF-80C3D305A1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2" y="279000"/>
            <a:ext cx="9442635" cy="6300000"/>
          </a:xfrm>
          <a:prstGeom prst="rect">
            <a:avLst/>
          </a:prstGeom>
          <a:effectLst>
            <a:softEdge rad="635000"/>
          </a:effectLst>
        </p:spPr>
      </p:pic>
      <p:sp>
        <p:nvSpPr>
          <p:cNvPr id="4" name="ZoneTexte 3">
            <a:extLst>
              <a:ext uri="{FF2B5EF4-FFF2-40B4-BE49-F238E27FC236}">
                <a16:creationId xmlns:a16="http://schemas.microsoft.com/office/drawing/2014/main" id="{8565A62F-BF71-6AE8-AACC-635BDD5C35E1}"/>
              </a:ext>
            </a:extLst>
          </p:cNvPr>
          <p:cNvSpPr txBox="1"/>
          <p:nvPr/>
        </p:nvSpPr>
        <p:spPr>
          <a:xfrm>
            <a:off x="2108995" y="6117335"/>
            <a:ext cx="9757183" cy="461665"/>
          </a:xfrm>
          <a:prstGeom prst="rect">
            <a:avLst/>
          </a:prstGeom>
          <a:noFill/>
        </p:spPr>
        <p:txBody>
          <a:bodyPr wrap="square" rtlCol="0">
            <a:spAutoFit/>
          </a:bodyPr>
          <a:lstStyle/>
          <a:p>
            <a:r>
              <a:rPr lang="fr-FR" sz="2400" b="1" dirty="0"/>
              <a:t>Bâtiments du District Militaire Ouest de Saint-Pétersbourg</a:t>
            </a:r>
          </a:p>
        </p:txBody>
      </p:sp>
    </p:spTree>
    <p:extLst>
      <p:ext uri="{BB962C8B-B14F-4D97-AF65-F5344CB8AC3E}">
        <p14:creationId xmlns:p14="http://schemas.microsoft.com/office/powerpoint/2010/main" val="346812223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78849CB9-7D47-0F26-836E-0DE1F1FC75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199696"/>
            <a:ext cx="11200000" cy="6300000"/>
          </a:xfrm>
          <a:prstGeom prst="rect">
            <a:avLst/>
          </a:prstGeom>
          <a:effectLst>
            <a:softEdge rad="635000"/>
          </a:effectLst>
        </p:spPr>
      </p:pic>
      <p:sp>
        <p:nvSpPr>
          <p:cNvPr id="4" name="ZoneTexte 3">
            <a:extLst>
              <a:ext uri="{FF2B5EF4-FFF2-40B4-BE49-F238E27FC236}">
                <a16:creationId xmlns:a16="http://schemas.microsoft.com/office/drawing/2014/main" id="{B7E0D0BF-644D-4BB3-640F-A55AFEFCE555}"/>
              </a:ext>
            </a:extLst>
          </p:cNvPr>
          <p:cNvSpPr txBox="1"/>
          <p:nvPr/>
        </p:nvSpPr>
        <p:spPr>
          <a:xfrm>
            <a:off x="590729" y="6084197"/>
            <a:ext cx="11800967" cy="461665"/>
          </a:xfrm>
          <a:prstGeom prst="rect">
            <a:avLst/>
          </a:prstGeom>
          <a:noFill/>
        </p:spPr>
        <p:txBody>
          <a:bodyPr wrap="square" rtlCol="0">
            <a:spAutoFit/>
          </a:bodyPr>
          <a:lstStyle/>
          <a:p>
            <a:r>
              <a:rPr lang="fr-FR" sz="2400" b="1" dirty="0"/>
              <a:t> Grand fleuve Neva et quai Lieutenant Schmidt à Saint-Pétersbourg, Russie</a:t>
            </a:r>
          </a:p>
        </p:txBody>
      </p:sp>
    </p:spTree>
    <p:extLst>
      <p:ext uri="{BB962C8B-B14F-4D97-AF65-F5344CB8AC3E}">
        <p14:creationId xmlns:p14="http://schemas.microsoft.com/office/powerpoint/2010/main" val="278340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eau&#10;&#10;Description générée automatiquement">
            <a:extLst>
              <a:ext uri="{FF2B5EF4-FFF2-40B4-BE49-F238E27FC236}">
                <a16:creationId xmlns:a16="http://schemas.microsoft.com/office/drawing/2014/main" id="{CEFD884F-4719-DA82-F1A1-52168EB049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9845" y="279000"/>
            <a:ext cx="9692309" cy="6300000"/>
          </a:xfrm>
          <a:prstGeom prst="rect">
            <a:avLst/>
          </a:prstGeom>
          <a:effectLst>
            <a:softEdge rad="317500"/>
          </a:effectLst>
        </p:spPr>
      </p:pic>
      <p:sp>
        <p:nvSpPr>
          <p:cNvPr id="4" name="ZoneTexte 3">
            <a:extLst>
              <a:ext uri="{FF2B5EF4-FFF2-40B4-BE49-F238E27FC236}">
                <a16:creationId xmlns:a16="http://schemas.microsoft.com/office/drawing/2014/main" id="{CB1C5828-C4E4-28C0-D377-707F1ADB499D}"/>
              </a:ext>
            </a:extLst>
          </p:cNvPr>
          <p:cNvSpPr txBox="1"/>
          <p:nvPr/>
        </p:nvSpPr>
        <p:spPr>
          <a:xfrm>
            <a:off x="4014831" y="4031729"/>
            <a:ext cx="969230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Pont de la Trinité sur la Neva.</a:t>
            </a:r>
          </a:p>
        </p:txBody>
      </p:sp>
    </p:spTree>
    <p:extLst>
      <p:ext uri="{BB962C8B-B14F-4D97-AF65-F5344CB8AC3E}">
        <p14:creationId xmlns:p14="http://schemas.microsoft.com/office/powerpoint/2010/main" val="299150191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colonne&#10;&#10;Description générée automatiquement">
            <a:extLst>
              <a:ext uri="{FF2B5EF4-FFF2-40B4-BE49-F238E27FC236}">
                <a16:creationId xmlns:a16="http://schemas.microsoft.com/office/drawing/2014/main" id="{15A279AF-ECD4-03E9-6E68-727B798FD1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54000" y="188880"/>
            <a:ext cx="7884000" cy="6299088"/>
          </a:xfrm>
          <a:prstGeom prst="rect">
            <a:avLst/>
          </a:prstGeom>
          <a:effectLst>
            <a:softEdge rad="127000"/>
          </a:effectLst>
        </p:spPr>
      </p:pic>
      <p:sp>
        <p:nvSpPr>
          <p:cNvPr id="4" name="ZoneTexte 3">
            <a:extLst>
              <a:ext uri="{FF2B5EF4-FFF2-40B4-BE49-F238E27FC236}">
                <a16:creationId xmlns:a16="http://schemas.microsoft.com/office/drawing/2014/main" id="{5C93585F-A71D-BC7F-B66C-14942972038D}"/>
              </a:ext>
            </a:extLst>
          </p:cNvPr>
          <p:cNvSpPr txBox="1"/>
          <p:nvPr/>
        </p:nvSpPr>
        <p:spPr>
          <a:xfrm>
            <a:off x="3426277" y="4180344"/>
            <a:ext cx="831272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Nuit blanche sur la place de l'insurrection</a:t>
            </a:r>
          </a:p>
        </p:txBody>
      </p:sp>
    </p:spTree>
    <p:extLst>
      <p:ext uri="{BB962C8B-B14F-4D97-AF65-F5344CB8AC3E}">
        <p14:creationId xmlns:p14="http://schemas.microsoft.com/office/powerpoint/2010/main" val="3217794113"/>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1AD28DFC-EB9F-F6C7-49C8-24258C4AC3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317500"/>
          </a:effectLst>
        </p:spPr>
      </p:pic>
      <p:sp>
        <p:nvSpPr>
          <p:cNvPr id="4" name="ZoneTexte 3">
            <a:extLst>
              <a:ext uri="{FF2B5EF4-FFF2-40B4-BE49-F238E27FC236}">
                <a16:creationId xmlns:a16="http://schemas.microsoft.com/office/drawing/2014/main" id="{4E97766B-302E-E5D2-9F42-D8410A7C4F2C}"/>
              </a:ext>
            </a:extLst>
          </p:cNvPr>
          <p:cNvSpPr txBox="1"/>
          <p:nvPr/>
        </p:nvSpPr>
        <p:spPr>
          <a:xfrm>
            <a:off x="2056803" y="4021219"/>
            <a:ext cx="833792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forteresse Pierre-et-Paul, le premier bâtiment construit.</a:t>
            </a:r>
          </a:p>
        </p:txBody>
      </p:sp>
    </p:spTree>
    <p:extLst>
      <p:ext uri="{BB962C8B-B14F-4D97-AF65-F5344CB8AC3E}">
        <p14:creationId xmlns:p14="http://schemas.microsoft.com/office/powerpoint/2010/main" val="3911174714"/>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éhicule terrestre, véhicule&#10;&#10;Description générée automatiquement">
            <a:extLst>
              <a:ext uri="{FF2B5EF4-FFF2-40B4-BE49-F238E27FC236}">
                <a16:creationId xmlns:a16="http://schemas.microsoft.com/office/drawing/2014/main" id="{6B34E04A-D055-6379-4970-A16A441281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177C254-76BF-6C8E-7BD8-DC72A0C7CB1C}"/>
              </a:ext>
            </a:extLst>
          </p:cNvPr>
          <p:cNvSpPr txBox="1"/>
          <p:nvPr/>
        </p:nvSpPr>
        <p:spPr>
          <a:xfrm>
            <a:off x="872358" y="5898692"/>
            <a:ext cx="11119946" cy="830997"/>
          </a:xfrm>
          <a:prstGeom prst="rect">
            <a:avLst/>
          </a:prstGeom>
          <a:noFill/>
        </p:spPr>
        <p:txBody>
          <a:bodyPr wrap="square" rtlCol="0">
            <a:spAutoFit/>
          </a:bodyPr>
          <a:lstStyle/>
          <a:p>
            <a:r>
              <a:rPr lang="fr-FR" sz="2400" b="1" dirty="0"/>
              <a:t>L'ancien immeuble de la compagnie Singer, actuellement « Maison du livre », la plus grande librairie de la ville, le long de la perspective Nevski.</a:t>
            </a:r>
          </a:p>
        </p:txBody>
      </p:sp>
    </p:spTree>
    <p:extLst>
      <p:ext uri="{BB962C8B-B14F-4D97-AF65-F5344CB8AC3E}">
        <p14:creationId xmlns:p14="http://schemas.microsoft.com/office/powerpoint/2010/main" val="1872974685"/>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herbe&#10;&#10;Description générée automatiquement">
            <a:extLst>
              <a:ext uri="{FF2B5EF4-FFF2-40B4-BE49-F238E27FC236}">
                <a16:creationId xmlns:a16="http://schemas.microsoft.com/office/drawing/2014/main" id="{D10F528F-C06D-CF5E-8731-E6D608ED0B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646" y="459000"/>
            <a:ext cx="11280708" cy="5940000"/>
          </a:xfrm>
          <a:prstGeom prst="rect">
            <a:avLst/>
          </a:prstGeom>
          <a:effectLst>
            <a:softEdge rad="635000"/>
          </a:effectLst>
        </p:spPr>
      </p:pic>
      <p:sp>
        <p:nvSpPr>
          <p:cNvPr id="4" name="ZoneTexte 3">
            <a:extLst>
              <a:ext uri="{FF2B5EF4-FFF2-40B4-BE49-F238E27FC236}">
                <a16:creationId xmlns:a16="http://schemas.microsoft.com/office/drawing/2014/main" id="{171AE2E4-304A-3880-9BBF-E641B9A6B5B1}"/>
              </a:ext>
            </a:extLst>
          </p:cNvPr>
          <p:cNvSpPr txBox="1"/>
          <p:nvPr/>
        </p:nvSpPr>
        <p:spPr>
          <a:xfrm>
            <a:off x="2986133" y="6396335"/>
            <a:ext cx="9102436" cy="461665"/>
          </a:xfrm>
          <a:prstGeom prst="rect">
            <a:avLst/>
          </a:prstGeom>
          <a:noFill/>
        </p:spPr>
        <p:txBody>
          <a:bodyPr wrap="square" rtlCol="0">
            <a:spAutoFit/>
          </a:bodyPr>
          <a:lstStyle/>
          <a:p>
            <a:r>
              <a:rPr lang="fr-FR" sz="2400" b="1"/>
              <a:t>La cathédrale Notre-Dame-de-Kazan.</a:t>
            </a:r>
            <a:endParaRPr lang="fr-FR" sz="2400" b="1" dirty="0"/>
          </a:p>
        </p:txBody>
      </p:sp>
    </p:spTree>
    <p:extLst>
      <p:ext uri="{BB962C8B-B14F-4D97-AF65-F5344CB8AC3E}">
        <p14:creationId xmlns:p14="http://schemas.microsoft.com/office/powerpoint/2010/main" val="2020176258"/>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nuit, Lampadaire extérieur&#10;&#10;Description générée automatiquement">
            <a:extLst>
              <a:ext uri="{FF2B5EF4-FFF2-40B4-BE49-F238E27FC236}">
                <a16:creationId xmlns:a16="http://schemas.microsoft.com/office/drawing/2014/main" id="{1133E359-6394-5DA4-6472-9D92B999975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5077" y="365286"/>
            <a:ext cx="11541846" cy="5940000"/>
          </a:xfrm>
          <a:prstGeom prst="rect">
            <a:avLst/>
          </a:prstGeom>
          <a:effectLst>
            <a:softEdge rad="635000"/>
          </a:effectLst>
        </p:spPr>
      </p:pic>
      <p:sp>
        <p:nvSpPr>
          <p:cNvPr id="4" name="ZoneTexte 3">
            <a:extLst>
              <a:ext uri="{FF2B5EF4-FFF2-40B4-BE49-F238E27FC236}">
                <a16:creationId xmlns:a16="http://schemas.microsoft.com/office/drawing/2014/main" id="{A2539BBE-009C-B2E2-A009-0BC6463E2111}"/>
              </a:ext>
            </a:extLst>
          </p:cNvPr>
          <p:cNvSpPr txBox="1"/>
          <p:nvPr/>
        </p:nvSpPr>
        <p:spPr>
          <a:xfrm>
            <a:off x="4097601" y="6261881"/>
            <a:ext cx="10827832" cy="461665"/>
          </a:xfrm>
          <a:prstGeom prst="rect">
            <a:avLst/>
          </a:prstGeom>
          <a:noFill/>
        </p:spPr>
        <p:txBody>
          <a:bodyPr wrap="square" rtlCol="0">
            <a:spAutoFit/>
          </a:bodyPr>
          <a:lstStyle/>
          <a:p>
            <a:r>
              <a:rPr lang="fr-FR" sz="2400" b="1"/>
              <a:t>La perspective Nevski de nuit.</a:t>
            </a:r>
            <a:endParaRPr lang="fr-FR" sz="2400" b="1" dirty="0"/>
          </a:p>
        </p:txBody>
      </p:sp>
    </p:spTree>
    <p:extLst>
      <p:ext uri="{BB962C8B-B14F-4D97-AF65-F5344CB8AC3E}">
        <p14:creationId xmlns:p14="http://schemas.microsoft.com/office/powerpoint/2010/main" val="299132557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lac&#10;&#10;Description générée automatiquement">
            <a:extLst>
              <a:ext uri="{FF2B5EF4-FFF2-40B4-BE49-F238E27FC236}">
                <a16:creationId xmlns:a16="http://schemas.microsoft.com/office/drawing/2014/main" id="{5774338B-DF2E-A431-F020-000AB8B713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2069"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EEF5FC2-B8DF-02F8-E30B-F3011706B168}"/>
              </a:ext>
            </a:extLst>
          </p:cNvPr>
          <p:cNvSpPr txBox="1"/>
          <p:nvPr/>
        </p:nvSpPr>
        <p:spPr>
          <a:xfrm>
            <a:off x="3251638" y="4452143"/>
            <a:ext cx="857250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bâtiment de l'Amirauté à Saint-Pétersbourg</a:t>
            </a:r>
          </a:p>
        </p:txBody>
      </p:sp>
    </p:spTree>
    <p:extLst>
      <p:ext uri="{BB962C8B-B14F-4D97-AF65-F5344CB8AC3E}">
        <p14:creationId xmlns:p14="http://schemas.microsoft.com/office/powerpoint/2010/main" val="605066021"/>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immeuble gouvernemental&#10;&#10;Description générée automatiquement">
            <a:extLst>
              <a:ext uri="{FF2B5EF4-FFF2-40B4-BE49-F238E27FC236}">
                <a16:creationId xmlns:a16="http://schemas.microsoft.com/office/drawing/2014/main" id="{6A1E28EF-A031-18CC-FE05-FF8370C795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645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A6DF9CE-9DC2-D358-6E3C-E1E099EC39FE}"/>
              </a:ext>
            </a:extLst>
          </p:cNvPr>
          <p:cNvSpPr txBox="1"/>
          <p:nvPr/>
        </p:nvSpPr>
        <p:spPr>
          <a:xfrm>
            <a:off x="3394363" y="3749457"/>
            <a:ext cx="8478981" cy="3108543"/>
          </a:xfrm>
          <a:prstGeom prst="rect">
            <a:avLst/>
          </a:prstGeom>
          <a:noFill/>
        </p:spPr>
        <p:txBody>
          <a:bodyPr wrap="square" rtlCol="0">
            <a:spAutoFit/>
          </a:bodyPr>
          <a:lstStyle/>
          <a:p>
            <a:endParaRPr lang="fr-FR" sz="2800" b="1" dirty="0"/>
          </a:p>
          <a:p>
            <a:endParaRPr lang="fr-FR" sz="2800" b="1" dirty="0"/>
          </a:p>
          <a:p>
            <a:endParaRPr lang="fr-FR" sz="2800" b="1" dirty="0"/>
          </a:p>
          <a:p>
            <a:endParaRPr lang="fr-FR" sz="2800" b="1" dirty="0"/>
          </a:p>
          <a:p>
            <a:endParaRPr lang="fr-FR" sz="2800" b="1" dirty="0"/>
          </a:p>
          <a:p>
            <a:endParaRPr lang="fr-FR" sz="2800" b="1" dirty="0"/>
          </a:p>
          <a:p>
            <a:r>
              <a:rPr lang="fr-FR" sz="2800" b="1" dirty="0"/>
              <a:t>Hôtel de ville de Saint-Pétersbourg.</a:t>
            </a:r>
          </a:p>
        </p:txBody>
      </p:sp>
    </p:spTree>
    <p:extLst>
      <p:ext uri="{BB962C8B-B14F-4D97-AF65-F5344CB8AC3E}">
        <p14:creationId xmlns:p14="http://schemas.microsoft.com/office/powerpoint/2010/main" val="4009466126"/>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véhicule&#10;&#10;Description générée automatiquement">
            <a:extLst>
              <a:ext uri="{FF2B5EF4-FFF2-40B4-BE49-F238E27FC236}">
                <a16:creationId xmlns:a16="http://schemas.microsoft.com/office/drawing/2014/main" id="{EA6A7087-3FC8-0752-E785-047FB9F0B3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2147" y="189200"/>
            <a:ext cx="9247706" cy="6300000"/>
          </a:xfrm>
          <a:prstGeom prst="rect">
            <a:avLst/>
          </a:prstGeom>
          <a:effectLst>
            <a:softEdge rad="317500"/>
          </a:effectLst>
        </p:spPr>
      </p:pic>
      <p:sp>
        <p:nvSpPr>
          <p:cNvPr id="4" name="ZoneTexte 3">
            <a:extLst>
              <a:ext uri="{FF2B5EF4-FFF2-40B4-BE49-F238E27FC236}">
                <a16:creationId xmlns:a16="http://schemas.microsoft.com/office/drawing/2014/main" id="{BCCAE9D7-79EA-9170-3F55-7CCA419791CD}"/>
              </a:ext>
            </a:extLst>
          </p:cNvPr>
          <p:cNvSpPr txBox="1"/>
          <p:nvPr/>
        </p:nvSpPr>
        <p:spPr>
          <a:xfrm>
            <a:off x="2396120" y="6326684"/>
            <a:ext cx="9247706" cy="461665"/>
          </a:xfrm>
          <a:prstGeom prst="rect">
            <a:avLst/>
          </a:prstGeom>
          <a:noFill/>
        </p:spPr>
        <p:txBody>
          <a:bodyPr wrap="square" rtlCol="0">
            <a:spAutoFit/>
          </a:bodyPr>
          <a:lstStyle/>
          <a:p>
            <a:r>
              <a:rPr lang="fr-FR" sz="2400" b="1"/>
              <a:t>Centre-ville près du pont des Chanteurs sur la Moïka.</a:t>
            </a:r>
            <a:endParaRPr lang="fr-FR" sz="2400" b="1" dirty="0"/>
          </a:p>
        </p:txBody>
      </p:sp>
    </p:spTree>
    <p:extLst>
      <p:ext uri="{BB962C8B-B14F-4D97-AF65-F5344CB8AC3E}">
        <p14:creationId xmlns:p14="http://schemas.microsoft.com/office/powerpoint/2010/main" val="733000588"/>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it&#10;&#10;Description générée automatiquement">
            <a:extLst>
              <a:ext uri="{FF2B5EF4-FFF2-40B4-BE49-F238E27FC236}">
                <a16:creationId xmlns:a16="http://schemas.microsoft.com/office/drawing/2014/main" id="{39067E2B-CF77-4ED2-1925-E8021FEC97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E0C6DA84-64CD-447D-4E98-67CDA4CA3E8D}"/>
              </a:ext>
            </a:extLst>
          </p:cNvPr>
          <p:cNvSpPr txBox="1"/>
          <p:nvPr/>
        </p:nvSpPr>
        <p:spPr>
          <a:xfrm>
            <a:off x="4254658" y="4248661"/>
            <a:ext cx="7376155"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palais d'Hiver de nuit.</a:t>
            </a:r>
          </a:p>
        </p:txBody>
      </p:sp>
    </p:spTree>
    <p:extLst>
      <p:ext uri="{BB962C8B-B14F-4D97-AF65-F5344CB8AC3E}">
        <p14:creationId xmlns:p14="http://schemas.microsoft.com/office/powerpoint/2010/main" val="2810466678"/>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CA67C1D5-20A5-4AE4-7DF3-2623F5F9EB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237" y="619432"/>
            <a:ext cx="11757525" cy="5940000"/>
          </a:xfrm>
          <a:prstGeom prst="rect">
            <a:avLst/>
          </a:prstGeom>
          <a:effectLst>
            <a:softEdge rad="635000"/>
          </a:effectLst>
        </p:spPr>
      </p:pic>
      <p:sp>
        <p:nvSpPr>
          <p:cNvPr id="4" name="ZoneTexte 3">
            <a:extLst>
              <a:ext uri="{FF2B5EF4-FFF2-40B4-BE49-F238E27FC236}">
                <a16:creationId xmlns:a16="http://schemas.microsoft.com/office/drawing/2014/main" id="{53ED16C6-E26E-736B-E67A-4B10F44CBB06}"/>
              </a:ext>
            </a:extLst>
          </p:cNvPr>
          <p:cNvSpPr txBox="1"/>
          <p:nvPr/>
        </p:nvSpPr>
        <p:spPr>
          <a:xfrm>
            <a:off x="4861683" y="4180344"/>
            <a:ext cx="10671464"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quai des Anglais.</a:t>
            </a:r>
          </a:p>
        </p:txBody>
      </p:sp>
    </p:spTree>
    <p:extLst>
      <p:ext uri="{BB962C8B-B14F-4D97-AF65-F5344CB8AC3E}">
        <p14:creationId xmlns:p14="http://schemas.microsoft.com/office/powerpoint/2010/main" val="594689526"/>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ciel, bâtiment, texte&#10;&#10;Description générée automatiquement">
            <a:extLst>
              <a:ext uri="{FF2B5EF4-FFF2-40B4-BE49-F238E27FC236}">
                <a16:creationId xmlns:a16="http://schemas.microsoft.com/office/drawing/2014/main" id="{27FEB427-019A-E848-D9B2-408E8FC915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 y="459000"/>
            <a:ext cx="11404800" cy="5940000"/>
          </a:xfrm>
          <a:prstGeom prst="rect">
            <a:avLst/>
          </a:prstGeom>
          <a:effectLst>
            <a:softEdge rad="317500"/>
          </a:effectLst>
        </p:spPr>
      </p:pic>
      <p:sp>
        <p:nvSpPr>
          <p:cNvPr id="8" name="ZoneTexte 7">
            <a:extLst>
              <a:ext uri="{FF2B5EF4-FFF2-40B4-BE49-F238E27FC236}">
                <a16:creationId xmlns:a16="http://schemas.microsoft.com/office/drawing/2014/main" id="{1BD90563-31D5-5AFA-D19D-7C40A41384AA}"/>
              </a:ext>
            </a:extLst>
          </p:cNvPr>
          <p:cNvSpPr txBox="1"/>
          <p:nvPr/>
        </p:nvSpPr>
        <p:spPr>
          <a:xfrm>
            <a:off x="4158036" y="6168167"/>
            <a:ext cx="8853054" cy="461665"/>
          </a:xfrm>
          <a:prstGeom prst="rect">
            <a:avLst/>
          </a:prstGeom>
          <a:noFill/>
        </p:spPr>
        <p:txBody>
          <a:bodyPr wrap="square" rtlCol="0">
            <a:spAutoFit/>
          </a:bodyPr>
          <a:lstStyle/>
          <a:p>
            <a:r>
              <a:rPr lang="fr-FR" sz="2400" b="1"/>
              <a:t>Perspectives néo-zélandaises </a:t>
            </a:r>
            <a:endParaRPr lang="fr-FR" sz="2400" b="1" dirty="0"/>
          </a:p>
        </p:txBody>
      </p:sp>
    </p:spTree>
    <p:extLst>
      <p:ext uri="{BB962C8B-B14F-4D97-AF65-F5344CB8AC3E}">
        <p14:creationId xmlns:p14="http://schemas.microsoft.com/office/powerpoint/2010/main" val="429168326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ville&#10;&#10;Description générée automatiquement">
            <a:extLst>
              <a:ext uri="{FF2B5EF4-FFF2-40B4-BE49-F238E27FC236}">
                <a16:creationId xmlns:a16="http://schemas.microsoft.com/office/drawing/2014/main" id="{62E4B8D4-20EE-582F-29F3-5598DC9264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567" y="439143"/>
            <a:ext cx="11702865" cy="5760000"/>
          </a:xfrm>
          <a:prstGeom prst="rect">
            <a:avLst/>
          </a:prstGeom>
          <a:effectLst>
            <a:softEdge rad="635000"/>
          </a:effectLst>
        </p:spPr>
      </p:pic>
      <p:sp>
        <p:nvSpPr>
          <p:cNvPr id="4" name="ZoneTexte 3">
            <a:extLst>
              <a:ext uri="{FF2B5EF4-FFF2-40B4-BE49-F238E27FC236}">
                <a16:creationId xmlns:a16="http://schemas.microsoft.com/office/drawing/2014/main" id="{2F6FA944-E721-3B19-2139-5A478B4AD58C}"/>
              </a:ext>
            </a:extLst>
          </p:cNvPr>
          <p:cNvSpPr txBox="1"/>
          <p:nvPr/>
        </p:nvSpPr>
        <p:spPr>
          <a:xfrm>
            <a:off x="1378526" y="4064224"/>
            <a:ext cx="943494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Exemple d’architecture de Saint-Pétersbourg : le palais </a:t>
            </a:r>
            <a:r>
              <a:rPr lang="fr-FR" sz="2400" b="1" dirty="0" err="1"/>
              <a:t>Stroganoff</a:t>
            </a:r>
            <a:r>
              <a:rPr lang="fr-FR" sz="2400" b="1" dirty="0"/>
              <a:t>.</a:t>
            </a:r>
          </a:p>
        </p:txBody>
      </p:sp>
    </p:spTree>
    <p:extLst>
      <p:ext uri="{BB962C8B-B14F-4D97-AF65-F5344CB8AC3E}">
        <p14:creationId xmlns:p14="http://schemas.microsoft.com/office/powerpoint/2010/main" val="342831143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voie navigable&#10;&#10;Description générée automatiquement">
            <a:extLst>
              <a:ext uri="{FF2B5EF4-FFF2-40B4-BE49-F238E27FC236}">
                <a16:creationId xmlns:a16="http://schemas.microsoft.com/office/drawing/2014/main" id="{AFF87943-2300-27F8-4A34-778A0C66E5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918" y="322768"/>
            <a:ext cx="11094164" cy="5940000"/>
          </a:xfrm>
          <a:prstGeom prst="rect">
            <a:avLst/>
          </a:prstGeom>
          <a:effectLst>
            <a:softEdge rad="635000"/>
          </a:effectLst>
        </p:spPr>
      </p:pic>
      <p:sp>
        <p:nvSpPr>
          <p:cNvPr id="4" name="ZoneTexte 3">
            <a:extLst>
              <a:ext uri="{FF2B5EF4-FFF2-40B4-BE49-F238E27FC236}">
                <a16:creationId xmlns:a16="http://schemas.microsoft.com/office/drawing/2014/main" id="{6B0F7E8B-A2C1-9ADB-7705-CA62735AAC76}"/>
              </a:ext>
            </a:extLst>
          </p:cNvPr>
          <p:cNvSpPr txBox="1"/>
          <p:nvPr/>
        </p:nvSpPr>
        <p:spPr>
          <a:xfrm>
            <a:off x="3122537" y="3967178"/>
            <a:ext cx="8520545"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canal d'Hiver, qui se jette dans la Neva.</a:t>
            </a:r>
          </a:p>
        </p:txBody>
      </p:sp>
    </p:spTree>
    <p:extLst>
      <p:ext uri="{BB962C8B-B14F-4D97-AF65-F5344CB8AC3E}">
        <p14:creationId xmlns:p14="http://schemas.microsoft.com/office/powerpoint/2010/main" val="327357207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oie navigable&#10;&#10;Description générée automatiquement">
            <a:extLst>
              <a:ext uri="{FF2B5EF4-FFF2-40B4-BE49-F238E27FC236}">
                <a16:creationId xmlns:a16="http://schemas.microsoft.com/office/drawing/2014/main" id="{AAFC8F55-9630-118F-0F3A-C569E27078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6965" y="189186"/>
            <a:ext cx="8400000" cy="6300000"/>
          </a:xfrm>
          <a:prstGeom prst="rect">
            <a:avLst/>
          </a:prstGeom>
          <a:effectLst>
            <a:softEdge rad="635000"/>
          </a:effectLst>
        </p:spPr>
      </p:pic>
      <p:sp>
        <p:nvSpPr>
          <p:cNvPr id="4" name="ZoneTexte 3">
            <a:extLst>
              <a:ext uri="{FF2B5EF4-FFF2-40B4-BE49-F238E27FC236}">
                <a16:creationId xmlns:a16="http://schemas.microsoft.com/office/drawing/2014/main" id="{88CBF5E3-5ED0-F31C-33CC-C4BFF8C89A97}"/>
              </a:ext>
            </a:extLst>
          </p:cNvPr>
          <p:cNvSpPr txBox="1"/>
          <p:nvPr/>
        </p:nvSpPr>
        <p:spPr>
          <a:xfrm>
            <a:off x="5047951" y="3991158"/>
            <a:ext cx="714404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Canal Griboïedov.</a:t>
            </a:r>
          </a:p>
        </p:txBody>
      </p:sp>
    </p:spTree>
    <p:extLst>
      <p:ext uri="{BB962C8B-B14F-4D97-AF65-F5344CB8AC3E}">
        <p14:creationId xmlns:p14="http://schemas.microsoft.com/office/powerpoint/2010/main" val="42235724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fenêtre&#10;&#10;Description générée automatiquement">
            <a:extLst>
              <a:ext uri="{FF2B5EF4-FFF2-40B4-BE49-F238E27FC236}">
                <a16:creationId xmlns:a16="http://schemas.microsoft.com/office/drawing/2014/main" id="{3F48D417-4770-9FF5-D07E-D0017F089A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5BF9883-29A3-6FDC-9A7E-8A1878873AD6}"/>
              </a:ext>
            </a:extLst>
          </p:cNvPr>
          <p:cNvSpPr txBox="1"/>
          <p:nvPr/>
        </p:nvSpPr>
        <p:spPr>
          <a:xfrm>
            <a:off x="3822900" y="4180344"/>
            <a:ext cx="799060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Maisons sur le canal </a:t>
            </a:r>
            <a:r>
              <a:rPr lang="fr-FR" sz="2400" b="1" dirty="0" err="1"/>
              <a:t>Fontanka</a:t>
            </a:r>
            <a:endParaRPr lang="fr-FR" sz="2400" b="1" dirty="0"/>
          </a:p>
        </p:txBody>
      </p:sp>
    </p:spTree>
    <p:extLst>
      <p:ext uri="{BB962C8B-B14F-4D97-AF65-F5344CB8AC3E}">
        <p14:creationId xmlns:p14="http://schemas.microsoft.com/office/powerpoint/2010/main" val="1701598010"/>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7E7EFF3D-AC5C-4B37-BA6D-9FBFC99943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818" y="178689"/>
            <a:ext cx="10996364" cy="6300000"/>
          </a:xfrm>
          <a:prstGeom prst="rect">
            <a:avLst/>
          </a:prstGeom>
          <a:effectLst>
            <a:softEdge rad="635000"/>
          </a:effectLst>
        </p:spPr>
      </p:pic>
      <p:sp>
        <p:nvSpPr>
          <p:cNvPr id="4" name="ZoneTexte 3">
            <a:extLst>
              <a:ext uri="{FF2B5EF4-FFF2-40B4-BE49-F238E27FC236}">
                <a16:creationId xmlns:a16="http://schemas.microsoft.com/office/drawing/2014/main" id="{B13C7B1A-3B9A-F0BC-4CF3-AEBB877DD7F1}"/>
              </a:ext>
            </a:extLst>
          </p:cNvPr>
          <p:cNvSpPr txBox="1"/>
          <p:nvPr/>
        </p:nvSpPr>
        <p:spPr>
          <a:xfrm>
            <a:off x="3781455" y="3801033"/>
            <a:ext cx="763731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Palais </a:t>
            </a:r>
            <a:r>
              <a:rPr lang="fr-FR" sz="2400" b="1" dirty="0" err="1"/>
              <a:t>Belosselski-Belozerski</a:t>
            </a:r>
            <a:r>
              <a:rPr lang="fr-FR" sz="2400" b="1" dirty="0"/>
              <a:t>.</a:t>
            </a:r>
          </a:p>
        </p:txBody>
      </p:sp>
    </p:spTree>
    <p:extLst>
      <p:ext uri="{BB962C8B-B14F-4D97-AF65-F5344CB8AC3E}">
        <p14:creationId xmlns:p14="http://schemas.microsoft.com/office/powerpoint/2010/main" val="610218826"/>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oie, scène, bâtiment&#10;&#10;Description générée automatiquement">
            <a:extLst>
              <a:ext uri="{FF2B5EF4-FFF2-40B4-BE49-F238E27FC236}">
                <a16:creationId xmlns:a16="http://schemas.microsoft.com/office/drawing/2014/main" id="{E0AACE0B-640A-5645-0685-4426E3817E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4383" y="279000"/>
            <a:ext cx="9543234" cy="6300000"/>
          </a:xfrm>
          <a:prstGeom prst="rect">
            <a:avLst/>
          </a:prstGeom>
          <a:effectLst>
            <a:softEdge rad="635000"/>
          </a:effectLst>
        </p:spPr>
      </p:pic>
      <p:sp>
        <p:nvSpPr>
          <p:cNvPr id="4" name="ZoneTexte 3">
            <a:extLst>
              <a:ext uri="{FF2B5EF4-FFF2-40B4-BE49-F238E27FC236}">
                <a16:creationId xmlns:a16="http://schemas.microsoft.com/office/drawing/2014/main" id="{FDE5D0D4-7C1D-D799-0B25-9E1A78CD997C}"/>
              </a:ext>
            </a:extLst>
          </p:cNvPr>
          <p:cNvSpPr txBox="1"/>
          <p:nvPr/>
        </p:nvSpPr>
        <p:spPr>
          <a:xfrm>
            <a:off x="4703618" y="6170745"/>
            <a:ext cx="8602399" cy="461665"/>
          </a:xfrm>
          <a:prstGeom prst="rect">
            <a:avLst/>
          </a:prstGeom>
          <a:noFill/>
        </p:spPr>
        <p:txBody>
          <a:bodyPr wrap="square" rtlCol="0">
            <a:spAutoFit/>
          </a:bodyPr>
          <a:lstStyle/>
          <a:p>
            <a:r>
              <a:rPr lang="fr-FR" sz="2400" b="1"/>
              <a:t>La rue Vosstaniya.</a:t>
            </a:r>
            <a:endParaRPr lang="fr-FR" sz="2400" b="1" dirty="0"/>
          </a:p>
        </p:txBody>
      </p:sp>
    </p:spTree>
    <p:extLst>
      <p:ext uri="{BB962C8B-B14F-4D97-AF65-F5344CB8AC3E}">
        <p14:creationId xmlns:p14="http://schemas.microsoft.com/office/powerpoint/2010/main" val="3490078864"/>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ciel, plein air, Palais&#10;&#10;Description générée automatiquement">
            <a:extLst>
              <a:ext uri="{FF2B5EF4-FFF2-40B4-BE49-F238E27FC236}">
                <a16:creationId xmlns:a16="http://schemas.microsoft.com/office/drawing/2014/main" id="{B590CCAD-80F6-3744-B1C4-41D629C544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2198E4AA-7F50-C0C1-9C8B-ADAE5DF19FB2}"/>
              </a:ext>
            </a:extLst>
          </p:cNvPr>
          <p:cNvSpPr txBox="1"/>
          <p:nvPr/>
        </p:nvSpPr>
        <p:spPr>
          <a:xfrm>
            <a:off x="5181600" y="4137797"/>
            <a:ext cx="6096000" cy="2677656"/>
          </a:xfrm>
          <a:prstGeom prst="rect">
            <a:avLst/>
          </a:prstGeom>
          <a:noFill/>
        </p:spPr>
        <p:txBody>
          <a:bodyPr wrap="square">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Gatchina.</a:t>
            </a:r>
          </a:p>
        </p:txBody>
      </p:sp>
    </p:spTree>
    <p:extLst>
      <p:ext uri="{BB962C8B-B14F-4D97-AF65-F5344CB8AC3E}">
        <p14:creationId xmlns:p14="http://schemas.microsoft.com/office/powerpoint/2010/main" val="74720543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2FACAEDC-3BAB-545C-A975-582CC2DBAA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288ABF7-9774-7940-7053-97FDD1540888}"/>
              </a:ext>
            </a:extLst>
          </p:cNvPr>
          <p:cNvSpPr txBox="1"/>
          <p:nvPr/>
        </p:nvSpPr>
        <p:spPr>
          <a:xfrm>
            <a:off x="4915855" y="4056873"/>
            <a:ext cx="8281554"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Palais de Pavlovsk.</a:t>
            </a:r>
          </a:p>
        </p:txBody>
      </p:sp>
    </p:spTree>
    <p:extLst>
      <p:ext uri="{BB962C8B-B14F-4D97-AF65-F5344CB8AC3E}">
        <p14:creationId xmlns:p14="http://schemas.microsoft.com/office/powerpoint/2010/main" val="332256487"/>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ontaine, plein air, bâtiment, ciel&#10;&#10;Description générée automatiquement">
            <a:extLst>
              <a:ext uri="{FF2B5EF4-FFF2-40B4-BE49-F238E27FC236}">
                <a16:creationId xmlns:a16="http://schemas.microsoft.com/office/drawing/2014/main" id="{9BA6246B-A989-BE13-8A4E-74BCF12BFA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99697"/>
            <a:ext cx="8400000" cy="6300000"/>
          </a:xfrm>
          <a:prstGeom prst="rect">
            <a:avLst/>
          </a:prstGeom>
          <a:effectLst>
            <a:softEdge rad="317500"/>
          </a:effectLst>
        </p:spPr>
      </p:pic>
      <p:sp>
        <p:nvSpPr>
          <p:cNvPr id="4" name="ZoneTexte 3">
            <a:extLst>
              <a:ext uri="{FF2B5EF4-FFF2-40B4-BE49-F238E27FC236}">
                <a16:creationId xmlns:a16="http://schemas.microsoft.com/office/drawing/2014/main" id="{5F8458B1-98C4-78B4-405D-ABCF0F84D0B3}"/>
              </a:ext>
            </a:extLst>
          </p:cNvPr>
          <p:cNvSpPr txBox="1"/>
          <p:nvPr/>
        </p:nvSpPr>
        <p:spPr>
          <a:xfrm>
            <a:off x="5275836" y="4103844"/>
            <a:ext cx="752162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Peterhof.</a:t>
            </a:r>
          </a:p>
        </p:txBody>
      </p:sp>
    </p:spTree>
    <p:extLst>
      <p:ext uri="{BB962C8B-B14F-4D97-AF65-F5344CB8AC3E}">
        <p14:creationId xmlns:p14="http://schemas.microsoft.com/office/powerpoint/2010/main" val="341470812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C8C3F60B-5166-ADED-CAE3-C52D0DE9B9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5" y="279000"/>
            <a:ext cx="9464789" cy="6300000"/>
          </a:xfrm>
          <a:prstGeom prst="rect">
            <a:avLst/>
          </a:prstGeom>
          <a:effectLst>
            <a:softEdge rad="317500"/>
          </a:effectLst>
        </p:spPr>
      </p:pic>
      <p:sp>
        <p:nvSpPr>
          <p:cNvPr id="4" name="ZoneTexte 3">
            <a:extLst>
              <a:ext uri="{FF2B5EF4-FFF2-40B4-BE49-F238E27FC236}">
                <a16:creationId xmlns:a16="http://schemas.microsoft.com/office/drawing/2014/main" id="{9DF7231E-CBF5-A40F-D91F-B3852EC8FAB7}"/>
              </a:ext>
            </a:extLst>
          </p:cNvPr>
          <p:cNvSpPr txBox="1"/>
          <p:nvPr/>
        </p:nvSpPr>
        <p:spPr>
          <a:xfrm>
            <a:off x="4440143" y="4734342"/>
            <a:ext cx="7897091"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t>Palais Constantin</a:t>
            </a:r>
            <a:r>
              <a:rPr lang="fr-FR" dirty="0"/>
              <a:t>.</a:t>
            </a:r>
          </a:p>
        </p:txBody>
      </p:sp>
    </p:spTree>
    <p:extLst>
      <p:ext uri="{BB962C8B-B14F-4D97-AF65-F5344CB8AC3E}">
        <p14:creationId xmlns:p14="http://schemas.microsoft.com/office/powerpoint/2010/main" val="2348232889"/>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CF128B6F-5607-A8A3-B618-682E8F67EA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043" y="1071129"/>
            <a:ext cx="7452000" cy="4715742"/>
          </a:xfrm>
          <a:prstGeom prst="rect">
            <a:avLst/>
          </a:prstGeom>
        </p:spPr>
      </p:pic>
      <p:sp>
        <p:nvSpPr>
          <p:cNvPr id="4" name="ZoneTexte 3">
            <a:extLst>
              <a:ext uri="{FF2B5EF4-FFF2-40B4-BE49-F238E27FC236}">
                <a16:creationId xmlns:a16="http://schemas.microsoft.com/office/drawing/2014/main" id="{270E3F64-6EBA-F82B-FC6E-5687F95F7C21}"/>
              </a:ext>
            </a:extLst>
          </p:cNvPr>
          <p:cNvSpPr txBox="1"/>
          <p:nvPr/>
        </p:nvSpPr>
        <p:spPr>
          <a:xfrm>
            <a:off x="686995" y="0"/>
            <a:ext cx="7452000" cy="1077218"/>
          </a:xfrm>
          <a:prstGeom prst="rect">
            <a:avLst/>
          </a:prstGeom>
          <a:noFill/>
        </p:spPr>
        <p:txBody>
          <a:bodyPr wrap="square" rtlCol="0">
            <a:spAutoFit/>
          </a:bodyPr>
          <a:lstStyle/>
          <a:p>
            <a:r>
              <a:rPr lang="fr-FR" sz="3200" b="1" dirty="0"/>
              <a:t>Lorient Vous A Présenté La Ville De Saint – Pétersbourg  - Russie – N°1</a:t>
            </a:r>
          </a:p>
        </p:txBody>
      </p:sp>
      <p:sp>
        <p:nvSpPr>
          <p:cNvPr id="5" name="ZoneTexte 4">
            <a:extLst>
              <a:ext uri="{FF2B5EF4-FFF2-40B4-BE49-F238E27FC236}">
                <a16:creationId xmlns:a16="http://schemas.microsoft.com/office/drawing/2014/main" id="{9E1578E5-F7C4-94E0-6922-C1F1C1381DC4}"/>
              </a:ext>
            </a:extLst>
          </p:cNvPr>
          <p:cNvSpPr txBox="1"/>
          <p:nvPr/>
        </p:nvSpPr>
        <p:spPr>
          <a:xfrm>
            <a:off x="7835043" y="1779015"/>
            <a:ext cx="4053005" cy="1077218"/>
          </a:xfrm>
          <a:prstGeom prst="rect">
            <a:avLst/>
          </a:prstGeom>
          <a:noFill/>
        </p:spPr>
        <p:txBody>
          <a:bodyPr wrap="square" rtlCol="0">
            <a:spAutoFit/>
          </a:bodyPr>
          <a:lstStyle/>
          <a:p>
            <a:r>
              <a:rPr lang="fr-FR" sz="3200" b="1" dirty="0"/>
              <a:t>Les Images Et Le son Du Net</a:t>
            </a:r>
          </a:p>
        </p:txBody>
      </p:sp>
      <p:sp>
        <p:nvSpPr>
          <p:cNvPr id="6" name="ZoneTexte 5">
            <a:extLst>
              <a:ext uri="{FF2B5EF4-FFF2-40B4-BE49-F238E27FC236}">
                <a16:creationId xmlns:a16="http://schemas.microsoft.com/office/drawing/2014/main" id="{A3AB5EEE-BFFC-BB6B-8E29-D26C251972DD}"/>
              </a:ext>
            </a:extLst>
          </p:cNvPr>
          <p:cNvSpPr txBox="1"/>
          <p:nvPr/>
        </p:nvSpPr>
        <p:spPr>
          <a:xfrm>
            <a:off x="7835043" y="3265642"/>
            <a:ext cx="4493591" cy="584775"/>
          </a:xfrm>
          <a:prstGeom prst="rect">
            <a:avLst/>
          </a:prstGeom>
          <a:noFill/>
        </p:spPr>
        <p:txBody>
          <a:bodyPr wrap="square" rtlCol="0">
            <a:spAutoFit/>
          </a:bodyPr>
          <a:lstStyle/>
          <a:p>
            <a:r>
              <a:rPr lang="fr-FR" sz="3200" b="1" dirty="0"/>
              <a:t>Merci De votre Visite</a:t>
            </a:r>
          </a:p>
        </p:txBody>
      </p:sp>
      <p:sp>
        <p:nvSpPr>
          <p:cNvPr id="8" name="ZoneTexte 7">
            <a:extLst>
              <a:ext uri="{FF2B5EF4-FFF2-40B4-BE49-F238E27FC236}">
                <a16:creationId xmlns:a16="http://schemas.microsoft.com/office/drawing/2014/main" id="{01091DC3-D431-9129-DF0E-25B56BE5A526}"/>
              </a:ext>
            </a:extLst>
          </p:cNvPr>
          <p:cNvSpPr txBox="1"/>
          <p:nvPr/>
        </p:nvSpPr>
        <p:spPr>
          <a:xfrm>
            <a:off x="9101721" y="4104892"/>
            <a:ext cx="3558575" cy="584775"/>
          </a:xfrm>
          <a:prstGeom prst="rect">
            <a:avLst/>
          </a:prstGeom>
          <a:noFill/>
        </p:spPr>
        <p:txBody>
          <a:bodyPr wrap="square" rtlCol="0">
            <a:spAutoFit/>
          </a:bodyPr>
          <a:lstStyle/>
          <a:p>
            <a:r>
              <a:rPr lang="fr-FR" sz="3200" b="1" dirty="0"/>
              <a:t>Daniel</a:t>
            </a:r>
          </a:p>
        </p:txBody>
      </p:sp>
      <p:sp>
        <p:nvSpPr>
          <p:cNvPr id="2" name="ZoneTexte 1">
            <a:extLst>
              <a:ext uri="{FF2B5EF4-FFF2-40B4-BE49-F238E27FC236}">
                <a16:creationId xmlns:a16="http://schemas.microsoft.com/office/drawing/2014/main" id="{409B6C63-8FDB-346D-253B-842C68814A85}"/>
              </a:ext>
            </a:extLst>
          </p:cNvPr>
          <p:cNvSpPr txBox="1"/>
          <p:nvPr/>
        </p:nvSpPr>
        <p:spPr>
          <a:xfrm>
            <a:off x="0" y="5786871"/>
            <a:ext cx="10122956" cy="584775"/>
          </a:xfrm>
          <a:prstGeom prst="rect">
            <a:avLst/>
          </a:prstGeom>
          <a:noFill/>
        </p:spPr>
        <p:txBody>
          <a:bodyPr wrap="square" rtlCol="0">
            <a:spAutoFit/>
          </a:bodyPr>
          <a:lstStyle/>
          <a:p>
            <a:r>
              <a:rPr lang="fr-FR" sz="3200" b="1"/>
              <a:t> La cathédrale de la Trinité à Saint-Pétersbourg</a:t>
            </a:r>
            <a:endParaRPr lang="fr-FR" sz="3200" b="1" dirty="0"/>
          </a:p>
        </p:txBody>
      </p:sp>
    </p:spTree>
    <p:extLst>
      <p:ext uri="{BB962C8B-B14F-4D97-AF65-F5344CB8AC3E}">
        <p14:creationId xmlns:p14="http://schemas.microsoft.com/office/powerpoint/2010/main" val="3796329802"/>
      </p:ext>
    </p:extLst>
  </p:cSld>
  <p:clrMapOvr>
    <a:masterClrMapping/>
  </p:clrMapOvr>
  <mc:AlternateContent xmlns:mc="http://schemas.openxmlformats.org/markup-compatibility/2006" xmlns:p14="http://schemas.microsoft.com/office/powerpoint/2010/main">
    <mc:Choice Requires="p14">
      <p:transition spd="slow" p14:dur="5000" advClick="0" advTm="8000">
        <p14:shred/>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77</TotalTime>
  <Words>364</Words>
  <Application>Microsoft Office PowerPoint</Application>
  <PresentationFormat>Grand écran</PresentationFormat>
  <Paragraphs>136</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2024-08-10T04:43:40Z</dcterms:created>
  <dcterms:modified xsi:type="dcterms:W3CDTF">2024-08-10T07:26:33Z</dcterms:modified>
</cp:coreProperties>
</file>