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2"/>
  </p:notesMasterIdLst>
  <p:sldIdLst>
    <p:sldId id="256" r:id="rId2"/>
    <p:sldId id="284" r:id="rId3"/>
    <p:sldId id="276" r:id="rId4"/>
    <p:sldId id="275" r:id="rId5"/>
    <p:sldId id="274" r:id="rId6"/>
    <p:sldId id="273" r:id="rId7"/>
    <p:sldId id="272" r:id="rId8"/>
    <p:sldId id="271" r:id="rId9"/>
    <p:sldId id="270" r:id="rId10"/>
    <p:sldId id="269" r:id="rId11"/>
    <p:sldId id="268" r:id="rId12"/>
    <p:sldId id="267" r:id="rId13"/>
    <p:sldId id="266" r:id="rId14"/>
    <p:sldId id="265" r:id="rId15"/>
    <p:sldId id="264" r:id="rId16"/>
    <p:sldId id="263" r:id="rId17"/>
    <p:sldId id="262" r:id="rId18"/>
    <p:sldId id="261" r:id="rId19"/>
    <p:sldId id="260" r:id="rId20"/>
    <p:sldId id="259" r:id="rId21"/>
    <p:sldId id="258" r:id="rId22"/>
    <p:sldId id="257" r:id="rId23"/>
    <p:sldId id="277" r:id="rId24"/>
    <p:sldId id="278" r:id="rId25"/>
    <p:sldId id="279" r:id="rId26"/>
    <p:sldId id="281" r:id="rId27"/>
    <p:sldId id="282" r:id="rId28"/>
    <p:sldId id="280" r:id="rId29"/>
    <p:sldId id="283" r:id="rId30"/>
    <p:sldId id="285" r:id="rId31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9954" autoAdjust="0"/>
    <p:restoredTop sz="94660"/>
  </p:normalViewPr>
  <p:slideViewPr>
    <p:cSldViewPr snapToGrid="0">
      <p:cViewPr varScale="1">
        <p:scale>
          <a:sx n="74" d="100"/>
          <a:sy n="74" d="100"/>
        </p:scale>
        <p:origin x="485" y="43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heme" Target="theme/theme1.xml"/><Relationship Id="rId8" Type="http://schemas.openxmlformats.org/officeDocument/2006/relationships/slide" Target="slides/slide7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8DEEDF4-9383-43EF-9B6C-B2D2AD8C683C}" type="datetimeFigureOut">
              <a:rPr lang="fr-FR" smtClean="0"/>
              <a:t>09/08/2024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not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E416536-C7F9-41C9-8873-1DEFA78BCC8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8518791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dirty="0">
              <a:solidFill>
                <a:schemeClr val="tx1"/>
              </a:solidFill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E416536-C7F9-41C9-8873-1DEFA78BCC81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9246286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E416536-C7F9-41C9-8873-1DEFA78BCC81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3684096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E416536-C7F9-41C9-8873-1DEFA78BCC81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9284856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E416536-C7F9-41C9-8873-1DEFA78BCC81}" type="slidenum">
              <a:rPr lang="fr-FR" smtClean="0"/>
              <a:t>22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4639771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7130B85-2C04-5D40-AB40-2B912AA957F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229D7574-7356-6523-9BBD-4E6D99FEA64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7442172D-94A1-283B-4E64-0FFDA10EF1F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A712FC-91C6-4AE6-803A-C99CF7391D4B}" type="datetimeFigureOut">
              <a:rPr lang="fr-FR" smtClean="0"/>
              <a:t>09/08/2024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672E4615-D3E3-DD68-1A88-427C93D6C30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B2754180-69D5-F673-6501-BF172E3DFCA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E17997-A10A-4D92-B0BF-5AA6F1E13DE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264817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flip dir="r"/>
      </p:transition>
    </mc:Choice>
    <mc:Fallback>
      <p:transition spd="slow" advClick="0" advTm="8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22A9694-EA97-1AFA-5096-5F034099B91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3BF574B0-BEE1-7398-D66B-136C3D727BF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4DB82C6D-09F7-0845-0135-7E1996026BD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A712FC-91C6-4AE6-803A-C99CF7391D4B}" type="datetimeFigureOut">
              <a:rPr lang="fr-FR" smtClean="0"/>
              <a:t>09/08/2024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13EC3C11-BCBE-C44B-AD6A-F072A25FDD2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4D79AC9D-6FBB-59AC-D3B8-C273451DD47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E17997-A10A-4D92-B0BF-5AA6F1E13DE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661006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flip dir="r"/>
      </p:transition>
    </mc:Choice>
    <mc:Fallback>
      <p:transition spd="slow" advClick="0" advTm="8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2286450-085F-3679-37B7-68A258A4503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895F3D57-7720-C807-07B0-E8492985183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1D8D0033-BCC3-6173-ED1D-487A04C3248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A712FC-91C6-4AE6-803A-C99CF7391D4B}" type="datetimeFigureOut">
              <a:rPr lang="fr-FR" smtClean="0"/>
              <a:t>09/08/2024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D9A91B61-AE49-A6ED-8EBA-30E2B097DB7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36792B96-4039-07BA-A310-D0F8C771C09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E17997-A10A-4D92-B0BF-5AA6F1E13DE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015792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flip dir="r"/>
      </p:transition>
    </mc:Choice>
    <mc:Fallback>
      <p:transition spd="slow" advClick="0" advTm="8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78F92E0-3E19-0AE0-87C0-F787AA47C51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AC8DF3D5-94D4-F27C-7354-C6C934EB2755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3D575BC5-E6E5-BDD4-B228-69E2222D9DF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C663386F-8DF3-B9F4-6E7A-179226A8E5E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A712FC-91C6-4AE6-803A-C99CF7391D4B}" type="datetimeFigureOut">
              <a:rPr lang="fr-FR" smtClean="0"/>
              <a:t>09/08/2024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2A1E7966-4E04-C84F-9AD0-D5B48037DC8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D7C4C120-0B81-CD5F-842F-AEE9DF269AF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E17997-A10A-4D92-B0BF-5AA6F1E13DE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667445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flip dir="r"/>
      </p:transition>
    </mc:Choice>
    <mc:Fallback>
      <p:transition spd="slow" advClick="0" advTm="8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29EB20C-870D-3AA8-A614-419EE608B22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D6E2DBDE-DC9F-BD6C-0C64-6483D2E655A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67E67A2A-7A6F-29B5-5E5B-49B0DD8B138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FD19BE68-9E97-95B1-B414-60763EBD193B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>
            <a:extLst>
              <a:ext uri="{FF2B5EF4-FFF2-40B4-BE49-F238E27FC236}">
                <a16:creationId xmlns:a16="http://schemas.microsoft.com/office/drawing/2014/main" id="{473E1376-147C-E812-66EF-A9AD1EDC5D90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>
            <a:extLst>
              <a:ext uri="{FF2B5EF4-FFF2-40B4-BE49-F238E27FC236}">
                <a16:creationId xmlns:a16="http://schemas.microsoft.com/office/drawing/2014/main" id="{5564C83D-836C-AEC0-51CF-7C2A8AA617E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A712FC-91C6-4AE6-803A-C99CF7391D4B}" type="datetimeFigureOut">
              <a:rPr lang="fr-FR" smtClean="0"/>
              <a:t>09/08/2024</a:t>
            </a:fld>
            <a:endParaRPr lang="fr-FR"/>
          </a:p>
        </p:txBody>
      </p:sp>
      <p:sp>
        <p:nvSpPr>
          <p:cNvPr id="8" name="Espace réservé du pied de page 7">
            <a:extLst>
              <a:ext uri="{FF2B5EF4-FFF2-40B4-BE49-F238E27FC236}">
                <a16:creationId xmlns:a16="http://schemas.microsoft.com/office/drawing/2014/main" id="{A59ADC44-6F5C-58F5-2D65-E016A209297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>
            <a:extLst>
              <a:ext uri="{FF2B5EF4-FFF2-40B4-BE49-F238E27FC236}">
                <a16:creationId xmlns:a16="http://schemas.microsoft.com/office/drawing/2014/main" id="{B2708EC2-6970-216C-49E5-67AE2AEA657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E17997-A10A-4D92-B0BF-5AA6F1E13DE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8099387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flip dir="r"/>
      </p:transition>
    </mc:Choice>
    <mc:Fallback>
      <p:transition spd="slow" advClick="0" advTm="8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825647A-FB31-C823-FFAD-802A317C1FE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id="{58DAF36A-E7DD-1989-63C7-856884901EB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A712FC-91C6-4AE6-803A-C99CF7391D4B}" type="datetimeFigureOut">
              <a:rPr lang="fr-FR" smtClean="0"/>
              <a:t>09/08/2024</a:t>
            </a:fld>
            <a:endParaRPr lang="fr-FR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FC8FC778-2377-F81E-CD5B-ACC1A180FE7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91C72102-2421-6F15-A874-6A7C527FDFE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E17997-A10A-4D92-B0BF-5AA6F1E13DE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7469164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flip dir="r"/>
      </p:transition>
    </mc:Choice>
    <mc:Fallback>
      <p:transition spd="slow" advClick="0" advTm="8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D3048E09-8A55-3FBA-7D3E-3B9A1B23E25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A712FC-91C6-4AE6-803A-C99CF7391D4B}" type="datetimeFigureOut">
              <a:rPr lang="fr-FR" smtClean="0"/>
              <a:t>09/08/2024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20E7B9D3-3112-0CFF-A5FA-AB55254F473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25DE7BCE-D272-5076-AC40-A5506EFE235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E17997-A10A-4D92-B0BF-5AA6F1E13DE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656157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flip dir="r"/>
      </p:transition>
    </mc:Choice>
    <mc:Fallback>
      <p:transition spd="slow" advClick="0" advTm="8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710D04C-5907-7EB1-B25E-08D22FF5A43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D7E9F0F7-8E31-7AA6-4E49-F736B275FD2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BF90D4DF-037E-021E-FFBA-5E6D0C9FED3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584ABE9D-F35D-DEDF-9152-C54A920261C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A712FC-91C6-4AE6-803A-C99CF7391D4B}" type="datetimeFigureOut">
              <a:rPr lang="fr-FR" smtClean="0"/>
              <a:t>09/08/2024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93E0291F-CC7B-3A95-DE71-51D691966F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188AF500-3E6B-AFB1-097B-22789A71911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E17997-A10A-4D92-B0BF-5AA6F1E13DE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172879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flip dir="r"/>
      </p:transition>
    </mc:Choice>
    <mc:Fallback>
      <p:transition spd="slow" advClick="0" advTm="8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04C43F0-A06E-6DA1-1386-7F30705EAF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>
            <a:extLst>
              <a:ext uri="{FF2B5EF4-FFF2-40B4-BE49-F238E27FC236}">
                <a16:creationId xmlns:a16="http://schemas.microsoft.com/office/drawing/2014/main" id="{19A74817-54F0-2570-2B19-E0CFFEFF324D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B99F96FA-5C3F-7893-FEDB-70FDAF8F2BE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82E912B2-47D3-767E-AE6E-1E0FE300B96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A712FC-91C6-4AE6-803A-C99CF7391D4B}" type="datetimeFigureOut">
              <a:rPr lang="fr-FR" smtClean="0"/>
              <a:t>09/08/2024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6E34E01E-07DD-7A8A-DFBF-C4BD7E8E113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A9736F16-1CDD-71FF-AACE-35F2042286E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E17997-A10A-4D92-B0BF-5AA6F1E13DE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998009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flip dir="r"/>
      </p:transition>
    </mc:Choice>
    <mc:Fallback>
      <p:transition spd="slow" advClick="0" advTm="8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3CF66F4-A887-C852-2990-D510963460D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11F0ADB7-8320-ED37-EA8D-98AB09ED2EC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497E9A3E-D663-5699-5D9E-43FBD19EBB9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A712FC-91C6-4AE6-803A-C99CF7391D4B}" type="datetimeFigureOut">
              <a:rPr lang="fr-FR" smtClean="0"/>
              <a:t>09/08/2024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756D6925-8CE8-D02D-4106-EE3E81EAF80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41241B78-5725-B352-A855-96497C38CF9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E17997-A10A-4D92-B0BF-5AA6F1E13DE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637453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flip dir="r"/>
      </p:transition>
    </mc:Choice>
    <mc:Fallback>
      <p:transition spd="slow" advClick="0" advTm="8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>
            <a:extLst>
              <a:ext uri="{FF2B5EF4-FFF2-40B4-BE49-F238E27FC236}">
                <a16:creationId xmlns:a16="http://schemas.microsoft.com/office/drawing/2014/main" id="{60136B29-0BCE-477B-DE53-849E7C24045C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C903FE70-BF4B-2520-E617-E416643912B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DAA68CAD-AF7B-ACB2-4A8B-A338332AF9D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A712FC-91C6-4AE6-803A-C99CF7391D4B}" type="datetimeFigureOut">
              <a:rPr lang="fr-FR" smtClean="0"/>
              <a:t>09/08/2024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122C122D-A57E-786A-732B-3D80C96D7EC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8503059F-2DD2-89B0-E100-40E2079C814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E17997-A10A-4D92-B0BF-5AA6F1E13DE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416855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flip dir="r"/>
      </p:transition>
    </mc:Choice>
    <mc:Fallback>
      <p:transition spd="slow" advClick="0" advTm="8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pattFill prst="pct60">
          <a:fgClr>
            <a:schemeClr val="tx2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>
            <a:extLst>
              <a:ext uri="{FF2B5EF4-FFF2-40B4-BE49-F238E27FC236}">
                <a16:creationId xmlns:a16="http://schemas.microsoft.com/office/drawing/2014/main" id="{8251D37D-A3F1-5F6B-6691-8B7743DBBED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80631EC8-9459-9881-B544-26557E19DCD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4AD9E675-295A-2EC4-5A20-C51F438A0391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BAA712FC-91C6-4AE6-803A-C99CF7391D4B}" type="datetimeFigureOut">
              <a:rPr lang="fr-FR" smtClean="0"/>
              <a:t>09/08/2024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3039A15C-0B0F-23AE-9874-7B4970D8294B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D89097F8-E639-8FD5-9BAD-B5F4B580ED8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9EE17997-A10A-4D92-B0BF-5AA6F1E13DE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5681954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flip dir="r"/>
      </p:transition>
    </mc:Choice>
    <mc:Fallback>
      <p:transition spd="slow" advClick="0" advTm="8000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2.jpe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herbe, paysage, nuage&#10;&#10;Description générée automatiquement">
            <a:extLst>
              <a:ext uri="{FF2B5EF4-FFF2-40B4-BE49-F238E27FC236}">
                <a16:creationId xmlns:a16="http://schemas.microsoft.com/office/drawing/2014/main" id="{CD5EC0CB-C755-FA80-2DDF-BB7A4616CA30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986455" y="357352"/>
            <a:ext cx="8400000" cy="630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2" name="ZoneTexte 1">
            <a:extLst>
              <a:ext uri="{FF2B5EF4-FFF2-40B4-BE49-F238E27FC236}">
                <a16:creationId xmlns:a16="http://schemas.microsoft.com/office/drawing/2014/main" id="{AE904E00-9527-35C9-7DCE-C404A84E8B72}"/>
              </a:ext>
            </a:extLst>
          </p:cNvPr>
          <p:cNvSpPr txBox="1"/>
          <p:nvPr/>
        </p:nvSpPr>
        <p:spPr>
          <a:xfrm>
            <a:off x="4060498" y="797997"/>
            <a:ext cx="4650743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200" b="1" dirty="0"/>
              <a:t>La Commune Du Pays De Belvès - Dordogne</a:t>
            </a:r>
          </a:p>
        </p:txBody>
      </p:sp>
      <p:sp>
        <p:nvSpPr>
          <p:cNvPr id="4" name="ZoneTexte 3">
            <a:extLst>
              <a:ext uri="{FF2B5EF4-FFF2-40B4-BE49-F238E27FC236}">
                <a16:creationId xmlns:a16="http://schemas.microsoft.com/office/drawing/2014/main" id="{44DAC07C-01AF-48D4-234C-8ED532FDCE8B}"/>
              </a:ext>
            </a:extLst>
          </p:cNvPr>
          <p:cNvSpPr txBox="1"/>
          <p:nvPr/>
        </p:nvSpPr>
        <p:spPr>
          <a:xfrm>
            <a:off x="2551625" y="6073170"/>
            <a:ext cx="7668491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/>
              <a:t>Belvès en Dordogne en France, prise depuis une colline à proximité du camping "Le Moulin de la Pique"</a:t>
            </a:r>
          </a:p>
          <a:p>
            <a:endParaRPr lang="fr-FR" sz="2400" b="1"/>
          </a:p>
          <a:p>
            <a:r>
              <a:rPr lang="fr-FR" sz="2400" b="1"/>
              <a:t>Prise par P. Schuijffel</a:t>
            </a:r>
            <a:endParaRPr lang="fr-FR" sz="2400" b="1" dirty="0"/>
          </a:p>
        </p:txBody>
      </p:sp>
    </p:spTree>
    <p:extLst>
      <p:ext uri="{BB962C8B-B14F-4D97-AF65-F5344CB8AC3E}">
        <p14:creationId xmlns:p14="http://schemas.microsoft.com/office/powerpoint/2010/main" val="179491566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flip dir="r"/>
        <p:sndAc>
          <p:stSnd loop="1">
            <p:snd r:embed="rId2" name="Christian Morin - Stranger in the House (La Chance aux Chansons).wav"/>
          </p:stSnd>
        </p:sndAc>
      </p:transition>
    </mc:Choice>
    <mc:Fallback>
      <p:transition spd="slow" advClick="0" advTm="8000">
        <p:fade/>
        <p:sndAc>
          <p:stSnd loop="1">
            <p:snd r:embed="rId2" name="Christian Morin - Stranger in the House (La Chance aux Chansons)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A77DBBAA-ADEA-474A-4B48-AA27D68582F9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5400" b="1" dirty="0">
                <a:solidFill>
                  <a:srgbClr val="FFFF00"/>
                </a:solidFill>
              </a:rPr>
              <a:t>Pays de Belvès est une commune française située dans le département de la Dordogne, en région Nouvelle-Aquitaine. Elle a été créée le 1er janvier 2016 sous le statut de commune nouvelle et regroupe les anciennes communes de Belvès et de Saint-Amand-de-Belvès.</a:t>
            </a:r>
          </a:p>
        </p:txBody>
      </p:sp>
    </p:spTree>
    <p:extLst>
      <p:ext uri="{BB962C8B-B14F-4D97-AF65-F5344CB8AC3E}">
        <p14:creationId xmlns:p14="http://schemas.microsoft.com/office/powerpoint/2010/main" val="7597794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flip dir="r"/>
      </p:transition>
    </mc:Choice>
    <mc:Fallback>
      <p:transition spd="slow" advClick="0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anorama, plein air, arbre, ciel&#10;&#10;Description générée automatiquement">
            <a:extLst>
              <a:ext uri="{FF2B5EF4-FFF2-40B4-BE49-F238E27FC236}">
                <a16:creationId xmlns:a16="http://schemas.microsoft.com/office/drawing/2014/main" id="{A68F4088-4FEA-FA65-9CBB-B8C96A20B2A1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63299" y="2068135"/>
            <a:ext cx="11465401" cy="2520000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99D2A3D8-1DE4-63D6-0CDE-9EB39183AF46}"/>
              </a:ext>
            </a:extLst>
          </p:cNvPr>
          <p:cNvSpPr txBox="1"/>
          <p:nvPr/>
        </p:nvSpPr>
        <p:spPr>
          <a:xfrm>
            <a:off x="2974844" y="2581723"/>
            <a:ext cx="6473536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400" b="1" dirty="0">
              <a:solidFill>
                <a:schemeClr val="bg1"/>
              </a:solidFill>
            </a:endParaRPr>
          </a:p>
          <a:p>
            <a:endParaRPr lang="fr-FR" sz="2400" b="1" dirty="0">
              <a:solidFill>
                <a:schemeClr val="bg1"/>
              </a:solidFill>
            </a:endParaRPr>
          </a:p>
          <a:p>
            <a:endParaRPr lang="fr-FR" sz="2400" b="1" dirty="0">
              <a:solidFill>
                <a:schemeClr val="bg1"/>
              </a:solidFill>
            </a:endParaRPr>
          </a:p>
          <a:p>
            <a:endParaRPr lang="fr-FR" sz="2400" b="1" dirty="0">
              <a:solidFill>
                <a:schemeClr val="bg1"/>
              </a:solidFill>
            </a:endParaRPr>
          </a:p>
          <a:p>
            <a:endParaRPr lang="fr-FR" sz="2400" b="1" dirty="0">
              <a:solidFill>
                <a:schemeClr val="bg1"/>
              </a:solidFill>
            </a:endParaRPr>
          </a:p>
          <a:p>
            <a:endParaRPr lang="fr-FR" sz="2400" b="1" dirty="0">
              <a:solidFill>
                <a:schemeClr val="bg1"/>
              </a:solidFill>
            </a:endParaRPr>
          </a:p>
          <a:p>
            <a:r>
              <a:rPr lang="fr-FR" sz="2400" b="1" dirty="0"/>
              <a:t>Vue panoramique sur la vallée de la </a:t>
            </a:r>
            <a:r>
              <a:rPr lang="fr-FR" sz="2400" b="1" dirty="0" err="1"/>
              <a:t>Nauze</a:t>
            </a:r>
            <a:endParaRPr lang="fr-FR" sz="2400" b="1" dirty="0"/>
          </a:p>
        </p:txBody>
      </p:sp>
    </p:spTree>
    <p:extLst>
      <p:ext uri="{BB962C8B-B14F-4D97-AF65-F5344CB8AC3E}">
        <p14:creationId xmlns:p14="http://schemas.microsoft.com/office/powerpoint/2010/main" val="393700922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flip dir="r"/>
      </p:transition>
    </mc:Choice>
    <mc:Fallback>
      <p:transition spd="slow" advClick="0" advTm="8000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bâtiment, ciel, arbre&#10;&#10;Description générée automatiquement">
            <a:extLst>
              <a:ext uri="{FF2B5EF4-FFF2-40B4-BE49-F238E27FC236}">
                <a16:creationId xmlns:a16="http://schemas.microsoft.com/office/drawing/2014/main" id="{A9996913-7572-BED2-B61D-14DD4A03EF09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96000" y="279000"/>
            <a:ext cx="8400000" cy="630000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5" name="ZoneTexte 4">
            <a:extLst>
              <a:ext uri="{FF2B5EF4-FFF2-40B4-BE49-F238E27FC236}">
                <a16:creationId xmlns:a16="http://schemas.microsoft.com/office/drawing/2014/main" id="{32AAA02D-8721-A0F8-D036-DF072A5713A4}"/>
              </a:ext>
            </a:extLst>
          </p:cNvPr>
          <p:cNvSpPr txBox="1"/>
          <p:nvPr/>
        </p:nvSpPr>
        <p:spPr>
          <a:xfrm>
            <a:off x="4627418" y="4734342"/>
            <a:ext cx="7564582" cy="21236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dirty="0"/>
          </a:p>
          <a:p>
            <a:endParaRPr lang="fr-FR" dirty="0"/>
          </a:p>
          <a:p>
            <a:endParaRPr lang="fr-FR" dirty="0"/>
          </a:p>
          <a:p>
            <a:endParaRPr lang="fr-FR" dirty="0"/>
          </a:p>
          <a:p>
            <a:endParaRPr lang="fr-FR" dirty="0"/>
          </a:p>
          <a:p>
            <a:endParaRPr lang="fr-FR" dirty="0"/>
          </a:p>
          <a:p>
            <a:r>
              <a:rPr lang="fr-FR" sz="2400" b="1" dirty="0"/>
              <a:t>L'église de </a:t>
            </a:r>
            <a:r>
              <a:rPr lang="fr-FR" sz="2400" b="1" dirty="0" err="1"/>
              <a:t>Fongalop</a:t>
            </a:r>
            <a:r>
              <a:rPr lang="fr-FR" sz="2400" b="1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8086606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flip dir="r"/>
      </p:transition>
    </mc:Choice>
    <mc:Fallback>
      <p:transition spd="slow" advClick="0" advTm="8000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ois, bâtiment, Faisceau, texte&#10;&#10;Description générée automatiquement">
            <a:extLst>
              <a:ext uri="{FF2B5EF4-FFF2-40B4-BE49-F238E27FC236}">
                <a16:creationId xmlns:a16="http://schemas.microsoft.com/office/drawing/2014/main" id="{CE61E354-512B-165D-A3C2-4785706511D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25625" y="279000"/>
            <a:ext cx="8540749" cy="630000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9C4ACAB4-9381-F1F0-73FE-0176F986A40A}"/>
              </a:ext>
            </a:extLst>
          </p:cNvPr>
          <p:cNvSpPr txBox="1"/>
          <p:nvPr/>
        </p:nvSpPr>
        <p:spPr>
          <a:xfrm>
            <a:off x="3073200" y="6396335"/>
            <a:ext cx="82296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/>
              <a:t>Vue des habitations troglodytes de Belvès.</a:t>
            </a:r>
            <a:endParaRPr lang="fr-FR" sz="2400" b="1" dirty="0"/>
          </a:p>
        </p:txBody>
      </p:sp>
    </p:spTree>
    <p:extLst>
      <p:ext uri="{BB962C8B-B14F-4D97-AF65-F5344CB8AC3E}">
        <p14:creationId xmlns:p14="http://schemas.microsoft.com/office/powerpoint/2010/main" val="11183740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flip dir="r"/>
      </p:transition>
    </mc:Choice>
    <mc:Fallback>
      <p:transition spd="slow" advClick="0" advTm="8000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nuage, arbre&#10;&#10;Description générée automatiquement">
            <a:extLst>
              <a:ext uri="{FF2B5EF4-FFF2-40B4-BE49-F238E27FC236}">
                <a16:creationId xmlns:a16="http://schemas.microsoft.com/office/drawing/2014/main" id="{39841785-FF7D-FF54-B541-A055FB83DBB2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96000" y="279000"/>
            <a:ext cx="8400000" cy="630000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7134FB85-D5AD-0D69-CC36-5372207EC02C}"/>
              </a:ext>
            </a:extLst>
          </p:cNvPr>
          <p:cNvSpPr txBox="1"/>
          <p:nvPr/>
        </p:nvSpPr>
        <p:spPr>
          <a:xfrm>
            <a:off x="4443606" y="4127316"/>
            <a:ext cx="7117773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400" b="1" dirty="0"/>
          </a:p>
          <a:p>
            <a:endParaRPr lang="fr-FR" sz="2400" b="1" dirty="0"/>
          </a:p>
          <a:p>
            <a:endParaRPr lang="fr-FR" sz="2400" b="1" dirty="0"/>
          </a:p>
          <a:p>
            <a:endParaRPr lang="fr-FR" sz="2400" b="1" dirty="0"/>
          </a:p>
          <a:p>
            <a:endParaRPr lang="fr-FR" sz="2400" b="1" dirty="0"/>
          </a:p>
          <a:p>
            <a:endParaRPr lang="fr-FR" sz="2400" b="1" dirty="0"/>
          </a:p>
          <a:p>
            <a:r>
              <a:rPr lang="fr-FR" sz="2400" b="1" dirty="0"/>
              <a:t>Belvès - Vue générale</a:t>
            </a:r>
          </a:p>
        </p:txBody>
      </p:sp>
    </p:spTree>
    <p:extLst>
      <p:ext uri="{BB962C8B-B14F-4D97-AF65-F5344CB8AC3E}">
        <p14:creationId xmlns:p14="http://schemas.microsoft.com/office/powerpoint/2010/main" val="42017626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flip dir="r"/>
      </p:transition>
    </mc:Choice>
    <mc:Fallback>
      <p:transition spd="slow" advClick="0" advTm="8000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âtiment, plein air, ciel, fenêtre&#10;&#10;Description générée automatiquement">
            <a:extLst>
              <a:ext uri="{FF2B5EF4-FFF2-40B4-BE49-F238E27FC236}">
                <a16:creationId xmlns:a16="http://schemas.microsoft.com/office/drawing/2014/main" id="{C2750EC3-6BD6-405E-D544-0DBB9183503B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472501" y="189000"/>
            <a:ext cx="4858485" cy="6480000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2C706807-7E84-5123-28F0-400A7809F3C7}"/>
              </a:ext>
            </a:extLst>
          </p:cNvPr>
          <p:cNvSpPr txBox="1"/>
          <p:nvPr/>
        </p:nvSpPr>
        <p:spPr>
          <a:xfrm>
            <a:off x="8621230" y="1784370"/>
            <a:ext cx="3286991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dirty="0"/>
          </a:p>
          <a:p>
            <a:endParaRPr lang="fr-FR" dirty="0"/>
          </a:p>
          <a:p>
            <a:endParaRPr lang="fr-FR" dirty="0"/>
          </a:p>
          <a:p>
            <a:endParaRPr lang="fr-FR" dirty="0"/>
          </a:p>
          <a:p>
            <a:endParaRPr lang="fr-FR" dirty="0"/>
          </a:p>
          <a:p>
            <a:endParaRPr lang="fr-FR" dirty="0"/>
          </a:p>
          <a:p>
            <a:r>
              <a:rPr lang="fr-FR" sz="2400" b="1" dirty="0"/>
              <a:t>Église </a:t>
            </a:r>
            <a:r>
              <a:rPr lang="fr-FR" sz="2400" b="1" dirty="0" err="1"/>
              <a:t>Notre-Dame-de-l'Assomption</a:t>
            </a:r>
            <a:r>
              <a:rPr lang="fr-FR" sz="2400" b="1" dirty="0"/>
              <a:t> - Clocher-porche</a:t>
            </a:r>
          </a:p>
        </p:txBody>
      </p:sp>
    </p:spTree>
    <p:extLst>
      <p:ext uri="{BB962C8B-B14F-4D97-AF65-F5344CB8AC3E}">
        <p14:creationId xmlns:p14="http://schemas.microsoft.com/office/powerpoint/2010/main" val="41443327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flip dir="r"/>
      </p:transition>
    </mc:Choice>
    <mc:Fallback>
      <p:transition spd="slow" advClick="0" advTm="8000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âtiment, plein air, ciel, tour&#10;&#10;Description générée automatiquement">
            <a:extLst>
              <a:ext uri="{FF2B5EF4-FFF2-40B4-BE49-F238E27FC236}">
                <a16:creationId xmlns:a16="http://schemas.microsoft.com/office/drawing/2014/main" id="{A571069A-B7D7-43F0-1D2E-641299EA334D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960909" y="189000"/>
            <a:ext cx="4270181" cy="6480000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7E3137A6-42BC-89C6-08D5-E9B6EEAD8AFE}"/>
              </a:ext>
            </a:extLst>
          </p:cNvPr>
          <p:cNvSpPr txBox="1"/>
          <p:nvPr/>
        </p:nvSpPr>
        <p:spPr>
          <a:xfrm>
            <a:off x="531909" y="0"/>
            <a:ext cx="3429000" cy="52629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400" b="1" dirty="0"/>
          </a:p>
          <a:p>
            <a:endParaRPr lang="fr-FR" sz="2400" b="1" dirty="0"/>
          </a:p>
          <a:p>
            <a:endParaRPr lang="fr-FR" sz="2400" b="1" dirty="0"/>
          </a:p>
          <a:p>
            <a:endParaRPr lang="fr-FR" sz="2400" b="1" dirty="0"/>
          </a:p>
          <a:p>
            <a:endParaRPr lang="fr-FR" sz="2400" b="1" dirty="0"/>
          </a:p>
          <a:p>
            <a:endParaRPr lang="fr-FR" sz="2400" b="1" dirty="0"/>
          </a:p>
          <a:p>
            <a:r>
              <a:rPr lang="fr-FR" sz="2400" b="1" dirty="0"/>
              <a:t>Tour des </a:t>
            </a:r>
            <a:r>
              <a:rPr lang="fr-FR" sz="2400" b="1" dirty="0" err="1"/>
              <a:t>Filhols</a:t>
            </a:r>
            <a:r>
              <a:rPr lang="fr-FR" sz="2400" b="1" dirty="0"/>
              <a:t> (office du tourisme) - XIe siècle. Le beffroi a été aménagé en 1450 et abrite la cloche municipale dite "cloche des Consuls" datant de 1679</a:t>
            </a:r>
          </a:p>
        </p:txBody>
      </p:sp>
    </p:spTree>
    <p:extLst>
      <p:ext uri="{BB962C8B-B14F-4D97-AF65-F5344CB8AC3E}">
        <p14:creationId xmlns:p14="http://schemas.microsoft.com/office/powerpoint/2010/main" val="86527325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flip dir="r"/>
      </p:transition>
    </mc:Choice>
    <mc:Fallback>
      <p:transition spd="slow" advClick="0" advTm="8000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âtiment, plein air, fenêtre, ciel&#10;&#10;Description générée automatiquement">
            <a:extLst>
              <a:ext uri="{FF2B5EF4-FFF2-40B4-BE49-F238E27FC236}">
                <a16:creationId xmlns:a16="http://schemas.microsoft.com/office/drawing/2014/main" id="{50517DE1-74C2-6AD3-E9FB-C53ECCEBB300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546075" y="189000"/>
            <a:ext cx="4858481" cy="6480000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9414DAA0-8600-E1F0-1063-C02C11ECB38A}"/>
              </a:ext>
            </a:extLst>
          </p:cNvPr>
          <p:cNvSpPr txBox="1"/>
          <p:nvPr/>
        </p:nvSpPr>
        <p:spPr>
          <a:xfrm>
            <a:off x="8571425" y="3019097"/>
            <a:ext cx="3179618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/>
              <a:t>Maison des Consuls XVe et XVIe siècles, actuel siège de l'Office de tourisme et tour des Filhols</a:t>
            </a:r>
            <a:endParaRPr lang="fr-FR" sz="2400" b="1" dirty="0"/>
          </a:p>
        </p:txBody>
      </p:sp>
    </p:spTree>
    <p:extLst>
      <p:ext uri="{BB962C8B-B14F-4D97-AF65-F5344CB8AC3E}">
        <p14:creationId xmlns:p14="http://schemas.microsoft.com/office/powerpoint/2010/main" val="371270075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flip dir="r"/>
      </p:transition>
    </mc:Choice>
    <mc:Fallback>
      <p:transition spd="slow" advClick="0" advTm="8000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fenêtre, bâtiment, plein air, façade&#10;&#10;Description générée automatiquement">
            <a:extLst>
              <a:ext uri="{FF2B5EF4-FFF2-40B4-BE49-F238E27FC236}">
                <a16:creationId xmlns:a16="http://schemas.microsoft.com/office/drawing/2014/main" id="{ECFC7108-15D3-C249-83A1-FF6F582BB570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588115" y="189000"/>
            <a:ext cx="4858482" cy="6480000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601342F6-6E89-1FE6-B694-63113770F4BB}"/>
              </a:ext>
            </a:extLst>
          </p:cNvPr>
          <p:cNvSpPr txBox="1"/>
          <p:nvPr/>
        </p:nvSpPr>
        <p:spPr>
          <a:xfrm>
            <a:off x="325370" y="1561623"/>
            <a:ext cx="3262745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Hôtel Bontemps, maison noble du XIIe siècle sur laquelle a été plaquée en 1520 une façade de style Renaissance. Pendant la guerre de Cent Ans, la maison a été occupée par un Anglais appelé Thomas Bontemps[51]</a:t>
            </a:r>
          </a:p>
        </p:txBody>
      </p:sp>
    </p:spTree>
    <p:extLst>
      <p:ext uri="{BB962C8B-B14F-4D97-AF65-F5344CB8AC3E}">
        <p14:creationId xmlns:p14="http://schemas.microsoft.com/office/powerpoint/2010/main" val="27900631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flip dir="r"/>
      </p:transition>
    </mc:Choice>
    <mc:Fallback>
      <p:transition spd="slow" advClick="0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bâtiment, ciel, église&#10;&#10;Description générée automatiquement">
            <a:extLst>
              <a:ext uri="{FF2B5EF4-FFF2-40B4-BE49-F238E27FC236}">
                <a16:creationId xmlns:a16="http://schemas.microsoft.com/office/drawing/2014/main" id="{286FA0C3-E67D-6F18-6853-ECBB1316B3F6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577604" y="189000"/>
            <a:ext cx="4858487" cy="6480000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4F23202E-EACF-D3AE-E31A-E3CEC59F5BAB}"/>
              </a:ext>
            </a:extLst>
          </p:cNvPr>
          <p:cNvSpPr txBox="1"/>
          <p:nvPr/>
        </p:nvSpPr>
        <p:spPr>
          <a:xfrm>
            <a:off x="8540372" y="1370644"/>
            <a:ext cx="3283527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400" b="1" dirty="0"/>
          </a:p>
          <a:p>
            <a:endParaRPr lang="fr-FR" sz="2400" b="1" dirty="0"/>
          </a:p>
          <a:p>
            <a:endParaRPr lang="fr-FR" sz="2400" b="1" dirty="0"/>
          </a:p>
          <a:p>
            <a:endParaRPr lang="fr-FR" sz="2400" b="1" dirty="0"/>
          </a:p>
          <a:p>
            <a:endParaRPr lang="fr-FR" sz="2400" b="1" dirty="0"/>
          </a:p>
          <a:p>
            <a:endParaRPr lang="fr-FR" sz="2400" b="1" dirty="0"/>
          </a:p>
          <a:p>
            <a:r>
              <a:rPr lang="fr-FR" sz="2400" b="1" dirty="0"/>
              <a:t>Tour de l'Auditeur (XIe siècle)</a:t>
            </a:r>
          </a:p>
        </p:txBody>
      </p:sp>
    </p:spTree>
    <p:extLst>
      <p:ext uri="{BB962C8B-B14F-4D97-AF65-F5344CB8AC3E}">
        <p14:creationId xmlns:p14="http://schemas.microsoft.com/office/powerpoint/2010/main" val="31015250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flip dir="r"/>
      </p:transition>
    </mc:Choice>
    <mc:Fallback>
      <p:transition spd="slow" advClick="0" advTm="8000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bâtiment, plante, arche&#10;&#10;Description générée automatiquement">
            <a:extLst>
              <a:ext uri="{FF2B5EF4-FFF2-40B4-BE49-F238E27FC236}">
                <a16:creationId xmlns:a16="http://schemas.microsoft.com/office/drawing/2014/main" id="{38A19996-CC5C-98A9-5C2B-513A68E6910F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577604" y="189000"/>
            <a:ext cx="4858477" cy="6480000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4DC454B6-EB4F-9C19-1DF5-1947D967BDF0}"/>
              </a:ext>
            </a:extLst>
          </p:cNvPr>
          <p:cNvSpPr txBox="1"/>
          <p:nvPr/>
        </p:nvSpPr>
        <p:spPr>
          <a:xfrm>
            <a:off x="266845" y="782782"/>
            <a:ext cx="3356264" cy="41549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400" b="1" dirty="0"/>
          </a:p>
          <a:p>
            <a:endParaRPr lang="fr-FR" sz="2400" b="1" dirty="0"/>
          </a:p>
          <a:p>
            <a:endParaRPr lang="fr-FR" sz="2400" b="1" dirty="0"/>
          </a:p>
          <a:p>
            <a:endParaRPr lang="fr-FR" sz="2400" b="1" dirty="0"/>
          </a:p>
          <a:p>
            <a:endParaRPr lang="fr-FR" sz="2400" b="1" dirty="0"/>
          </a:p>
          <a:p>
            <a:endParaRPr lang="fr-FR" sz="2400" b="1" dirty="0"/>
          </a:p>
          <a:p>
            <a:r>
              <a:rPr lang="fr-FR" sz="2400" b="1" dirty="0"/>
              <a:t>Entrée du castrum (XIe siècle) à côté de l'emplacement de la résidence de l'archevêque</a:t>
            </a:r>
          </a:p>
        </p:txBody>
      </p:sp>
    </p:spTree>
    <p:extLst>
      <p:ext uri="{BB962C8B-B14F-4D97-AF65-F5344CB8AC3E}">
        <p14:creationId xmlns:p14="http://schemas.microsoft.com/office/powerpoint/2010/main" val="42802602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flip dir="r"/>
      </p:transition>
    </mc:Choice>
    <mc:Fallback>
      <p:transition spd="slow" advClick="0" advTm="8000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Une image contenant plein air, bâtiment, fenêtre, Architecture médiévale&#10;&#10;Description générée automatiquement">
            <a:extLst>
              <a:ext uri="{FF2B5EF4-FFF2-40B4-BE49-F238E27FC236}">
                <a16:creationId xmlns:a16="http://schemas.microsoft.com/office/drawing/2014/main" id="{554D12EA-640E-0CE7-6DAD-1A4DA493D7C8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666758" y="189000"/>
            <a:ext cx="4858483" cy="6480000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9BA03259-1AC6-520E-E43C-9854176E8470}"/>
              </a:ext>
            </a:extLst>
          </p:cNvPr>
          <p:cNvSpPr txBox="1"/>
          <p:nvPr/>
        </p:nvSpPr>
        <p:spPr>
          <a:xfrm>
            <a:off x="8726692" y="1261012"/>
            <a:ext cx="2763982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400" b="1" dirty="0"/>
          </a:p>
          <a:p>
            <a:endParaRPr lang="fr-FR" sz="2400" b="1" dirty="0"/>
          </a:p>
          <a:p>
            <a:endParaRPr lang="fr-FR" sz="2400" b="1" dirty="0"/>
          </a:p>
          <a:p>
            <a:endParaRPr lang="fr-FR" sz="2400" b="1" dirty="0"/>
          </a:p>
          <a:p>
            <a:endParaRPr lang="fr-FR" sz="2400" b="1" dirty="0"/>
          </a:p>
          <a:p>
            <a:endParaRPr lang="fr-FR" sz="2400" b="1" dirty="0"/>
          </a:p>
          <a:p>
            <a:r>
              <a:rPr lang="fr-FR" sz="2400" b="1" dirty="0"/>
              <a:t>Maison néogothique (188</a:t>
            </a:r>
          </a:p>
        </p:txBody>
      </p:sp>
    </p:spTree>
    <p:extLst>
      <p:ext uri="{BB962C8B-B14F-4D97-AF65-F5344CB8AC3E}">
        <p14:creationId xmlns:p14="http://schemas.microsoft.com/office/powerpoint/2010/main" val="339622473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flip dir="r"/>
      </p:transition>
    </mc:Choice>
    <mc:Fallback>
      <p:transition spd="slow" advClick="0" advTm="8000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arbre, bâtiment, ciel&#10;&#10;Description générée automatiquement">
            <a:extLst>
              <a:ext uri="{FF2B5EF4-FFF2-40B4-BE49-F238E27FC236}">
                <a16:creationId xmlns:a16="http://schemas.microsoft.com/office/drawing/2014/main" id="{01610D70-CA3A-544C-F328-483C3FB0F512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61473" y="126124"/>
            <a:ext cx="9669054" cy="630000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2B50206D-F120-5BC7-68E5-57753F703867}"/>
              </a:ext>
            </a:extLst>
          </p:cNvPr>
          <p:cNvSpPr txBox="1"/>
          <p:nvPr/>
        </p:nvSpPr>
        <p:spPr>
          <a:xfrm>
            <a:off x="962771" y="5657671"/>
            <a:ext cx="1163913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400" b="1" dirty="0"/>
          </a:p>
          <a:p>
            <a:r>
              <a:rPr lang="fr-FR" sz="2400" b="1" dirty="0"/>
              <a:t>Le manoir de Pech </a:t>
            </a:r>
            <a:r>
              <a:rPr lang="fr-FR" sz="2400" b="1" dirty="0" err="1"/>
              <a:t>Godou</a:t>
            </a:r>
            <a:r>
              <a:rPr lang="fr-FR" sz="2400" b="1" dirty="0"/>
              <a:t> et un viaduc de la ligne de chemin de fer reliant Périgueux à Agen</a:t>
            </a:r>
          </a:p>
        </p:txBody>
      </p:sp>
    </p:spTree>
    <p:extLst>
      <p:ext uri="{BB962C8B-B14F-4D97-AF65-F5344CB8AC3E}">
        <p14:creationId xmlns:p14="http://schemas.microsoft.com/office/powerpoint/2010/main" val="41756593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flip dir="r"/>
      </p:transition>
    </mc:Choice>
    <mc:Fallback>
      <p:transition spd="slow" advClick="0" advTm="8000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Une image contenant plein air, véhicule, Véhicule terrestre, voiture&#10;&#10;Description générée automatiquement">
            <a:extLst>
              <a:ext uri="{FF2B5EF4-FFF2-40B4-BE49-F238E27FC236}">
                <a16:creationId xmlns:a16="http://schemas.microsoft.com/office/drawing/2014/main" id="{9BEB92EA-7714-277A-0CAC-F2F09B8903BC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96000" y="136634"/>
            <a:ext cx="8400000" cy="630000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47079481-9604-FC3E-F07C-BD6BF331AD07}"/>
              </a:ext>
            </a:extLst>
          </p:cNvPr>
          <p:cNvSpPr txBox="1"/>
          <p:nvPr/>
        </p:nvSpPr>
        <p:spPr>
          <a:xfrm>
            <a:off x="3313147" y="4413042"/>
            <a:ext cx="7460673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400" b="1" dirty="0"/>
          </a:p>
          <a:p>
            <a:endParaRPr lang="fr-FR" sz="2400" b="1" dirty="0"/>
          </a:p>
          <a:p>
            <a:endParaRPr lang="fr-FR" sz="2400" b="1" dirty="0"/>
          </a:p>
          <a:p>
            <a:endParaRPr lang="fr-FR" sz="2400" b="1" dirty="0"/>
          </a:p>
          <a:p>
            <a:endParaRPr lang="fr-FR" sz="2400" b="1" dirty="0"/>
          </a:p>
          <a:p>
            <a:r>
              <a:rPr lang="fr-FR" sz="2400" b="1" dirty="0"/>
              <a:t>Prise à Belvès en mai 2006 par P. </a:t>
            </a:r>
            <a:r>
              <a:rPr lang="fr-FR" sz="2400" b="1" dirty="0" err="1"/>
              <a:t>Schuijffel</a:t>
            </a:r>
            <a:endParaRPr lang="fr-FR" sz="2400" b="1" dirty="0"/>
          </a:p>
        </p:txBody>
      </p:sp>
    </p:spTree>
    <p:extLst>
      <p:ext uri="{BB962C8B-B14F-4D97-AF65-F5344CB8AC3E}">
        <p14:creationId xmlns:p14="http://schemas.microsoft.com/office/powerpoint/2010/main" val="209919854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flip dir="r"/>
      </p:transition>
    </mc:Choice>
    <mc:Fallback>
      <p:transition spd="slow" advClick="0" advTm="8000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bâtiment, arbre&#10;&#10;Description générée automatiquement">
            <a:extLst>
              <a:ext uri="{FF2B5EF4-FFF2-40B4-BE49-F238E27FC236}">
                <a16:creationId xmlns:a16="http://schemas.microsoft.com/office/drawing/2014/main" id="{792AA293-7757-73E7-5CE8-F1410C61AF06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786759" y="279000"/>
            <a:ext cx="8400000" cy="630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6A701EDC-3B3F-1A1B-3F4E-995EE5E9B209}"/>
              </a:ext>
            </a:extLst>
          </p:cNvPr>
          <p:cNvSpPr txBox="1"/>
          <p:nvPr/>
        </p:nvSpPr>
        <p:spPr>
          <a:xfrm>
            <a:off x="1293728" y="4549676"/>
            <a:ext cx="10404286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400" b="1" dirty="0"/>
          </a:p>
          <a:p>
            <a:endParaRPr lang="fr-FR" sz="2400" b="1" dirty="0"/>
          </a:p>
          <a:p>
            <a:endParaRPr lang="fr-FR" sz="2400" b="1" dirty="0"/>
          </a:p>
          <a:p>
            <a:endParaRPr lang="fr-FR" sz="2400" b="1" dirty="0"/>
          </a:p>
          <a:p>
            <a:endParaRPr lang="fr-FR" sz="2400" b="1" dirty="0"/>
          </a:p>
          <a:p>
            <a:r>
              <a:rPr lang="fr-FR" sz="2400" b="1" dirty="0"/>
              <a:t>La place du village de Saint-Germain-de-Belvès, Dordogne, France.</a:t>
            </a:r>
          </a:p>
        </p:txBody>
      </p:sp>
    </p:spTree>
    <p:extLst>
      <p:ext uri="{BB962C8B-B14F-4D97-AF65-F5344CB8AC3E}">
        <p14:creationId xmlns:p14="http://schemas.microsoft.com/office/powerpoint/2010/main" val="10164610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flip dir="r"/>
      </p:transition>
    </mc:Choice>
    <mc:Fallback>
      <p:transition spd="slow" advClick="0" advTm="8000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bâtiment, fenêtre, ciel&#10;&#10;Description générée automatiquement">
            <a:extLst>
              <a:ext uri="{FF2B5EF4-FFF2-40B4-BE49-F238E27FC236}">
                <a16:creationId xmlns:a16="http://schemas.microsoft.com/office/drawing/2014/main" id="{143D0569-EFF7-AE22-3F5B-A50D11BB66A7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986455" y="279000"/>
            <a:ext cx="8400000" cy="630000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5E4C49B8-83F0-72AC-387F-014721905E54}"/>
              </a:ext>
            </a:extLst>
          </p:cNvPr>
          <p:cNvSpPr txBox="1"/>
          <p:nvPr/>
        </p:nvSpPr>
        <p:spPr>
          <a:xfrm>
            <a:off x="5798400" y="4454607"/>
            <a:ext cx="7549737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400" b="1" dirty="0"/>
          </a:p>
          <a:p>
            <a:endParaRPr lang="fr-FR" sz="2400" b="1" dirty="0"/>
          </a:p>
          <a:p>
            <a:endParaRPr lang="fr-FR" sz="2400" b="1" dirty="0"/>
          </a:p>
          <a:p>
            <a:endParaRPr lang="fr-FR" sz="2400" b="1" dirty="0"/>
          </a:p>
          <a:p>
            <a:endParaRPr lang="fr-FR" sz="2400" b="1" dirty="0"/>
          </a:p>
          <a:p>
            <a:r>
              <a:rPr lang="fr-FR" sz="2400" b="1" dirty="0"/>
              <a:t>La mairie.</a:t>
            </a:r>
          </a:p>
        </p:txBody>
      </p:sp>
    </p:spTree>
    <p:extLst>
      <p:ext uri="{BB962C8B-B14F-4D97-AF65-F5344CB8AC3E}">
        <p14:creationId xmlns:p14="http://schemas.microsoft.com/office/powerpoint/2010/main" val="16420491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flip dir="r"/>
      </p:transition>
    </mc:Choice>
    <mc:Fallback>
      <p:transition spd="slow" advClick="0" advTm="8000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bâtiment, ciel, Architecture médiévale&#10;&#10;Description générée automatiquement">
            <a:extLst>
              <a:ext uri="{FF2B5EF4-FFF2-40B4-BE49-F238E27FC236}">
                <a16:creationId xmlns:a16="http://schemas.microsoft.com/office/drawing/2014/main" id="{7DF43859-EF17-7C1F-537E-855D24AC6A14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024111" y="189000"/>
            <a:ext cx="4858481" cy="6480000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D4C63292-1EE6-F44B-72C0-CFCAF0BD56ED}"/>
              </a:ext>
            </a:extLst>
          </p:cNvPr>
          <p:cNvSpPr txBox="1"/>
          <p:nvPr/>
        </p:nvSpPr>
        <p:spPr>
          <a:xfrm>
            <a:off x="0" y="3570317"/>
            <a:ext cx="387580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/>
              <a:t>La façade nord de l'église.</a:t>
            </a:r>
            <a:endParaRPr lang="fr-FR" sz="2400" b="1" dirty="0"/>
          </a:p>
        </p:txBody>
      </p:sp>
    </p:spTree>
    <p:extLst>
      <p:ext uri="{BB962C8B-B14F-4D97-AF65-F5344CB8AC3E}">
        <p14:creationId xmlns:p14="http://schemas.microsoft.com/office/powerpoint/2010/main" val="13856575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flip dir="r"/>
      </p:transition>
    </mc:Choice>
    <mc:Fallback>
      <p:transition spd="slow" advClick="0" advTm="8000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intérieur, meubles, bougie, mur&#10;&#10;Description générée automatiquement">
            <a:extLst>
              <a:ext uri="{FF2B5EF4-FFF2-40B4-BE49-F238E27FC236}">
                <a16:creationId xmlns:a16="http://schemas.microsoft.com/office/drawing/2014/main" id="{F667C48D-A374-F9B4-15E1-517F7AD12F7F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96000" y="279000"/>
            <a:ext cx="8400000" cy="630000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C6D7E7B9-A7A7-D459-FE2A-3DDEA005548C}"/>
              </a:ext>
            </a:extLst>
          </p:cNvPr>
          <p:cNvSpPr txBox="1"/>
          <p:nvPr/>
        </p:nvSpPr>
        <p:spPr>
          <a:xfrm>
            <a:off x="5602730" y="4089361"/>
            <a:ext cx="7076209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400" b="1" dirty="0"/>
          </a:p>
          <a:p>
            <a:endParaRPr lang="fr-FR" sz="2400" b="1" dirty="0"/>
          </a:p>
          <a:p>
            <a:endParaRPr lang="fr-FR" sz="2400" b="1" dirty="0"/>
          </a:p>
          <a:p>
            <a:endParaRPr lang="fr-FR" sz="2400" b="1" dirty="0"/>
          </a:p>
          <a:p>
            <a:endParaRPr lang="fr-FR" sz="2400" b="1" dirty="0"/>
          </a:p>
          <a:p>
            <a:endParaRPr lang="fr-FR" sz="2400" b="1" dirty="0"/>
          </a:p>
          <a:p>
            <a:r>
              <a:rPr lang="fr-FR" sz="2400" b="1" dirty="0"/>
              <a:t>Sa nef.</a:t>
            </a:r>
          </a:p>
        </p:txBody>
      </p:sp>
    </p:spTree>
    <p:extLst>
      <p:ext uri="{BB962C8B-B14F-4D97-AF65-F5344CB8AC3E}">
        <p14:creationId xmlns:p14="http://schemas.microsoft.com/office/powerpoint/2010/main" val="294270500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flip dir="r"/>
      </p:transition>
    </mc:Choice>
    <mc:Fallback>
      <p:transition spd="slow" advClick="0" advTm="8000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plante, ciel, herbe&#10;&#10;Description générée automatiquement">
            <a:extLst>
              <a:ext uri="{FF2B5EF4-FFF2-40B4-BE49-F238E27FC236}">
                <a16:creationId xmlns:a16="http://schemas.microsoft.com/office/drawing/2014/main" id="{CA1E6DCB-68AF-7A73-C3DC-87F1596C7BFB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96000" y="279000"/>
            <a:ext cx="8400000" cy="630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7153523B-3E42-5B5D-E0A8-3E1E189E141B}"/>
              </a:ext>
            </a:extLst>
          </p:cNvPr>
          <p:cNvSpPr txBox="1"/>
          <p:nvPr/>
        </p:nvSpPr>
        <p:spPr>
          <a:xfrm>
            <a:off x="2293405" y="4356795"/>
            <a:ext cx="10119312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400" b="1" dirty="0"/>
          </a:p>
          <a:p>
            <a:endParaRPr lang="fr-FR" sz="2400" b="1" dirty="0"/>
          </a:p>
          <a:p>
            <a:endParaRPr lang="fr-FR" sz="2400" b="1" dirty="0"/>
          </a:p>
          <a:p>
            <a:endParaRPr lang="fr-FR" sz="2400" b="1" dirty="0"/>
          </a:p>
          <a:p>
            <a:endParaRPr lang="fr-FR" sz="2400" b="1" dirty="0"/>
          </a:p>
          <a:p>
            <a:r>
              <a:rPr lang="fr-FR" sz="2400" b="1" dirty="0"/>
              <a:t>Fontaine dans le village de Saint-Germain-de-Belvès.</a:t>
            </a:r>
          </a:p>
        </p:txBody>
      </p:sp>
    </p:spTree>
    <p:extLst>
      <p:ext uri="{BB962C8B-B14F-4D97-AF65-F5344CB8AC3E}">
        <p14:creationId xmlns:p14="http://schemas.microsoft.com/office/powerpoint/2010/main" val="41020178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flip dir="r"/>
      </p:transition>
    </mc:Choice>
    <mc:Fallback>
      <p:transition spd="slow" advClick="0" advTm="8000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nuage, bâtiment&#10;&#10;Description générée automatiquement">
            <a:extLst>
              <a:ext uri="{FF2B5EF4-FFF2-40B4-BE49-F238E27FC236}">
                <a16:creationId xmlns:a16="http://schemas.microsoft.com/office/drawing/2014/main" id="{5F135773-639C-F27F-D372-3633CFCD13EE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23787" y="819000"/>
            <a:ext cx="10744426" cy="5220000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03D317A3-42F7-E297-37EB-11148506D093}"/>
              </a:ext>
            </a:extLst>
          </p:cNvPr>
          <p:cNvSpPr txBox="1"/>
          <p:nvPr/>
        </p:nvSpPr>
        <p:spPr>
          <a:xfrm>
            <a:off x="4365735" y="5944407"/>
            <a:ext cx="892579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/>
              <a:t>: Marché couvert de Belvès</a:t>
            </a:r>
            <a:endParaRPr lang="fr-FR" sz="2400" b="1" dirty="0"/>
          </a:p>
        </p:txBody>
      </p:sp>
    </p:spTree>
    <p:extLst>
      <p:ext uri="{BB962C8B-B14F-4D97-AF65-F5344CB8AC3E}">
        <p14:creationId xmlns:p14="http://schemas.microsoft.com/office/powerpoint/2010/main" val="42799171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flip dir="r"/>
      </p:transition>
    </mc:Choice>
    <mc:Fallback>
      <p:transition spd="slow" advClick="0" advTm="8000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nature, grotte&#10;&#10;Description générée automatiquement">
            <a:extLst>
              <a:ext uri="{FF2B5EF4-FFF2-40B4-BE49-F238E27FC236}">
                <a16:creationId xmlns:a16="http://schemas.microsoft.com/office/drawing/2014/main" id="{BAFF7B8D-32BD-E395-ED34-3DE039963F8C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33724" y="3757923"/>
            <a:ext cx="5965653" cy="2880000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6" name="Image 5" descr="Une image contenant cheminée, bâtiment, pierre, cave&#10;&#10;Description générée automatiquement">
            <a:extLst>
              <a:ext uri="{FF2B5EF4-FFF2-40B4-BE49-F238E27FC236}">
                <a16:creationId xmlns:a16="http://schemas.microsoft.com/office/drawing/2014/main" id="{25113F99-82BE-A400-A23A-6FA6407F5527}"/>
              </a:ext>
            </a:extLst>
          </p:cNvPr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821948" y="220077"/>
            <a:ext cx="7092000" cy="3423734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388F0C65-0AAE-070D-D14A-F3AFEE4FC45A}"/>
              </a:ext>
            </a:extLst>
          </p:cNvPr>
          <p:cNvSpPr txBox="1"/>
          <p:nvPr/>
        </p:nvSpPr>
        <p:spPr>
          <a:xfrm>
            <a:off x="278052" y="706582"/>
            <a:ext cx="4418639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/>
              <a:t>Les maisons troglodytiques de Belvès</a:t>
            </a:r>
          </a:p>
        </p:txBody>
      </p:sp>
      <p:sp>
        <p:nvSpPr>
          <p:cNvPr id="8" name="ZoneTexte 7">
            <a:extLst>
              <a:ext uri="{FF2B5EF4-FFF2-40B4-BE49-F238E27FC236}">
                <a16:creationId xmlns:a16="http://schemas.microsoft.com/office/drawing/2014/main" id="{BCCADD65-01BB-255E-847C-FFCE3F04BA84}"/>
              </a:ext>
            </a:extLst>
          </p:cNvPr>
          <p:cNvSpPr txBox="1"/>
          <p:nvPr/>
        </p:nvSpPr>
        <p:spPr>
          <a:xfrm>
            <a:off x="1641285" y="1648219"/>
            <a:ext cx="392776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/>
              <a:t>À Suivre </a:t>
            </a:r>
          </a:p>
        </p:txBody>
      </p:sp>
    </p:spTree>
    <p:extLst>
      <p:ext uri="{BB962C8B-B14F-4D97-AF65-F5344CB8AC3E}">
        <p14:creationId xmlns:p14="http://schemas.microsoft.com/office/powerpoint/2010/main" val="393430415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flip dir="r"/>
      </p:transition>
    </mc:Choice>
    <mc:Fallback>
      <p:transition spd="slow" advClick="0" advTm="8000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oterie, vase, Photographie de nature morte, intérieur&#10;&#10;Description générée automatiquement">
            <a:extLst>
              <a:ext uri="{FF2B5EF4-FFF2-40B4-BE49-F238E27FC236}">
                <a16:creationId xmlns:a16="http://schemas.microsoft.com/office/drawing/2014/main" id="{D62DD82E-DD54-2559-C01C-17E2765DB7D0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55052" y="3120933"/>
            <a:ext cx="7092000" cy="3423734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6" name="Image 5" descr="Une image contenant bâtiment, mur, intérieur, grotte&#10;&#10;Description générée automatiquement">
            <a:extLst>
              <a:ext uri="{FF2B5EF4-FFF2-40B4-BE49-F238E27FC236}">
                <a16:creationId xmlns:a16="http://schemas.microsoft.com/office/drawing/2014/main" id="{DE7117F8-A958-1CAB-C2B5-026570049236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176948" y="313333"/>
            <a:ext cx="6660000" cy="3215186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111480599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flip dir="r"/>
      </p:transition>
    </mc:Choice>
    <mc:Fallback>
      <p:transition spd="slow" advClick="0" advTm="8000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intérieur, meubles, cheminée, électroménager&#10;&#10;Description générée automatiquement">
            <a:extLst>
              <a:ext uri="{FF2B5EF4-FFF2-40B4-BE49-F238E27FC236}">
                <a16:creationId xmlns:a16="http://schemas.microsoft.com/office/drawing/2014/main" id="{A8FDBF6D-05AD-8EEB-E8F1-52C7818DD7F9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391807" y="3281824"/>
            <a:ext cx="6451040" cy="3348000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5" name="Image 4" descr="Une image contenant grotte, intérieur, nature&#10;&#10;Description générée automatiquement">
            <a:extLst>
              <a:ext uri="{FF2B5EF4-FFF2-40B4-BE49-F238E27FC236}">
                <a16:creationId xmlns:a16="http://schemas.microsoft.com/office/drawing/2014/main" id="{54B0A678-51AF-C51B-8024-DD95D1F9FC47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49153" y="228176"/>
            <a:ext cx="5148000" cy="3429855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297984627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flip dir="r"/>
      </p:transition>
    </mc:Choice>
    <mc:Fallback>
      <p:transition spd="slow" advClick="0" advTm="8000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grotte, mur, intérieur, nature&#10;&#10;Description générée automatiquement">
            <a:extLst>
              <a:ext uri="{FF2B5EF4-FFF2-40B4-BE49-F238E27FC236}">
                <a16:creationId xmlns:a16="http://schemas.microsoft.com/office/drawing/2014/main" id="{21B259D3-1BA3-C46F-D2CA-4BE8EA09700E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229131" y="1606139"/>
            <a:ext cx="5472000" cy="3645720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5" name="Image 4" descr="Une image contenant mur, grotte, intérieur, pierre&#10;&#10;Description générée automatiquement">
            <a:extLst>
              <a:ext uri="{FF2B5EF4-FFF2-40B4-BE49-F238E27FC236}">
                <a16:creationId xmlns:a16="http://schemas.microsoft.com/office/drawing/2014/main" id="{5F75C752-77A0-0329-D088-B45B4DC6EA0E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90869" y="1154596"/>
            <a:ext cx="2880000" cy="4948199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2702388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flip dir="r"/>
      </p:transition>
    </mc:Choice>
    <mc:Fallback>
      <p:transition spd="slow" advClick="0" advTm="8000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mur, sol, pierre, intérieur&#10;&#10;Description générée automatiquement">
            <a:extLst>
              <a:ext uri="{FF2B5EF4-FFF2-40B4-BE49-F238E27FC236}">
                <a16:creationId xmlns:a16="http://schemas.microsoft.com/office/drawing/2014/main" id="{40730AB2-B0F8-CD88-3DCE-E9C078E30E6B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352702" y="1282284"/>
            <a:ext cx="2988000" cy="4486372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5" name="Image 4" descr="Une image contenant grotte, mur, sol, intérieur&#10;&#10;Description générée automatiquement">
            <a:extLst>
              <a:ext uri="{FF2B5EF4-FFF2-40B4-BE49-F238E27FC236}">
                <a16:creationId xmlns:a16="http://schemas.microsoft.com/office/drawing/2014/main" id="{9B5BC418-3AE4-C12E-F17A-57DD15E48953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51298" y="1546177"/>
            <a:ext cx="5652000" cy="3765645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35814304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flip dir="r"/>
      </p:transition>
    </mc:Choice>
    <mc:Fallback>
      <p:transition spd="slow" advClick="0" advTm="8000">
        <p:fad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Une image contenant bâtiment, brique, cave, pierre&#10;&#10;Description générée automatiquement">
            <a:extLst>
              <a:ext uri="{FF2B5EF4-FFF2-40B4-BE49-F238E27FC236}">
                <a16:creationId xmlns:a16="http://schemas.microsoft.com/office/drawing/2014/main" id="{B3054BEB-22D2-FC58-B495-FC2D4CA491E5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36268" y="333000"/>
            <a:ext cx="3168566" cy="6192000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11" name="Image 10" descr="Une image contenant plein air, bâtiment, ciel, arbre&#10;&#10;Description générée automatiquement">
            <a:extLst>
              <a:ext uri="{FF2B5EF4-FFF2-40B4-BE49-F238E27FC236}">
                <a16:creationId xmlns:a16="http://schemas.microsoft.com/office/drawing/2014/main" id="{CDD83A7F-A7DD-B7B6-744D-28E029F21376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851228" y="1089000"/>
            <a:ext cx="3744000" cy="4680000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12" name="ZoneTexte 11">
            <a:extLst>
              <a:ext uri="{FF2B5EF4-FFF2-40B4-BE49-F238E27FC236}">
                <a16:creationId xmlns:a16="http://schemas.microsoft.com/office/drawing/2014/main" id="{09C52772-A67A-1CBD-727A-A411FA0939A9}"/>
              </a:ext>
            </a:extLst>
          </p:cNvPr>
          <p:cNvSpPr txBox="1"/>
          <p:nvPr/>
        </p:nvSpPr>
        <p:spPr>
          <a:xfrm>
            <a:off x="8287168" y="5837458"/>
            <a:ext cx="42291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/>
              <a:t>Le château de Belvès</a:t>
            </a:r>
            <a:endParaRPr lang="fr-FR" sz="2400" b="1" dirty="0"/>
          </a:p>
        </p:txBody>
      </p:sp>
    </p:spTree>
    <p:extLst>
      <p:ext uri="{BB962C8B-B14F-4D97-AF65-F5344CB8AC3E}">
        <p14:creationId xmlns:p14="http://schemas.microsoft.com/office/powerpoint/2010/main" val="401800317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flip dir="r"/>
      </p:transition>
    </mc:Choice>
    <mc:Fallback>
      <p:transition spd="slow" advClick="0" advTm="8000">
        <p:fad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ciel, plein air, maison, bâtiment&#10;&#10;Description générée automatiquement">
            <a:extLst>
              <a:ext uri="{FF2B5EF4-FFF2-40B4-BE49-F238E27FC236}">
                <a16:creationId xmlns:a16="http://schemas.microsoft.com/office/drawing/2014/main" id="{3C82CCBF-623B-9D98-1E4B-EB64C07E9325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34422" y="1874488"/>
            <a:ext cx="4392000" cy="3298209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5" name="Image 4" descr="Une image contenant plein air, bâtiment, habits, chaussures&#10;&#10;Description générée automatiquement">
            <a:extLst>
              <a:ext uri="{FF2B5EF4-FFF2-40B4-BE49-F238E27FC236}">
                <a16:creationId xmlns:a16="http://schemas.microsoft.com/office/drawing/2014/main" id="{33B15B31-C7E3-3157-D6DE-CEEE695EE6A9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781536" y="1075592"/>
            <a:ext cx="3672000" cy="4896000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78136AD3-CB4A-0A0D-12FB-91EA8AA36DBF}"/>
              </a:ext>
            </a:extLst>
          </p:cNvPr>
          <p:cNvSpPr txBox="1"/>
          <p:nvPr/>
        </p:nvSpPr>
        <p:spPr>
          <a:xfrm>
            <a:off x="529936" y="1075592"/>
            <a:ext cx="653588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/>
              <a:t>Le château de Belvès à Suivre</a:t>
            </a:r>
          </a:p>
        </p:txBody>
      </p:sp>
    </p:spTree>
    <p:extLst>
      <p:ext uri="{BB962C8B-B14F-4D97-AF65-F5344CB8AC3E}">
        <p14:creationId xmlns:p14="http://schemas.microsoft.com/office/powerpoint/2010/main" val="39962167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flip dir="r"/>
      </p:transition>
    </mc:Choice>
    <mc:Fallback>
      <p:transition spd="slow" advClick="0" advTm="8000">
        <p:fade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habits, roue, plein air, personne&#10;&#10;Description générée automatiquement">
            <a:extLst>
              <a:ext uri="{FF2B5EF4-FFF2-40B4-BE49-F238E27FC236}">
                <a16:creationId xmlns:a16="http://schemas.microsoft.com/office/drawing/2014/main" id="{DE461608-C6E8-CBD4-134B-D1A7E421DBF2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43506" y="1040524"/>
            <a:ext cx="3726000" cy="4968000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5" name="Image 4" descr="Une image contenant plein air, habits, bâtiment, ciel&#10;&#10;Description générée automatiquement">
            <a:extLst>
              <a:ext uri="{FF2B5EF4-FFF2-40B4-BE49-F238E27FC236}">
                <a16:creationId xmlns:a16="http://schemas.microsoft.com/office/drawing/2014/main" id="{3ECA4203-E941-392C-2935-67FC55BA9B86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563171" y="1148524"/>
            <a:ext cx="3564000" cy="4752000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7272181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flip dir="r"/>
      </p:transition>
    </mc:Choice>
    <mc:Fallback>
      <p:transition spd="slow" advClick="0" advTm="8000">
        <p:fade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Une image contenant personne, habits, Visage humain, Accessoire de mode&#10;&#10;Description générée automatiquement">
            <a:extLst>
              <a:ext uri="{FF2B5EF4-FFF2-40B4-BE49-F238E27FC236}">
                <a16:creationId xmlns:a16="http://schemas.microsoft.com/office/drawing/2014/main" id="{33DDEE6C-C053-4549-7EF7-0223F4F0527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27149" y="644793"/>
            <a:ext cx="3663870" cy="5724000"/>
          </a:xfrm>
          <a:prstGeom prst="rect">
            <a:avLst/>
          </a:prstGeom>
          <a:ln w="88900" cap="sq" cmpd="thickThin">
            <a:solidFill>
              <a:schemeClr val="bg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37D376DD-E3BC-45F6-F919-201374BC0BEA}"/>
              </a:ext>
            </a:extLst>
          </p:cNvPr>
          <p:cNvSpPr txBox="1"/>
          <p:nvPr/>
        </p:nvSpPr>
        <p:spPr>
          <a:xfrm>
            <a:off x="5285747" y="169002"/>
            <a:ext cx="6785264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200" b="1" dirty="0"/>
              <a:t>Lorient Vous Présente  La Commune Du Pays De Belves </a:t>
            </a:r>
          </a:p>
          <a:p>
            <a:r>
              <a:rPr lang="fr-FR" sz="3200" b="1" dirty="0"/>
              <a:t>                      Dordogne</a:t>
            </a:r>
          </a:p>
        </p:txBody>
      </p:sp>
      <p:sp>
        <p:nvSpPr>
          <p:cNvPr id="7" name="ZoneTexte 6">
            <a:extLst>
              <a:ext uri="{FF2B5EF4-FFF2-40B4-BE49-F238E27FC236}">
                <a16:creationId xmlns:a16="http://schemas.microsoft.com/office/drawing/2014/main" id="{4DB53D80-0C06-71D2-E410-11BD7C8B60AC}"/>
              </a:ext>
            </a:extLst>
          </p:cNvPr>
          <p:cNvSpPr txBox="1"/>
          <p:nvPr/>
        </p:nvSpPr>
        <p:spPr>
          <a:xfrm>
            <a:off x="5382491" y="1859973"/>
            <a:ext cx="653588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200" b="1" dirty="0"/>
              <a:t>Sur Une Suggestion De </a:t>
            </a:r>
            <a:r>
              <a:rPr lang="fr-FR" sz="3200" b="1" dirty="0" err="1"/>
              <a:t>JackDidier</a:t>
            </a:r>
            <a:endParaRPr lang="fr-FR" sz="3200" b="1" dirty="0"/>
          </a:p>
        </p:txBody>
      </p:sp>
      <p:sp>
        <p:nvSpPr>
          <p:cNvPr id="8" name="ZoneTexte 7">
            <a:extLst>
              <a:ext uri="{FF2B5EF4-FFF2-40B4-BE49-F238E27FC236}">
                <a16:creationId xmlns:a16="http://schemas.microsoft.com/office/drawing/2014/main" id="{2139F4ED-4809-52FE-27DA-C1F29D85943F}"/>
              </a:ext>
            </a:extLst>
          </p:cNvPr>
          <p:cNvSpPr txBox="1"/>
          <p:nvPr/>
        </p:nvSpPr>
        <p:spPr>
          <a:xfrm>
            <a:off x="6615904" y="3136612"/>
            <a:ext cx="601633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200" b="1" dirty="0"/>
              <a:t>Merci De Votre Visite </a:t>
            </a:r>
          </a:p>
        </p:txBody>
      </p:sp>
      <p:sp>
        <p:nvSpPr>
          <p:cNvPr id="9" name="ZoneTexte 8">
            <a:extLst>
              <a:ext uri="{FF2B5EF4-FFF2-40B4-BE49-F238E27FC236}">
                <a16:creationId xmlns:a16="http://schemas.microsoft.com/office/drawing/2014/main" id="{8EAAA9D1-B004-B194-5E05-56D3AC8BABE5}"/>
              </a:ext>
            </a:extLst>
          </p:cNvPr>
          <p:cNvSpPr txBox="1"/>
          <p:nvPr/>
        </p:nvSpPr>
        <p:spPr>
          <a:xfrm>
            <a:off x="7900983" y="4196971"/>
            <a:ext cx="456483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200" b="1" dirty="0"/>
              <a:t>Daniel</a:t>
            </a:r>
          </a:p>
        </p:txBody>
      </p:sp>
    </p:spTree>
    <p:extLst>
      <p:ext uri="{BB962C8B-B14F-4D97-AF65-F5344CB8AC3E}">
        <p14:creationId xmlns:p14="http://schemas.microsoft.com/office/powerpoint/2010/main" val="26585801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flip dir="r"/>
      </p:transition>
    </mc:Choice>
    <mc:Fallback>
      <p:transition spd="slow" advClick="0" advTm="8000">
        <p:fade/>
      </p:transition>
    </mc:Fallback>
  </mc:AlternateContent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89</TotalTime>
  <Words>331</Words>
  <Application>Microsoft Office PowerPoint</Application>
  <PresentationFormat>Grand écran</PresentationFormat>
  <Paragraphs>112</Paragraphs>
  <Slides>30</Slides>
  <Notes>4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30</vt:i4>
      </vt:variant>
    </vt:vector>
  </HeadingPairs>
  <TitlesOfParts>
    <vt:vector size="34" baseType="lpstr">
      <vt:lpstr>Aptos</vt:lpstr>
      <vt:lpstr>Aptos Display</vt:lpstr>
      <vt:lpstr>Arial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Daniel Moulac</dc:creator>
  <cp:lastModifiedBy>Daniel Moulac</cp:lastModifiedBy>
  <cp:revision>7</cp:revision>
  <dcterms:created xsi:type="dcterms:W3CDTF">2024-08-09T05:56:12Z</dcterms:created>
  <dcterms:modified xsi:type="dcterms:W3CDTF">2024-08-09T10:52:10Z</dcterms:modified>
</cp:coreProperties>
</file>