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71" r:id="rId4"/>
    <p:sldId id="270" r:id="rId5"/>
    <p:sldId id="269" r:id="rId6"/>
    <p:sldId id="268" r:id="rId7"/>
    <p:sldId id="267" r:id="rId8"/>
    <p:sldId id="266" r:id="rId9"/>
    <p:sldId id="265" r:id="rId10"/>
    <p:sldId id="262" r:id="rId11"/>
    <p:sldId id="261" r:id="rId12"/>
    <p:sldId id="260" r:id="rId13"/>
    <p:sldId id="259" r:id="rId14"/>
    <p:sldId id="258" r:id="rId15"/>
    <p:sldId id="257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0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4D4E25-028C-13CD-3D59-D3F31A4B2E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9B77F78-B352-4C3B-BC7A-1C0068742F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A17DCD-A143-4DD2-3309-65C079E37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1DBCC-96E4-4292-AFD3-2EA4435F5ABF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D19667-ADFB-C1F0-1C8D-D2D13387D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32C5F7-1EB6-75FD-C1A5-4CF1D9343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C05C-77CA-4D71-A30A-AFCBF2FEB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012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2DCC36-CEDD-C392-D0AD-6AB6F15C1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B9B29F-42E8-0928-D0AA-C43349E04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6DD36C-CD27-D53F-43FD-3095B8CA7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1DBCC-96E4-4292-AFD3-2EA4435F5ABF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06F437-7C17-688E-7FB2-46AE70F4A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A3366F-A9B2-DD55-8EA0-6EA649063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C05C-77CA-4D71-A30A-AFCBF2FEB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1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56E7DC-F836-9781-62EB-7E4359ACD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D0BAAD-9ABB-9161-D460-ED57870CA6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83EECC-49EC-6081-7507-E9A400F10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1DBCC-96E4-4292-AFD3-2EA4435F5ABF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E6EFA8-6E54-4E42-B7D6-EE6B9A32A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0AB96C-8F1B-0695-A3BE-31843FB77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C05C-77CA-4D71-A30A-AFCBF2FEB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50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F08F58-8443-11B3-B227-D95931CD1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310F1F-5E0F-84EB-A425-EB021CEF1F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DCFCD9B-BF0E-9C78-53C2-142795D71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85F25C5-0AD7-483D-A26B-66B66AE30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1DBCC-96E4-4292-AFD3-2EA4435F5ABF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64AF267-66BC-C1DF-26CD-6399B7246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C488C0-C3F7-ABDC-B426-F8FD47B1B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C05C-77CA-4D71-A30A-AFCBF2FEB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33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09E1B2-0EAC-1661-739F-8348179F4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770758-7981-6B3C-1FA7-6DFF506660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FC9BD08-AA37-7BFF-2902-51B4F192D5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5F513B9-6006-E5BD-F4C1-C35C78F096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66B7C97-9F47-FF42-DE19-DC90066EC5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F1BC391-669E-1588-DC3C-8E73F4E18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1DBCC-96E4-4292-AFD3-2EA4435F5ABF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FC4E63A-8A17-C365-EE42-FE279DEF9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C5478F4-D554-1AD6-132B-8F1DFEBDB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C05C-77CA-4D71-A30A-AFCBF2FEB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933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5580F1-A478-1942-2CC8-8167592F5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55BACE7-60FF-D27D-85B9-4DB8B28F5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1DBCC-96E4-4292-AFD3-2EA4435F5ABF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67A9082-5215-9284-BA7C-4E0B69AA3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EE92E0F-3F65-E8D2-0495-FD63394D3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C05C-77CA-4D71-A30A-AFCBF2FEB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923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63FBE93-7862-5452-FD92-24ABA1976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1DBCC-96E4-4292-AFD3-2EA4435F5ABF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052A139-899F-D201-BC34-D73DD8E61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3E335A-548C-F0CB-3CAF-C6E1585F1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C05C-77CA-4D71-A30A-AFCBF2FEB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65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5E2EE1-D42A-354F-67C8-24761B2AB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AF59E2-5C8C-12E1-446C-D46733A3A5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C1CA609-1599-0F83-260C-55942F27A8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4F08ADB-F424-7EA9-EC47-776085FBB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1DBCC-96E4-4292-AFD3-2EA4435F5ABF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68253A-EDBB-0CFE-E7D9-47B1DBFE2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63AFD28-B169-784D-F509-84F4E72A5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C05C-77CA-4D71-A30A-AFCBF2FEB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589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AA0FEA-EA95-E8BC-0ED3-2950323D3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1A9762D-5541-32F8-BD81-D9A4B1D481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B7B3785-4744-0CB1-5A83-FCC02D8C49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E25C48C-2984-4A60-56F5-89BF9012F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1DBCC-96E4-4292-AFD3-2EA4435F5ABF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E618AA9-FA07-B480-DB07-283559451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A46CFFB-6E6C-F315-E38A-4546E5A1C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C05C-77CA-4D71-A30A-AFCBF2FEB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53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AC5CE4-CC3D-7591-143F-6106B53C9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DF7268C-9E5E-603B-0F1C-8CA6BFB91F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6DB479-AB35-6D18-CC34-318C78DE8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1DBCC-96E4-4292-AFD3-2EA4435F5ABF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7AEB55-A0D6-E335-7F98-4471FFE3E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697F5E-632F-0AFC-15C3-4696B5467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C05C-77CA-4D71-A30A-AFCBF2FEB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901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4979BCC-D3FD-A702-E976-742E655E58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206BF7E-AC0D-6D99-9052-473E0B6540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31528C-DB31-A953-1D3E-EF5116ACB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1DBCC-96E4-4292-AFD3-2EA4435F5ABF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FA570B-8C3B-1604-076A-35E8A7313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5CC07F-187C-8CB8-FE9E-D3D74571B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C05C-77CA-4D71-A30A-AFCBF2FEB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0786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0D6B034-32C1-4B49-0F98-50479B78E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5043728-0CFF-E76F-EB58-C05900B7B1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4E9BC4-5641-0511-3C04-6E4A021C40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931DBCC-96E4-4292-AFD3-2EA4435F5ABF}" type="datetimeFigureOut">
              <a:rPr lang="fr-FR" smtClean="0"/>
              <a:t>08/08/2024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5BD771-28CF-7935-F6EC-CA1DC2922E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87D19E-CC19-A306-BF78-E2E0BBC899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40C05C-77CA-4D71-A30A-AFCBF2FEB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1446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montagne, Vue plongeante&#10;&#10;Description générée automatiquement">
            <a:extLst>
              <a:ext uri="{FF2B5EF4-FFF2-40B4-BE49-F238E27FC236}">
                <a16:creationId xmlns:a16="http://schemas.microsoft.com/office/drawing/2014/main" id="{03E28FDC-BAB9-C654-C0B4-0B0D82D8E2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184" y="327621"/>
            <a:ext cx="11126651" cy="594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01EDF34-3539-2D7A-6BDC-8A6D6E0F7C5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3603" y="2599872"/>
            <a:ext cx="9144793" cy="165825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4C80291-0AFC-AB9D-7654-21E15E51321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003" y="2752272"/>
            <a:ext cx="9144793" cy="1658256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42CA3E3-BC4D-72D0-F2C2-0850FF9601DA}"/>
              </a:ext>
            </a:extLst>
          </p:cNvPr>
          <p:cNvSpPr txBox="1"/>
          <p:nvPr/>
        </p:nvSpPr>
        <p:spPr>
          <a:xfrm>
            <a:off x="2102426" y="6068714"/>
            <a:ext cx="8291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/>
              <a:t>la Chapada Diamantina et détendez-vous dans la nature !</a:t>
            </a:r>
            <a:endParaRPr lang="fr-FR" b="1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DD5ABD1-178C-E49A-0F30-564D27669269}"/>
              </a:ext>
            </a:extLst>
          </p:cNvPr>
          <p:cNvSpPr txBox="1"/>
          <p:nvPr/>
        </p:nvSpPr>
        <p:spPr>
          <a:xfrm>
            <a:off x="3157102" y="481169"/>
            <a:ext cx="6182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Chapada –Diamantina - Brésil</a:t>
            </a:r>
          </a:p>
        </p:txBody>
      </p:sp>
    </p:spTree>
    <p:extLst>
      <p:ext uri="{BB962C8B-B14F-4D97-AF65-F5344CB8AC3E}">
        <p14:creationId xmlns:p14="http://schemas.microsoft.com/office/powerpoint/2010/main" val="2039140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  <p:sndAc>
          <p:stSnd loop="1">
            <p:snd r:embed="rId2" name="Aquarela do Brasil - Gal Costa.wav"/>
          </p:stSnd>
        </p:sndAc>
      </p:transition>
    </mc:Choice>
    <mc:Fallback>
      <p:transition spd="slow" advClick="0" advTm="8000">
        <p:fade/>
        <p:sndAc>
          <p:stSnd loop="1">
            <p:snd r:embed="rId2" name="Aquarela do Brasil - Gal Cost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C45FEDC-7BC6-9CBB-B158-8147E1B5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solidFill>
                  <a:srgbClr val="FFFF00"/>
                </a:solidFill>
              </a:rPr>
              <a:t>Le parc national de la Chapada Diamantina est un territoire unique aux mille visages, à découvrir à pied : cascades, panoramas magiques, faune et flore très riches… Là où certains continuent à chercher des diamants, vous contemplez des paysages somptueux et toujours renouvelés, parmi les plus beaux du Brésil. Sans oublier Salvador de Bahia, la côte sauvage du littoral, propice à de belles balades.</a:t>
            </a:r>
          </a:p>
        </p:txBody>
      </p:sp>
    </p:spTree>
    <p:extLst>
      <p:ext uri="{BB962C8B-B14F-4D97-AF65-F5344CB8AC3E}">
        <p14:creationId xmlns:p14="http://schemas.microsoft.com/office/powerpoint/2010/main" val="2909853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ciel, montagne&#10;&#10;Description générée automatiquement">
            <a:extLst>
              <a:ext uri="{FF2B5EF4-FFF2-40B4-BE49-F238E27FC236}">
                <a16:creationId xmlns:a16="http://schemas.microsoft.com/office/drawing/2014/main" id="{A6BF9567-D065-6FAC-09A3-68B729CF38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765" y="2690648"/>
            <a:ext cx="4896000" cy="36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ersonne, habits, arbre&#10;&#10;Description générée automatiquement">
            <a:extLst>
              <a:ext uri="{FF2B5EF4-FFF2-40B4-BE49-F238E27FC236}">
                <a16:creationId xmlns:a16="http://schemas.microsoft.com/office/drawing/2014/main" id="{62FB433F-D177-30FF-C452-1BEA5C39D1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7227" y="451945"/>
            <a:ext cx="5280000" cy="39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4793B73-971C-22F4-182C-34AB8468DDBA}"/>
              </a:ext>
            </a:extLst>
          </p:cNvPr>
          <p:cNvSpPr txBox="1"/>
          <p:nvPr/>
        </p:nvSpPr>
        <p:spPr>
          <a:xfrm>
            <a:off x="6657586" y="4411945"/>
            <a:ext cx="52716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 pratique minière a profondément marqué la culture et l’économie de la région.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06423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arc-en-ciel, plein air, chute d’eau&#10;&#10;Description générée automatiquement">
            <a:extLst>
              <a:ext uri="{FF2B5EF4-FFF2-40B4-BE49-F238E27FC236}">
                <a16:creationId xmlns:a16="http://schemas.microsoft.com/office/drawing/2014/main" id="{FA98FE9A-94AB-00A4-031A-B28B5EB6F0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110" y="609600"/>
            <a:ext cx="4944000" cy="370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41A9549-12AA-6239-130A-708CDA6D0136}"/>
              </a:ext>
            </a:extLst>
          </p:cNvPr>
          <p:cNvSpPr txBox="1"/>
          <p:nvPr/>
        </p:nvSpPr>
        <p:spPr>
          <a:xfrm>
            <a:off x="287243" y="4317600"/>
            <a:ext cx="5642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Chapada Diamantina nous invite à découvrir des paysages à couper le souffle</a:t>
            </a:r>
            <a:endParaRPr lang="fr-FR" sz="2400" b="1" dirty="0"/>
          </a:p>
        </p:txBody>
      </p:sp>
      <p:pic>
        <p:nvPicPr>
          <p:cNvPr id="8" name="Image 7" descr="Une image contenant oiseau, plume, bec, colibri&#10;&#10;Description générée automatiquement">
            <a:extLst>
              <a:ext uri="{FF2B5EF4-FFF2-40B4-BE49-F238E27FC236}">
                <a16:creationId xmlns:a16="http://schemas.microsoft.com/office/drawing/2014/main" id="{FB2A2A08-8770-FFF6-C796-2C16D71720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0800" y="2463600"/>
            <a:ext cx="5076000" cy="3807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76C36E4-7D83-BED2-06E2-1B160035598B}"/>
              </a:ext>
            </a:extLst>
          </p:cNvPr>
          <p:cNvSpPr txBox="1"/>
          <p:nvPr/>
        </p:nvSpPr>
        <p:spPr>
          <a:xfrm>
            <a:off x="5666867" y="1905872"/>
            <a:ext cx="6146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/>
              <a:t>Colibri Parc national Chapada Diamantina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74235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vélo, nuage&#10;&#10;Description générée automatiquement">
            <a:extLst>
              <a:ext uri="{FF2B5EF4-FFF2-40B4-BE49-F238E27FC236}">
                <a16:creationId xmlns:a16="http://schemas.microsoft.com/office/drawing/2014/main" id="{01201599-268D-CA49-478C-6BE078509A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01" y="641131"/>
            <a:ext cx="4824000" cy="361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492422-B03F-AB38-FC22-1AA41A9A6A5B}"/>
              </a:ext>
            </a:extLst>
          </p:cNvPr>
          <p:cNvSpPr txBox="1"/>
          <p:nvPr/>
        </p:nvSpPr>
        <p:spPr>
          <a:xfrm>
            <a:off x="6353264" y="4457131"/>
            <a:ext cx="59228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vététistes trouveront d’excellentes routes et pistes à l’intérieur et à l’extérieur du parc national de Chapada Diamantina, </a:t>
            </a:r>
          </a:p>
        </p:txBody>
      </p:sp>
      <p:pic>
        <p:nvPicPr>
          <p:cNvPr id="6" name="Image 5" descr="Une image contenant plein air, fontaine, eau, personne&#10;&#10;Description générée automatiquement">
            <a:extLst>
              <a:ext uri="{FF2B5EF4-FFF2-40B4-BE49-F238E27FC236}">
                <a16:creationId xmlns:a16="http://schemas.microsoft.com/office/drawing/2014/main" id="{AA71C4E2-7E16-6F10-6D6B-725DE0D689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399" y="2410717"/>
            <a:ext cx="5088000" cy="38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3CC97DB-CD99-A444-B781-33DEC16D2DBA}"/>
              </a:ext>
            </a:extLst>
          </p:cNvPr>
          <p:cNvSpPr txBox="1"/>
          <p:nvPr/>
        </p:nvSpPr>
        <p:spPr>
          <a:xfrm>
            <a:off x="824062" y="1619134"/>
            <a:ext cx="56595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Déconnectez-vous de l’agitation du monde dans la nature !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29336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&#10;&#10;Description générée automatiquement">
            <a:extLst>
              <a:ext uri="{FF2B5EF4-FFF2-40B4-BE49-F238E27FC236}">
                <a16:creationId xmlns:a16="http://schemas.microsoft.com/office/drawing/2014/main" id="{17348033-50E0-EB6E-B834-34ED9D372D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848" y="360929"/>
            <a:ext cx="4788000" cy="3591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533947-D87D-B6C6-5E8F-3F384C237126}"/>
              </a:ext>
            </a:extLst>
          </p:cNvPr>
          <p:cNvSpPr txBox="1"/>
          <p:nvPr/>
        </p:nvSpPr>
        <p:spPr>
          <a:xfrm>
            <a:off x="671524" y="3951929"/>
            <a:ext cx="4393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Le paradis des explorateurs de grottes</a:t>
            </a:r>
          </a:p>
        </p:txBody>
      </p:sp>
      <p:pic>
        <p:nvPicPr>
          <p:cNvPr id="6" name="Image 5" descr="Une image contenant plein air, nature, ciel, paysage&#10;&#10;Description générée automatiquement">
            <a:extLst>
              <a:ext uri="{FF2B5EF4-FFF2-40B4-BE49-F238E27FC236}">
                <a16:creationId xmlns:a16="http://schemas.microsoft.com/office/drawing/2014/main" id="{93995164-7875-BFAA-A963-12DD295AE5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3152" y="3228947"/>
            <a:ext cx="6552000" cy="327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649DE1C-00CF-3C4F-7B2B-17E31DE5CF8A}"/>
              </a:ext>
            </a:extLst>
          </p:cNvPr>
          <p:cNvSpPr txBox="1"/>
          <p:nvPr/>
        </p:nvSpPr>
        <p:spPr>
          <a:xfrm>
            <a:off x="6657826" y="2685154"/>
            <a:ext cx="5850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Chapada Diamantina - Brésil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78924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plante, arbre&#10;&#10;Description générée automatiquement">
            <a:extLst>
              <a:ext uri="{FF2B5EF4-FFF2-40B4-BE49-F238E27FC236}">
                <a16:creationId xmlns:a16="http://schemas.microsoft.com/office/drawing/2014/main" id="{9F288B4C-A921-B909-B461-FD84BCC774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3493" y="504496"/>
            <a:ext cx="5220000" cy="3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73E69B-308D-C6CB-AF92-11D5CF8FAB59}"/>
              </a:ext>
            </a:extLst>
          </p:cNvPr>
          <p:cNvSpPr txBox="1"/>
          <p:nvPr/>
        </p:nvSpPr>
        <p:spPr>
          <a:xfrm>
            <a:off x="7408422" y="4108375"/>
            <a:ext cx="4197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Chapada Diamantina</a:t>
            </a:r>
            <a:endParaRPr lang="fr-FR" sz="2400" b="1" dirty="0"/>
          </a:p>
        </p:txBody>
      </p:sp>
      <p:pic>
        <p:nvPicPr>
          <p:cNvPr id="6" name="Image 5" descr="Une image contenant nuage, nature, plein air, lever de soleil&#10;&#10;Description générée automatiquement">
            <a:extLst>
              <a:ext uri="{FF2B5EF4-FFF2-40B4-BE49-F238E27FC236}">
                <a16:creationId xmlns:a16="http://schemas.microsoft.com/office/drawing/2014/main" id="{C8F79784-A0AA-178E-BC57-1F1A81B4B73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507" y="2752040"/>
            <a:ext cx="5454000" cy="36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1A6025A-2A2B-90D6-C6F5-7A48F17E9FE0}"/>
              </a:ext>
            </a:extLst>
          </p:cNvPr>
          <p:cNvSpPr txBox="1"/>
          <p:nvPr/>
        </p:nvSpPr>
        <p:spPr>
          <a:xfrm>
            <a:off x="1204987" y="2290375"/>
            <a:ext cx="55487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Chapada Diamantina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5401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ature, plein air, montagne&#10;&#10;Description générée automatiquement">
            <a:extLst>
              <a:ext uri="{FF2B5EF4-FFF2-40B4-BE49-F238E27FC236}">
                <a16:creationId xmlns:a16="http://schemas.microsoft.com/office/drawing/2014/main" id="{75C00872-6B89-8AD5-5692-0E581703E8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027" y="570187"/>
            <a:ext cx="5400000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EAB460-7952-39B0-84C0-7D9E3D07D8AB}"/>
              </a:ext>
            </a:extLst>
          </p:cNvPr>
          <p:cNvSpPr txBox="1"/>
          <p:nvPr/>
        </p:nvSpPr>
        <p:spPr>
          <a:xfrm>
            <a:off x="1130579" y="4170187"/>
            <a:ext cx="54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Chapada Diamantina</a:t>
            </a:r>
            <a:endParaRPr lang="fr-FR" sz="2400" b="1" dirty="0"/>
          </a:p>
        </p:txBody>
      </p:sp>
      <p:pic>
        <p:nvPicPr>
          <p:cNvPr id="6" name="Image 5" descr="Une image contenant nature, eau, barrière de corail, Étendue d’eau&#10;&#10;Description générée automatiquement">
            <a:extLst>
              <a:ext uri="{FF2B5EF4-FFF2-40B4-BE49-F238E27FC236}">
                <a16:creationId xmlns:a16="http://schemas.microsoft.com/office/drawing/2014/main" id="{414EC82B-51BA-D8ED-48EC-1FE4C3751D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9973" y="2879852"/>
            <a:ext cx="5256000" cy="350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A64D581-1EB7-5A81-CD49-8483505E773F}"/>
              </a:ext>
            </a:extLst>
          </p:cNvPr>
          <p:cNvSpPr txBox="1"/>
          <p:nvPr/>
        </p:nvSpPr>
        <p:spPr>
          <a:xfrm>
            <a:off x="7114128" y="2447844"/>
            <a:ext cx="5005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Chapada Diamantina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38064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063EEB88-A15D-3A85-CC90-A665D99A50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762" y="2869324"/>
            <a:ext cx="5220000" cy="3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4C1C61-5E3C-F370-FD2B-685E4443A3A4}"/>
              </a:ext>
            </a:extLst>
          </p:cNvPr>
          <p:cNvSpPr txBox="1"/>
          <p:nvPr/>
        </p:nvSpPr>
        <p:spPr>
          <a:xfrm>
            <a:off x="1572610" y="2407659"/>
            <a:ext cx="538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Chapada Diamantina</a:t>
            </a:r>
            <a:endParaRPr lang="fr-FR" sz="2400" b="1" dirty="0"/>
          </a:p>
        </p:txBody>
      </p:sp>
      <p:pic>
        <p:nvPicPr>
          <p:cNvPr id="6" name="Image 5" descr="Une image contenant plein air, bâtiment, pot de fleurs, sol&#10;&#10;Description générée automatiquement">
            <a:extLst>
              <a:ext uri="{FF2B5EF4-FFF2-40B4-BE49-F238E27FC236}">
                <a16:creationId xmlns:a16="http://schemas.microsoft.com/office/drawing/2014/main" id="{D19A1B57-9F66-B88A-820C-EFDDD3D2C7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1240" y="460677"/>
            <a:ext cx="5292000" cy="35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1372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ciel, plein air, nature&#10;&#10;Description générée automatiquement">
            <a:extLst>
              <a:ext uri="{FF2B5EF4-FFF2-40B4-BE49-F238E27FC236}">
                <a16:creationId xmlns:a16="http://schemas.microsoft.com/office/drawing/2014/main" id="{1DC537F5-1234-340A-0765-6D4BE5AC68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1008228"/>
            <a:ext cx="11484000" cy="46593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465A92D-C452-6D46-DF81-91CED9699104}"/>
              </a:ext>
            </a:extLst>
          </p:cNvPr>
          <p:cNvSpPr txBox="1"/>
          <p:nvPr/>
        </p:nvSpPr>
        <p:spPr>
          <a:xfrm>
            <a:off x="974111" y="5667627"/>
            <a:ext cx="11659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parc national de la Chapada Diamantina est un territoire unique aux mille visages, à découvrir à pied : cascades, panoramas magiques, faune et flore</a:t>
            </a:r>
          </a:p>
        </p:txBody>
      </p:sp>
    </p:spTree>
    <p:extLst>
      <p:ext uri="{BB962C8B-B14F-4D97-AF65-F5344CB8AC3E}">
        <p14:creationId xmlns:p14="http://schemas.microsoft.com/office/powerpoint/2010/main" val="2903581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plein air, paysage&#10;&#10;Description générée automatiquement">
            <a:extLst>
              <a:ext uri="{FF2B5EF4-FFF2-40B4-BE49-F238E27FC236}">
                <a16:creationId xmlns:a16="http://schemas.microsoft.com/office/drawing/2014/main" id="{18E492D5-A72D-5345-5F4F-1CA19B2D4C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9667" y="430924"/>
            <a:ext cx="5296145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B6EEAE-26FB-B7C3-B0F4-10374A842944}"/>
              </a:ext>
            </a:extLst>
          </p:cNvPr>
          <p:cNvSpPr txBox="1"/>
          <p:nvPr/>
        </p:nvSpPr>
        <p:spPr>
          <a:xfrm>
            <a:off x="7501758" y="4344834"/>
            <a:ext cx="5192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Brésil Chapada Diamantina</a:t>
            </a:r>
            <a:endParaRPr lang="fr-FR" sz="2400" b="1" dirty="0"/>
          </a:p>
        </p:txBody>
      </p:sp>
      <p:pic>
        <p:nvPicPr>
          <p:cNvPr id="6" name="Image 5" descr="Une image contenant plein air, ciel, rocher, plante&#10;&#10;Description générée automatiquement">
            <a:extLst>
              <a:ext uri="{FF2B5EF4-FFF2-40B4-BE49-F238E27FC236}">
                <a16:creationId xmlns:a16="http://schemas.microsoft.com/office/drawing/2014/main" id="{3233700A-7CC3-4691-3E49-81FB396AFB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188" y="2739666"/>
            <a:ext cx="4896000" cy="36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575649E-9CD4-AEA8-409B-1270B1A2C0AD}"/>
              </a:ext>
            </a:extLst>
          </p:cNvPr>
          <p:cNvSpPr txBox="1"/>
          <p:nvPr/>
        </p:nvSpPr>
        <p:spPr>
          <a:xfrm>
            <a:off x="138045" y="2168184"/>
            <a:ext cx="6209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Flore typique de la Chapada Diamantina</a:t>
            </a:r>
            <a:endParaRPr lang="fr-FR" sz="2400" b="1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E553CBA-387C-3BF5-567C-41FF1729488E}"/>
              </a:ext>
            </a:extLst>
          </p:cNvPr>
          <p:cNvSpPr txBox="1"/>
          <p:nvPr/>
        </p:nvSpPr>
        <p:spPr>
          <a:xfrm>
            <a:off x="138045" y="446334"/>
            <a:ext cx="56542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 Parc National De Chapada </a:t>
            </a:r>
          </a:p>
          <a:p>
            <a:r>
              <a:rPr lang="fr-FR" sz="2800" b="1" dirty="0"/>
              <a:t>                     Diamantina à  Suivre</a:t>
            </a:r>
          </a:p>
          <a:p>
            <a:r>
              <a:rPr lang="fr-FR" sz="2800" b="1" dirty="0"/>
              <a:t>              </a:t>
            </a:r>
          </a:p>
        </p:txBody>
      </p:sp>
    </p:spTree>
    <p:extLst>
      <p:ext uri="{BB962C8B-B14F-4D97-AF65-F5344CB8AC3E}">
        <p14:creationId xmlns:p14="http://schemas.microsoft.com/office/powerpoint/2010/main" val="414035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montagne&#10;&#10;Description générée automatiquement">
            <a:extLst>
              <a:ext uri="{FF2B5EF4-FFF2-40B4-BE49-F238E27FC236}">
                <a16:creationId xmlns:a16="http://schemas.microsoft.com/office/drawing/2014/main" id="{D5978913-429A-0866-046E-BD2A2CD51D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488" y="1107446"/>
            <a:ext cx="4655069" cy="3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5B5610-4B4A-1F7F-5B13-4B54DBFE8B15}"/>
              </a:ext>
            </a:extLst>
          </p:cNvPr>
          <p:cNvSpPr txBox="1"/>
          <p:nvPr/>
        </p:nvSpPr>
        <p:spPr>
          <a:xfrm>
            <a:off x="1512723" y="4199742"/>
            <a:ext cx="4441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Chapada Diamantina</a:t>
            </a:r>
          </a:p>
        </p:txBody>
      </p:sp>
      <p:pic>
        <p:nvPicPr>
          <p:cNvPr id="6" name="Image 5" descr="Une image contenant plein air, rocher, eau, lac&#10;&#10;Description générée automatiquement">
            <a:extLst>
              <a:ext uri="{FF2B5EF4-FFF2-40B4-BE49-F238E27FC236}">
                <a16:creationId xmlns:a16="http://schemas.microsoft.com/office/drawing/2014/main" id="{0FE09261-AC1A-8CFB-107C-5FC9644C23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5512" y="2182481"/>
            <a:ext cx="4320000" cy="361594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A0C1138-D5DE-6EE7-CB0A-817910DBF796}"/>
              </a:ext>
            </a:extLst>
          </p:cNvPr>
          <p:cNvSpPr txBox="1"/>
          <p:nvPr/>
        </p:nvSpPr>
        <p:spPr>
          <a:xfrm>
            <a:off x="7471064" y="606170"/>
            <a:ext cx="432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Hommes travaillant dans l'industrie du diamant près d'Andarai (Chapada Diamantina Bahia)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21162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montagne, nature&#10;&#10;Description générée automatiquement">
            <a:extLst>
              <a:ext uri="{FF2B5EF4-FFF2-40B4-BE49-F238E27FC236}">
                <a16:creationId xmlns:a16="http://schemas.microsoft.com/office/drawing/2014/main" id="{F17EB3B4-F834-08C5-1B25-CBABB7F423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5289" y="216776"/>
            <a:ext cx="7344000" cy="36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CEDCF3D-3C65-A7D7-B281-8211ECC0DE5B}"/>
              </a:ext>
            </a:extLst>
          </p:cNvPr>
          <p:cNvSpPr txBox="1"/>
          <p:nvPr/>
        </p:nvSpPr>
        <p:spPr>
          <a:xfrm>
            <a:off x="5657089" y="3888776"/>
            <a:ext cx="617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Chapada Diamantina, Bahia, Brésil</a:t>
            </a:r>
            <a:endParaRPr lang="fr-FR" sz="2400" b="1" dirty="0"/>
          </a:p>
        </p:txBody>
      </p:sp>
      <p:pic>
        <p:nvPicPr>
          <p:cNvPr id="10" name="Image 9" descr="Une image contenant nature, plein air, nuage, montagne&#10;&#10;Description générée automatiquement">
            <a:extLst>
              <a:ext uri="{FF2B5EF4-FFF2-40B4-BE49-F238E27FC236}">
                <a16:creationId xmlns:a16="http://schemas.microsoft.com/office/drawing/2014/main" id="{83EAFBE4-0C01-BF7A-41D6-3DEB6541FF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711" y="3214321"/>
            <a:ext cx="5148000" cy="342690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1126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plein air, paysage&#10;&#10;Description générée automatiquement">
            <a:extLst>
              <a:ext uri="{FF2B5EF4-FFF2-40B4-BE49-F238E27FC236}">
                <a16:creationId xmlns:a16="http://schemas.microsoft.com/office/drawing/2014/main" id="{13A5C352-D165-2AE4-C3A2-ABAB214D22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3700" y="441434"/>
            <a:ext cx="4932000" cy="32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Une image contenant plein air, arbre, ciel, Topographie fluviale de courants&#10;&#10;Description générée automatiquement">
            <a:extLst>
              <a:ext uri="{FF2B5EF4-FFF2-40B4-BE49-F238E27FC236}">
                <a16:creationId xmlns:a16="http://schemas.microsoft.com/office/drawing/2014/main" id="{3A5DBCB6-F5E7-A6D3-D16E-EE88A34ECC4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300" y="3100552"/>
            <a:ext cx="5029487" cy="33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206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nature&#10;&#10;Description générée automatiquement">
            <a:extLst>
              <a:ext uri="{FF2B5EF4-FFF2-40B4-BE49-F238E27FC236}">
                <a16:creationId xmlns:a16="http://schemas.microsoft.com/office/drawing/2014/main" id="{2A89D933-9DFA-1D48-68B8-EC4D19CD71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9483" y="630680"/>
            <a:ext cx="4860000" cy="364865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aysage, nuage, nature, plein air&#10;&#10;Description générée automatiquement">
            <a:extLst>
              <a:ext uri="{FF2B5EF4-FFF2-40B4-BE49-F238E27FC236}">
                <a16:creationId xmlns:a16="http://schemas.microsoft.com/office/drawing/2014/main" id="{E2860A77-318C-E19B-966E-457B535E43E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517" y="2412551"/>
            <a:ext cx="3888000" cy="38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33136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hute d’eau, ciel&#10;&#10;Description générée automatiquement">
            <a:extLst>
              <a:ext uri="{FF2B5EF4-FFF2-40B4-BE49-F238E27FC236}">
                <a16:creationId xmlns:a16="http://schemas.microsoft.com/office/drawing/2014/main" id="{C3B43E38-009E-03FC-5BA7-9B68644E88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117" y="1944414"/>
            <a:ext cx="4284000" cy="428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géologie, sol, érosion&#10;&#10;Description générée automatiquement">
            <a:extLst>
              <a:ext uri="{FF2B5EF4-FFF2-40B4-BE49-F238E27FC236}">
                <a16:creationId xmlns:a16="http://schemas.microsoft.com/office/drawing/2014/main" id="{BF318FC6-68DD-CACE-6711-0704B7DAC1E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4486" y="662180"/>
            <a:ext cx="3668749" cy="48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3680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uage, plein air, ciel&#10;&#10;Description générée automatiquement">
            <a:extLst>
              <a:ext uri="{FF2B5EF4-FFF2-40B4-BE49-F238E27FC236}">
                <a16:creationId xmlns:a16="http://schemas.microsoft.com/office/drawing/2014/main" id="{0E53DC70-702B-382E-AE2A-BD56EF93CA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483" y="441435"/>
            <a:ext cx="4068000" cy="406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arbre, plein air, mammifère, branche&#10;&#10;Description générée automatiquement">
            <a:extLst>
              <a:ext uri="{FF2B5EF4-FFF2-40B4-BE49-F238E27FC236}">
                <a16:creationId xmlns:a16="http://schemas.microsoft.com/office/drawing/2014/main" id="{D824D3EE-848A-669F-269A-7724392D90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658701"/>
            <a:ext cx="5544000" cy="370146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538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au, grotte, nature, Lac souterrain&#10;&#10;Description générée automatiquement">
            <a:extLst>
              <a:ext uri="{FF2B5EF4-FFF2-40B4-BE49-F238E27FC236}">
                <a16:creationId xmlns:a16="http://schemas.microsoft.com/office/drawing/2014/main" id="{FE9D5799-14DC-8196-A572-38105E9841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1956" y="483537"/>
            <a:ext cx="5796000" cy="386971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nature, eau, grotte, barrière de corail&#10;&#10;Description générée automatiquement">
            <a:extLst>
              <a:ext uri="{FF2B5EF4-FFF2-40B4-BE49-F238E27FC236}">
                <a16:creationId xmlns:a16="http://schemas.microsoft.com/office/drawing/2014/main" id="{CCB9675A-07F4-5BD2-01EF-F6AEA497D5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044" y="3127115"/>
            <a:ext cx="5076000" cy="338900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224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aysage&#10;&#10;Description générée automatiquement">
            <a:extLst>
              <a:ext uri="{FF2B5EF4-FFF2-40B4-BE49-F238E27FC236}">
                <a16:creationId xmlns:a16="http://schemas.microsoft.com/office/drawing/2014/main" id="{6861FD64-6323-8F9F-8667-456C379C4E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055" y="485951"/>
            <a:ext cx="5364000" cy="357376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habits, personne&#10;&#10;Description générée automatiquement">
            <a:extLst>
              <a:ext uri="{FF2B5EF4-FFF2-40B4-BE49-F238E27FC236}">
                <a16:creationId xmlns:a16="http://schemas.microsoft.com/office/drawing/2014/main" id="{67CAAFEE-39E1-9BDE-AB0E-F244797F18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1945" y="2987415"/>
            <a:ext cx="5256000" cy="350181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2D794A4-067A-0C99-0BC0-0FD5E8E9DCF5}"/>
              </a:ext>
            </a:extLst>
          </p:cNvPr>
          <p:cNvSpPr txBox="1"/>
          <p:nvPr/>
        </p:nvSpPr>
        <p:spPr>
          <a:xfrm>
            <a:off x="6464563" y="2052862"/>
            <a:ext cx="50707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Visite complète de l'afro-coloniale Salvador de Bahia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88584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grotte, montagne&#10;&#10;Description générée automatiquement">
            <a:extLst>
              <a:ext uri="{FF2B5EF4-FFF2-40B4-BE49-F238E27FC236}">
                <a16:creationId xmlns:a16="http://schemas.microsoft.com/office/drawing/2014/main" id="{002D1336-7D58-0946-D07C-8DFE0235E5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966" y="3006656"/>
            <a:ext cx="6408000" cy="35043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rue, voie&#10;&#10;Description générée automatiquement">
            <a:extLst>
              <a:ext uri="{FF2B5EF4-FFF2-40B4-BE49-F238E27FC236}">
                <a16:creationId xmlns:a16="http://schemas.microsoft.com/office/drawing/2014/main" id="{E31F0A89-DCA0-5F81-B6A0-2E7803D30C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2014" y="234840"/>
            <a:ext cx="6192000" cy="349512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86223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ature&#10;&#10;Description générée automatiquement">
            <a:extLst>
              <a:ext uri="{FF2B5EF4-FFF2-40B4-BE49-F238E27FC236}">
                <a16:creationId xmlns:a16="http://schemas.microsoft.com/office/drawing/2014/main" id="{AB917ECB-A31C-410E-7B46-63D16E2A26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805" y="292516"/>
            <a:ext cx="6122600" cy="331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A6F285-ACF3-4426-20EE-C39541117607}"/>
              </a:ext>
            </a:extLst>
          </p:cNvPr>
          <p:cNvSpPr txBox="1"/>
          <p:nvPr/>
        </p:nvSpPr>
        <p:spPr>
          <a:xfrm>
            <a:off x="697744" y="3604516"/>
            <a:ext cx="634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Lençois</a:t>
            </a:r>
            <a:r>
              <a:rPr lang="fr-FR" sz="2400" b="1" dirty="0"/>
              <a:t> (Chapada Diamantina)</a:t>
            </a:r>
          </a:p>
        </p:txBody>
      </p:sp>
      <p:pic>
        <p:nvPicPr>
          <p:cNvPr id="8" name="Image 7" descr="Une image contenant cactus, plante, ciel, nuage&#10;&#10;Description générée automatiquement">
            <a:extLst>
              <a:ext uri="{FF2B5EF4-FFF2-40B4-BE49-F238E27FC236}">
                <a16:creationId xmlns:a16="http://schemas.microsoft.com/office/drawing/2014/main" id="{74396D21-F656-7039-BABC-C091552549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4195" y="3164576"/>
            <a:ext cx="6048000" cy="340090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4811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, eau, Lac souterrain&#10;&#10;Description générée automatiquement">
            <a:extLst>
              <a:ext uri="{FF2B5EF4-FFF2-40B4-BE49-F238E27FC236}">
                <a16:creationId xmlns:a16="http://schemas.microsoft.com/office/drawing/2014/main" id="{3E8DECFA-7A72-C2A6-3F3A-F9416C7748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474" y="3190248"/>
            <a:ext cx="6156000" cy="346163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fenêtre, bâtiment, plante&#10;&#10;Description générée automatiquement">
            <a:extLst>
              <a:ext uri="{FF2B5EF4-FFF2-40B4-BE49-F238E27FC236}">
                <a16:creationId xmlns:a16="http://schemas.microsoft.com/office/drawing/2014/main" id="{B06756EC-C752-D4B0-673F-9CFE199C013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2593" y="216623"/>
            <a:ext cx="5004000" cy="3753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EC8F2FA-6500-082C-A9E1-ECE9F175ACD1}"/>
              </a:ext>
            </a:extLst>
          </p:cNvPr>
          <p:cNvSpPr txBox="1"/>
          <p:nvPr/>
        </p:nvSpPr>
        <p:spPr>
          <a:xfrm>
            <a:off x="367964" y="143260"/>
            <a:ext cx="634406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Située à l´entrée du village de </a:t>
            </a:r>
            <a:r>
              <a:rPr lang="fr-FR" sz="2400" b="1" dirty="0" err="1"/>
              <a:t>Lençóis</a:t>
            </a:r>
            <a:r>
              <a:rPr lang="fr-FR" sz="2400" b="1" dirty="0"/>
              <a:t>, l’auberge </a:t>
            </a:r>
            <a:r>
              <a:rPr lang="fr-FR" sz="2400" b="1" dirty="0" err="1"/>
              <a:t>Estalagem</a:t>
            </a:r>
            <a:r>
              <a:rPr lang="fr-FR" sz="2400" b="1" dirty="0"/>
              <a:t> </a:t>
            </a:r>
            <a:r>
              <a:rPr lang="fr-FR" sz="2400" b="1" dirty="0" err="1"/>
              <a:t>Alcino</a:t>
            </a:r>
            <a:r>
              <a:rPr lang="fr-FR" sz="2400" b="1" dirty="0"/>
              <a:t> est une bâtisse de maître lumineuse, reconstruite sur ses fondations, d’après les plans d’origine datant du XIXe siècle. Entourée d’un immense jardin et d’un verger, la maison dispose de 8 chambres au raffinement discret et au charme d´antan. </a:t>
            </a:r>
          </a:p>
        </p:txBody>
      </p:sp>
    </p:spTree>
    <p:extLst>
      <p:ext uri="{BB962C8B-B14F-4D97-AF65-F5344CB8AC3E}">
        <p14:creationId xmlns:p14="http://schemas.microsoft.com/office/powerpoint/2010/main" val="283762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Ruines&#10;&#10;Description générée automatiquement">
            <a:extLst>
              <a:ext uri="{FF2B5EF4-FFF2-40B4-BE49-F238E27FC236}">
                <a16:creationId xmlns:a16="http://schemas.microsoft.com/office/drawing/2014/main" id="{3E45AF48-0AA0-357C-5A30-E8C0D3654A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308" y="1621807"/>
            <a:ext cx="5436000" cy="361438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3600D0-32F6-B8C3-94B0-25825CC4D061}"/>
              </a:ext>
            </a:extLst>
          </p:cNvPr>
          <p:cNvSpPr txBox="1"/>
          <p:nvPr/>
        </p:nvSpPr>
        <p:spPr>
          <a:xfrm>
            <a:off x="455308" y="544589"/>
            <a:ext cx="62761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 parc Chapada Diamantina  - Brésil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A67A923-4FAA-764D-516F-2386CA16B45A}"/>
              </a:ext>
            </a:extLst>
          </p:cNvPr>
          <p:cNvSpPr txBox="1"/>
          <p:nvPr/>
        </p:nvSpPr>
        <p:spPr>
          <a:xfrm>
            <a:off x="6892399" y="1296806"/>
            <a:ext cx="51280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-La Chapada Diamantina est une région de l'état de Bahia, au nord-est du Brésil. Cette chaîne de montagnes est connue sous le nom de "Serra do Espinhaço", dans l'État de Minas Gerais, au sud de Bahia.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2760D95-A476-F8E4-571B-0BB4148EFE85}"/>
              </a:ext>
            </a:extLst>
          </p:cNvPr>
          <p:cNvSpPr txBox="1"/>
          <p:nvPr/>
        </p:nvSpPr>
        <p:spPr>
          <a:xfrm>
            <a:off x="455308" y="5507182"/>
            <a:ext cx="63611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12B04B3-659A-5D72-CB66-4AE05369A471}"/>
              </a:ext>
            </a:extLst>
          </p:cNvPr>
          <p:cNvSpPr txBox="1"/>
          <p:nvPr/>
        </p:nvSpPr>
        <p:spPr>
          <a:xfrm>
            <a:off x="6619718" y="4651417"/>
            <a:ext cx="5673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9528BC5-1331-A198-B2DD-699FADB2465F}"/>
              </a:ext>
            </a:extLst>
          </p:cNvPr>
          <p:cNvSpPr txBox="1"/>
          <p:nvPr/>
        </p:nvSpPr>
        <p:spPr>
          <a:xfrm>
            <a:off x="7173191" y="5236192"/>
            <a:ext cx="50188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/>
              <a:t>Merci de Votre Visite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33145791-A827-3156-63D9-413B11AB232F}"/>
              </a:ext>
            </a:extLst>
          </p:cNvPr>
          <p:cNvSpPr txBox="1"/>
          <p:nvPr/>
        </p:nvSpPr>
        <p:spPr>
          <a:xfrm>
            <a:off x="8637704" y="5999625"/>
            <a:ext cx="490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99492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384</Words>
  <Application>Microsoft Office PowerPoint</Application>
  <PresentationFormat>Grand écran</PresentationFormat>
  <Paragraphs>33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2024-08-08T07:42:16Z</dcterms:created>
  <dcterms:modified xsi:type="dcterms:W3CDTF">2024-08-08T10:01:46Z</dcterms:modified>
</cp:coreProperties>
</file>