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0" r:id="rId3"/>
    <p:sldId id="256" r:id="rId4"/>
    <p:sldId id="262" r:id="rId5"/>
    <p:sldId id="285" r:id="rId6"/>
    <p:sldId id="284" r:id="rId7"/>
    <p:sldId id="263" r:id="rId8"/>
    <p:sldId id="283" r:id="rId9"/>
    <p:sldId id="282" r:id="rId10"/>
    <p:sldId id="281" r:id="rId11"/>
    <p:sldId id="280" r:id="rId12"/>
    <p:sldId id="279" r:id="rId13"/>
    <p:sldId id="278" r:id="rId14"/>
    <p:sldId id="277" r:id="rId15"/>
    <p:sldId id="276" r:id="rId16"/>
    <p:sldId id="275" r:id="rId17"/>
    <p:sldId id="274" r:id="rId18"/>
    <p:sldId id="273" r:id="rId19"/>
    <p:sldId id="272" r:id="rId20"/>
    <p:sldId id="271" r:id="rId21"/>
    <p:sldId id="270" r:id="rId22"/>
    <p:sldId id="269" r:id="rId23"/>
    <p:sldId id="268" r:id="rId24"/>
    <p:sldId id="267" r:id="rId25"/>
    <p:sldId id="266" r:id="rId26"/>
    <p:sldId id="265" r:id="rId27"/>
    <p:sldId id="261" r:id="rId28"/>
    <p:sldId id="259"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975" autoAdjust="0"/>
    <p:restoredTop sz="94660"/>
  </p:normalViewPr>
  <p:slideViewPr>
    <p:cSldViewPr snapToGrid="0">
      <p:cViewPr varScale="1">
        <p:scale>
          <a:sx n="73" d="100"/>
          <a:sy n="73" d="100"/>
        </p:scale>
        <p:origin x="2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114CD7-7C3E-1F0E-F29F-614946BD786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9A9EC6D-A86B-6384-1AE2-297BDD498E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DDFB05C-7992-7D71-EB63-55D972A626A9}"/>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51385FDC-A1A4-0916-C7AC-C892F93E7CF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08A090-F1FE-98A0-674E-EA0BEF855788}"/>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3855649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98A2BD-097F-60C1-EFEC-4E9BCA6B87E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ADF0971-1A98-1B33-FD6F-2EA6E60962C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055D81-872D-5C9E-2FB3-4B75D87B5752}"/>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B386EC73-96DD-5FCC-8A8E-525F7B322F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E1452C-AC7D-23BB-DBD7-11F7BA915110}"/>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1541126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F2D9C3-C6BC-13E9-B696-BA05545348A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053FA6B-81B5-85C3-236F-3E1495EDA6E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BB631A-4257-45BC-5EAF-303A51383CC6}"/>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C7514A68-D09F-7266-0BE1-7FBB57256A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86C990-4B19-45DD-F1D0-FD99462E8498}"/>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31537375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363728-4DC6-C9C5-DAA3-C824EBD2B7E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18E200-FEF7-3801-8580-B8A17143042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5CDEA62-1D5B-A811-3D4A-990AB61921B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BC8598C-9782-5225-CCF8-886D74E6635C}"/>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15872EA9-F5F6-8258-4A08-613334C752E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2EFBD8B-F537-16A4-337E-A45283947FC7}"/>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2197827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797E6A-A60C-CE43-49FF-711B9914BD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FE6586A-439A-69E0-AB83-D5E7D18730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008FD42-7F53-BFFD-3596-197037A639B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7CBACE1-3520-DAD8-31A5-B3F957B263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91EFED0-B840-0693-B799-827EEA4531A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373599B-FDFA-535F-B115-1FFD9B837E17}"/>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8" name="Espace réservé du pied de page 7">
            <a:extLst>
              <a:ext uri="{FF2B5EF4-FFF2-40B4-BE49-F238E27FC236}">
                <a16:creationId xmlns:a16="http://schemas.microsoft.com/office/drawing/2014/main" id="{057935EB-301F-171F-4822-6D8B2698C9D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2A4942-5942-1C5C-FA05-020599C0FEAA}"/>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1087761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7FF411-139F-54DF-E76E-FBA7A2BC4CA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69B08BC-8A32-9BE1-DCC6-44B8B6F255B9}"/>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4" name="Espace réservé du pied de page 3">
            <a:extLst>
              <a:ext uri="{FF2B5EF4-FFF2-40B4-BE49-F238E27FC236}">
                <a16:creationId xmlns:a16="http://schemas.microsoft.com/office/drawing/2014/main" id="{E20F612A-912C-ACE0-DA5E-3804DC5AC2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EAF9C11-0B02-308E-1311-D4A5A9965838}"/>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2651533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008A210-CB07-9E55-D50C-44C1219C0A77}"/>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3" name="Espace réservé du pied de page 2">
            <a:extLst>
              <a:ext uri="{FF2B5EF4-FFF2-40B4-BE49-F238E27FC236}">
                <a16:creationId xmlns:a16="http://schemas.microsoft.com/office/drawing/2014/main" id="{DD5E086D-A491-9E15-EE6B-55483AD33B0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EA60DD1-186A-2E84-2768-83D33C5D20CF}"/>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560167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4E255A-BDFD-5548-CD9F-9F995C0BBF1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8D510A1-3C10-1261-EC5E-E2B17D57E3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437CC12-1356-6CA1-953E-A9AFC62C20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85EF357-FA3E-4816-8076-C79F0A52C9CE}"/>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5B65528F-380A-A860-5C7E-86D149A9A0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433F0B3-05FB-5797-E19B-280FB0E1C623}"/>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2502782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9AF701-9DEC-59F9-2732-8B9A0FA1B40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694C156-7C0D-D368-4C60-C1D3744F15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461D8FB-63B8-382C-753D-5B9A6753B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AF014DF-03FA-E517-B17D-895F8EDFC568}"/>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0B29B830-D53F-90F0-914E-B8DC6C25BB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FEF297-17A5-95DD-E606-B1BFE3D39755}"/>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195874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AC085D-0CC7-9061-ED95-81D47B2B52B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D78FF85-6D97-C2CC-296E-A8D00C7A7AC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E56D5C-1DF6-47D9-B3AC-DED3D5EDC93E}"/>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8D3C4D34-9097-08DD-8275-DE8D3E6A0D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C8FC168-3AE7-3D6F-0AC4-5B17BC3B5D26}"/>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2966053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13A081B-D90B-7CB7-1530-9804B8E91FA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BD45D8D-BCCF-C982-578D-E6B986B71A1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43C30E5-4299-A1D8-2D4F-9C4E19BB94B8}"/>
              </a:ext>
            </a:extLst>
          </p:cNvPr>
          <p:cNvSpPr>
            <a:spLocks noGrp="1"/>
          </p:cNvSpPr>
          <p:nvPr>
            <p:ph type="dt" sz="half" idx="10"/>
          </p:nvPr>
        </p:nvSpPr>
        <p:spPr/>
        <p:txBody>
          <a:body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4944CAB8-AA2E-E2F7-EF7A-3BAE3F6FE2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15BAFB-8C3E-DB69-E73A-D0F93410E41A}"/>
              </a:ext>
            </a:extLst>
          </p:cNvPr>
          <p:cNvSpPr>
            <a:spLocks noGrp="1"/>
          </p:cNvSpPr>
          <p:nvPr>
            <p:ph type="sldNum" sz="quarter" idx="12"/>
          </p:nvPr>
        </p:nvSpPr>
        <p:spPr/>
        <p:txBody>
          <a:bodyPr/>
          <a:lstStyle/>
          <a:p>
            <a:fld id="{6704FDE1-C980-41E1-A13F-5E68E397EB63}" type="slidenum">
              <a:rPr lang="fr-FR" smtClean="0"/>
              <a:t>‹N°›</a:t>
            </a:fld>
            <a:endParaRPr lang="fr-FR"/>
          </a:p>
        </p:txBody>
      </p:sp>
    </p:spTree>
    <p:extLst>
      <p:ext uri="{BB962C8B-B14F-4D97-AF65-F5344CB8AC3E}">
        <p14:creationId xmlns:p14="http://schemas.microsoft.com/office/powerpoint/2010/main" val="286507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4A953B-EB74-309B-8A52-D550BBC0B3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9EF2CF4-ABCA-8B3E-FA76-A69312E184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D3B38A-9B70-18A2-0CFD-303D36A2D7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20B57AE-EFEF-4858-8470-F64A98F6BF1B}"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72577B83-F30C-C918-11F3-A9D8CAAB6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2B01A9F-0341-9933-BB43-F2E03BCC708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704FDE1-C980-41E1-A13F-5E68E397EB63}" type="slidenum">
              <a:rPr lang="fr-FR" smtClean="0"/>
              <a:t>‹N°›</a:t>
            </a:fld>
            <a:endParaRPr lang="fr-FR"/>
          </a:p>
        </p:txBody>
      </p:sp>
    </p:spTree>
    <p:extLst>
      <p:ext uri="{BB962C8B-B14F-4D97-AF65-F5344CB8AC3E}">
        <p14:creationId xmlns:p14="http://schemas.microsoft.com/office/powerpoint/2010/main" val="1366207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hotographie aérienne, Vue plongeante, maison&#10;&#10;Description générée automatiquement">
            <a:extLst>
              <a:ext uri="{FF2B5EF4-FFF2-40B4-BE49-F238E27FC236}">
                <a16:creationId xmlns:a16="http://schemas.microsoft.com/office/drawing/2014/main" id="{F577303A-5EA3-8749-924C-85C0EA7376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369769"/>
            <a:ext cx="8400000" cy="6300000"/>
          </a:xfrm>
          <a:prstGeom prst="rect">
            <a:avLst/>
          </a:prstGeom>
          <a:effectLst>
            <a:softEdge rad="317500"/>
          </a:effectLst>
        </p:spPr>
      </p:pic>
      <p:sp>
        <p:nvSpPr>
          <p:cNvPr id="4" name="ZoneTexte 3">
            <a:extLst>
              <a:ext uri="{FF2B5EF4-FFF2-40B4-BE49-F238E27FC236}">
                <a16:creationId xmlns:a16="http://schemas.microsoft.com/office/drawing/2014/main" id="{4A7A78C1-44CC-1332-EDFE-813E9E5BF6FE}"/>
              </a:ext>
            </a:extLst>
          </p:cNvPr>
          <p:cNvSpPr txBox="1"/>
          <p:nvPr/>
        </p:nvSpPr>
        <p:spPr>
          <a:xfrm>
            <a:off x="2520214" y="77381"/>
            <a:ext cx="8676409" cy="584775"/>
          </a:xfrm>
          <a:prstGeom prst="rect">
            <a:avLst/>
          </a:prstGeom>
          <a:noFill/>
        </p:spPr>
        <p:txBody>
          <a:bodyPr wrap="square" rtlCol="0">
            <a:spAutoFit/>
          </a:bodyPr>
          <a:lstStyle/>
          <a:p>
            <a:r>
              <a:rPr lang="fr-FR" sz="3200" b="1" dirty="0">
                <a:solidFill>
                  <a:srgbClr val="FFFF00"/>
                </a:solidFill>
              </a:rPr>
              <a:t>La Commune D’ </a:t>
            </a:r>
            <a:r>
              <a:rPr lang="fr-FR" sz="3200" b="1" dirty="0" err="1">
                <a:solidFill>
                  <a:srgbClr val="FFFF00"/>
                </a:solidFill>
              </a:rPr>
              <a:t>Issageac</a:t>
            </a:r>
            <a:r>
              <a:rPr lang="fr-FR" sz="3200" b="1" dirty="0">
                <a:solidFill>
                  <a:srgbClr val="FFFF00"/>
                </a:solidFill>
              </a:rPr>
              <a:t> -Dordogne</a:t>
            </a:r>
          </a:p>
        </p:txBody>
      </p:sp>
    </p:spTree>
    <p:extLst>
      <p:ext uri="{BB962C8B-B14F-4D97-AF65-F5344CB8AC3E}">
        <p14:creationId xmlns:p14="http://schemas.microsoft.com/office/powerpoint/2010/main" val="26294649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sndAc>
          <p:stSnd loop="1">
            <p:snd r:embed="rId2" name="Christian Morin (France) - Unchained Melody.wav"/>
          </p:stSnd>
        </p:sndAc>
      </p:transition>
    </mc:Choice>
    <mc:Fallback xmlns="">
      <p:transition spd="slow" advClick="0" advTm="8000">
        <p:fade/>
        <p:sndAc>
          <p:stSnd loop="1">
            <p:snd r:embed="rId4" name="Christian Morin (France) - Unchained Melod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21A1AA4-4EE2-004B-29A6-88D1037A12F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Dans le sud du département de la Dordogne, la commune d'Issigeac est située en Bergeracois, dans l'aire d'attraction de Bergerac. Elle est traversée du nord-est au sud ouest par la </a:t>
            </a:r>
            <a:r>
              <a:rPr lang="fr-FR" sz="3200" b="1" dirty="0" err="1">
                <a:solidFill>
                  <a:srgbClr val="FFFF00"/>
                </a:solidFill>
              </a:rPr>
              <a:t>Banège</a:t>
            </a:r>
            <a:r>
              <a:rPr lang="fr-FR" sz="3200" b="1" dirty="0">
                <a:solidFill>
                  <a:srgbClr val="FFFF00"/>
                </a:solidFill>
              </a:rPr>
              <a:t>, un affluent du Dropt.</a:t>
            </a:r>
          </a:p>
          <a:p>
            <a:pPr algn="ctr"/>
            <a:endParaRPr lang="fr-FR" sz="3200" b="1" dirty="0">
              <a:solidFill>
                <a:srgbClr val="FFFF00"/>
              </a:solidFill>
            </a:endParaRPr>
          </a:p>
          <a:p>
            <a:pPr algn="ctr"/>
            <a:r>
              <a:rPr lang="fr-FR" sz="3200" b="1" dirty="0">
                <a:solidFill>
                  <a:srgbClr val="FFFF00"/>
                </a:solidFill>
              </a:rPr>
              <a:t>À l'intersection des routes départementales (RD) 14, 21 et 25 et bordé au nord par la </a:t>
            </a:r>
            <a:r>
              <a:rPr lang="fr-FR" sz="3200" b="1" dirty="0" err="1">
                <a:solidFill>
                  <a:srgbClr val="FFFF00"/>
                </a:solidFill>
              </a:rPr>
              <a:t>Banège</a:t>
            </a:r>
            <a:r>
              <a:rPr lang="fr-FR" sz="3200" b="1" dirty="0">
                <a:solidFill>
                  <a:srgbClr val="FFFF00"/>
                </a:solidFill>
              </a:rPr>
              <a:t>, au sud-est de l'important vignoble de monbazillac, le bourg d'Issigeac se situe, en distances orthodromiques, quinze kilomètres au sud-ouest de Lalinde et dix-sept kilomètres au sud-est du centre-ville de Bergerac. La cité est située juste au sud de la limite du bassin versant de la Dordogne. Elle est positionnée sur une petite colline dans une zone humide entourée de terres agricoles.</a:t>
            </a:r>
          </a:p>
        </p:txBody>
      </p:sp>
    </p:spTree>
    <p:extLst>
      <p:ext uri="{BB962C8B-B14F-4D97-AF65-F5344CB8AC3E}">
        <p14:creationId xmlns:p14="http://schemas.microsoft.com/office/powerpoint/2010/main" val="75306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chitecture médiévale, chapelle&#10;&#10;Description générée automatiquement">
            <a:extLst>
              <a:ext uri="{FF2B5EF4-FFF2-40B4-BE49-F238E27FC236}">
                <a16:creationId xmlns:a16="http://schemas.microsoft.com/office/drawing/2014/main" id="{B121CA87-8441-7A85-C5E6-DFC4C5F01D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77437"/>
            <a:ext cx="8400000" cy="6300000"/>
          </a:xfrm>
          <a:prstGeom prst="rect">
            <a:avLst/>
          </a:prstGeom>
          <a:effectLst>
            <a:softEdge rad="317500"/>
          </a:effectLst>
        </p:spPr>
      </p:pic>
      <p:sp>
        <p:nvSpPr>
          <p:cNvPr id="4" name="ZoneTexte 3">
            <a:extLst>
              <a:ext uri="{FF2B5EF4-FFF2-40B4-BE49-F238E27FC236}">
                <a16:creationId xmlns:a16="http://schemas.microsoft.com/office/drawing/2014/main" id="{99DAD0B7-45C1-0350-471A-4DCAEA729BB2}"/>
              </a:ext>
            </a:extLst>
          </p:cNvPr>
          <p:cNvSpPr txBox="1"/>
          <p:nvPr/>
        </p:nvSpPr>
        <p:spPr>
          <a:xfrm>
            <a:off x="1896000" y="4180344"/>
            <a:ext cx="888422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Issigeac: le clocher-porche du XVIème siècle (architecture gothique finissante), épaulé par de puissants contreforts</a:t>
            </a:r>
          </a:p>
        </p:txBody>
      </p:sp>
    </p:spTree>
    <p:extLst>
      <p:ext uri="{BB962C8B-B14F-4D97-AF65-F5344CB8AC3E}">
        <p14:creationId xmlns:p14="http://schemas.microsoft.com/office/powerpoint/2010/main" val="42094366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arbre, ciel&#10;&#10;Description générée automatiquement">
            <a:extLst>
              <a:ext uri="{FF2B5EF4-FFF2-40B4-BE49-F238E27FC236}">
                <a16:creationId xmlns:a16="http://schemas.microsoft.com/office/drawing/2014/main" id="{13F14FD5-60B2-899F-1BEF-9EF469ECBC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369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A376B1D-74E9-AEFB-DA9B-5FD5D761A145}"/>
              </a:ext>
            </a:extLst>
          </p:cNvPr>
          <p:cNvSpPr txBox="1"/>
          <p:nvPr/>
        </p:nvSpPr>
        <p:spPr>
          <a:xfrm>
            <a:off x="5354662" y="4035972"/>
            <a:ext cx="762692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mairie.</a:t>
            </a:r>
          </a:p>
        </p:txBody>
      </p:sp>
    </p:spTree>
    <p:extLst>
      <p:ext uri="{BB962C8B-B14F-4D97-AF65-F5344CB8AC3E}">
        <p14:creationId xmlns:p14="http://schemas.microsoft.com/office/powerpoint/2010/main" val="328588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0C1A7FB8-C77C-2C73-00CD-4AA784EAD5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C7E1A1-4975-7213-EE83-BEF10D777DF8}"/>
              </a:ext>
            </a:extLst>
          </p:cNvPr>
          <p:cNvSpPr txBox="1"/>
          <p:nvPr/>
        </p:nvSpPr>
        <p:spPr>
          <a:xfrm>
            <a:off x="8832870" y="1597691"/>
            <a:ext cx="2857500"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Façade occidentale : porche et clocher.</a:t>
            </a:r>
          </a:p>
        </p:txBody>
      </p:sp>
    </p:spTree>
    <p:extLst>
      <p:ext uri="{BB962C8B-B14F-4D97-AF65-F5344CB8AC3E}">
        <p14:creationId xmlns:p14="http://schemas.microsoft.com/office/powerpoint/2010/main" val="4126625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arcade, coffre&#10;&#10;Description générée automatiquement">
            <a:extLst>
              <a:ext uri="{FF2B5EF4-FFF2-40B4-BE49-F238E27FC236}">
                <a16:creationId xmlns:a16="http://schemas.microsoft.com/office/drawing/2014/main" id="{C72A7748-2B97-DD55-592D-2C1E081C20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979ED19-C0AB-6907-9674-18708A9BA7ED}"/>
              </a:ext>
            </a:extLst>
          </p:cNvPr>
          <p:cNvSpPr txBox="1"/>
          <p:nvPr/>
        </p:nvSpPr>
        <p:spPr>
          <a:xfrm>
            <a:off x="488373" y="3429000"/>
            <a:ext cx="2992582" cy="1569660"/>
          </a:xfrm>
          <a:prstGeom prst="rect">
            <a:avLst/>
          </a:prstGeom>
          <a:noFill/>
        </p:spPr>
        <p:txBody>
          <a:bodyPr wrap="square" rtlCol="0">
            <a:spAutoFit/>
          </a:bodyPr>
          <a:lstStyle/>
          <a:p>
            <a:r>
              <a:rPr lang="fr-FR" sz="2400" b="1">
                <a:solidFill>
                  <a:srgbClr val="FFFF00"/>
                </a:solidFill>
              </a:rPr>
              <a:t>Portail avec voussure torsadée et voussure en bâton écoté.</a:t>
            </a:r>
            <a:endParaRPr lang="fr-FR" sz="2400" b="1" dirty="0">
              <a:solidFill>
                <a:srgbClr val="FFFF00"/>
              </a:solidFill>
            </a:endParaRPr>
          </a:p>
        </p:txBody>
      </p:sp>
    </p:spTree>
    <p:extLst>
      <p:ext uri="{BB962C8B-B14F-4D97-AF65-F5344CB8AC3E}">
        <p14:creationId xmlns:p14="http://schemas.microsoft.com/office/powerpoint/2010/main" val="3913008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fenêtre, cathédrale&#10;&#10;Description générée automatiquement">
            <a:extLst>
              <a:ext uri="{FF2B5EF4-FFF2-40B4-BE49-F238E27FC236}">
                <a16:creationId xmlns:a16="http://schemas.microsoft.com/office/drawing/2014/main" id="{6B4A2FF3-81D1-AFA9-D9FE-4FB644140E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194" y="189000"/>
            <a:ext cx="472561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BF463F-4B77-01C1-719B-9E8C73E592DB}"/>
              </a:ext>
            </a:extLst>
          </p:cNvPr>
          <p:cNvSpPr txBox="1"/>
          <p:nvPr/>
        </p:nvSpPr>
        <p:spPr>
          <a:xfrm>
            <a:off x="8576441" y="1250014"/>
            <a:ext cx="328830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Nef centrale.</a:t>
            </a:r>
          </a:p>
        </p:txBody>
      </p:sp>
    </p:spTree>
    <p:extLst>
      <p:ext uri="{BB962C8B-B14F-4D97-AF65-F5344CB8AC3E}">
        <p14:creationId xmlns:p14="http://schemas.microsoft.com/office/powerpoint/2010/main" val="988202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vitrail, fenêtre, bâtiment&#10;&#10;Description générée automatiquement">
            <a:extLst>
              <a:ext uri="{FF2B5EF4-FFF2-40B4-BE49-F238E27FC236}">
                <a16:creationId xmlns:a16="http://schemas.microsoft.com/office/drawing/2014/main" id="{1DB4FF6C-B5DF-3469-FD69-1B0456E277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0264" y="189000"/>
            <a:ext cx="263147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438464-C615-3132-2822-41E40B1DA04B}"/>
              </a:ext>
            </a:extLst>
          </p:cNvPr>
          <p:cNvSpPr txBox="1"/>
          <p:nvPr/>
        </p:nvSpPr>
        <p:spPr>
          <a:xfrm>
            <a:off x="773943" y="1472309"/>
            <a:ext cx="409401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Vitrail de saint Pierre aux liens datant de 1871.</a:t>
            </a:r>
          </a:p>
        </p:txBody>
      </p:sp>
    </p:spTree>
    <p:extLst>
      <p:ext uri="{BB962C8B-B14F-4D97-AF65-F5344CB8AC3E}">
        <p14:creationId xmlns:p14="http://schemas.microsoft.com/office/powerpoint/2010/main" val="21779034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bre, ciel&#10;&#10;Description générée automatiquement">
            <a:extLst>
              <a:ext uri="{FF2B5EF4-FFF2-40B4-BE49-F238E27FC236}">
                <a16:creationId xmlns:a16="http://schemas.microsoft.com/office/drawing/2014/main" id="{DA39B91E-BC6B-503F-AFB0-36D85408B1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C2CA033-662D-49A9-1F27-C6C6530D157D}"/>
              </a:ext>
            </a:extLst>
          </p:cNvPr>
          <p:cNvSpPr txBox="1"/>
          <p:nvPr/>
        </p:nvSpPr>
        <p:spPr>
          <a:xfrm>
            <a:off x="3792000" y="4137827"/>
            <a:ext cx="840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Château des évêques de Sarlat.</a:t>
            </a:r>
          </a:p>
        </p:txBody>
      </p:sp>
    </p:spTree>
    <p:extLst>
      <p:ext uri="{BB962C8B-B14F-4D97-AF65-F5344CB8AC3E}">
        <p14:creationId xmlns:p14="http://schemas.microsoft.com/office/powerpoint/2010/main" val="1846066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fenêtre&#10;&#10;Description générée automatiquement">
            <a:extLst>
              <a:ext uri="{FF2B5EF4-FFF2-40B4-BE49-F238E27FC236}">
                <a16:creationId xmlns:a16="http://schemas.microsoft.com/office/drawing/2014/main" id="{7444AC0E-3646-4244-5B2F-9C878BB3F3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7070B8B-FD5A-BC40-AA09-23D985393B96}"/>
              </a:ext>
            </a:extLst>
          </p:cNvPr>
          <p:cNvSpPr txBox="1"/>
          <p:nvPr/>
        </p:nvSpPr>
        <p:spPr>
          <a:xfrm>
            <a:off x="4983337" y="6253094"/>
            <a:ext cx="7367155" cy="461665"/>
          </a:xfrm>
          <a:prstGeom prst="rect">
            <a:avLst/>
          </a:prstGeom>
          <a:noFill/>
        </p:spPr>
        <p:txBody>
          <a:bodyPr wrap="square" rtlCol="0">
            <a:spAutoFit/>
          </a:bodyPr>
          <a:lstStyle/>
          <a:p>
            <a:r>
              <a:rPr lang="fr-FR" sz="2400" b="1">
                <a:solidFill>
                  <a:srgbClr val="FFFF00"/>
                </a:solidFill>
              </a:rPr>
              <a:t>Maison des têtes.</a:t>
            </a:r>
            <a:endParaRPr lang="fr-FR" sz="2400" b="1" dirty="0">
              <a:solidFill>
                <a:srgbClr val="FFFF00"/>
              </a:solidFill>
            </a:endParaRPr>
          </a:p>
        </p:txBody>
      </p:sp>
    </p:spTree>
    <p:extLst>
      <p:ext uri="{BB962C8B-B14F-4D97-AF65-F5344CB8AC3E}">
        <p14:creationId xmlns:p14="http://schemas.microsoft.com/office/powerpoint/2010/main" val="399143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ruelle&#10;&#10;Description générée automatiquement">
            <a:extLst>
              <a:ext uri="{FF2B5EF4-FFF2-40B4-BE49-F238E27FC236}">
                <a16:creationId xmlns:a16="http://schemas.microsoft.com/office/drawing/2014/main" id="{967170F8-E7B3-C23F-DEE9-39F20F0B41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4E4B869-AC6E-B03F-C43A-14A19224F874}"/>
              </a:ext>
            </a:extLst>
          </p:cNvPr>
          <p:cNvSpPr txBox="1"/>
          <p:nvPr/>
        </p:nvSpPr>
        <p:spPr>
          <a:xfrm>
            <a:off x="3526221" y="4025820"/>
            <a:ext cx="801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Maisons à pans de bois, rue de l'</a:t>
            </a:r>
            <a:r>
              <a:rPr lang="fr-FR" sz="2400" b="1" dirty="0" err="1">
                <a:solidFill>
                  <a:srgbClr val="FFFF00"/>
                </a:solidFill>
              </a:rPr>
              <a:t>Oustal</a:t>
            </a:r>
            <a:r>
              <a:rPr lang="fr-FR" sz="2400" b="1" dirty="0">
                <a:solidFill>
                  <a:srgbClr val="FFFF00"/>
                </a:solidFill>
              </a:rPr>
              <a:t>.</a:t>
            </a:r>
          </a:p>
        </p:txBody>
      </p:sp>
    </p:spTree>
    <p:extLst>
      <p:ext uri="{BB962C8B-B14F-4D97-AF65-F5344CB8AC3E}">
        <p14:creationId xmlns:p14="http://schemas.microsoft.com/office/powerpoint/2010/main" val="16618132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0257F1C5-185C-96A2-5620-EF622EEEC5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406" y="279000"/>
            <a:ext cx="8135188" cy="6300000"/>
          </a:xfrm>
          <a:prstGeom prst="rect">
            <a:avLst/>
          </a:prstGeom>
          <a:effectLst>
            <a:softEdge rad="127000"/>
          </a:effectLst>
        </p:spPr>
      </p:pic>
      <p:sp>
        <p:nvSpPr>
          <p:cNvPr id="4" name="ZoneTexte 3">
            <a:extLst>
              <a:ext uri="{FF2B5EF4-FFF2-40B4-BE49-F238E27FC236}">
                <a16:creationId xmlns:a16="http://schemas.microsoft.com/office/drawing/2014/main" id="{043CEFD0-3647-441F-3237-E480AC503A33}"/>
              </a:ext>
            </a:extLst>
          </p:cNvPr>
          <p:cNvSpPr txBox="1"/>
          <p:nvPr/>
        </p:nvSpPr>
        <p:spPr>
          <a:xfrm>
            <a:off x="4649872" y="4549676"/>
            <a:ext cx="834390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Maison des dîmes.</a:t>
            </a:r>
          </a:p>
        </p:txBody>
      </p:sp>
    </p:spTree>
    <p:extLst>
      <p:ext uri="{BB962C8B-B14F-4D97-AF65-F5344CB8AC3E}">
        <p14:creationId xmlns:p14="http://schemas.microsoft.com/office/powerpoint/2010/main" val="66812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ciel, porte&#10;&#10;Description générée automatiquement">
            <a:extLst>
              <a:ext uri="{FF2B5EF4-FFF2-40B4-BE49-F238E27FC236}">
                <a16:creationId xmlns:a16="http://schemas.microsoft.com/office/drawing/2014/main" id="{A4BFB2F4-2D20-2757-A75E-74656D98CE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FA87213-CCD1-9BF8-154A-E15397A2EDCF}"/>
              </a:ext>
            </a:extLst>
          </p:cNvPr>
          <p:cNvSpPr txBox="1"/>
          <p:nvPr/>
        </p:nvSpPr>
        <p:spPr>
          <a:xfrm>
            <a:off x="3118228" y="3901344"/>
            <a:ext cx="65151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Maison à encorbellement et pans de bois.</a:t>
            </a:r>
          </a:p>
        </p:txBody>
      </p:sp>
    </p:spTree>
    <p:extLst>
      <p:ext uri="{BB962C8B-B14F-4D97-AF65-F5344CB8AC3E}">
        <p14:creationId xmlns:p14="http://schemas.microsoft.com/office/powerpoint/2010/main" val="4290208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03A2236D-75E7-084A-50E4-5D39AF5F96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1011" y="279000"/>
            <a:ext cx="9442635" cy="6300000"/>
          </a:xfrm>
          <a:prstGeom prst="rect">
            <a:avLst/>
          </a:prstGeom>
          <a:effectLst>
            <a:softEdge rad="317500"/>
          </a:effectLst>
        </p:spPr>
      </p:pic>
      <p:sp>
        <p:nvSpPr>
          <p:cNvPr id="4" name="ZoneTexte 3">
            <a:extLst>
              <a:ext uri="{FF2B5EF4-FFF2-40B4-BE49-F238E27FC236}">
                <a16:creationId xmlns:a16="http://schemas.microsoft.com/office/drawing/2014/main" id="{05694C67-4CD8-ACA7-8505-1D266CA62A55}"/>
              </a:ext>
            </a:extLst>
          </p:cNvPr>
          <p:cNvSpPr txBox="1"/>
          <p:nvPr/>
        </p:nvSpPr>
        <p:spPr>
          <a:xfrm>
            <a:off x="4663846" y="4180344"/>
            <a:ext cx="80529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Ancienne Prévôté[67]</a:t>
            </a:r>
          </a:p>
        </p:txBody>
      </p:sp>
    </p:spTree>
    <p:extLst>
      <p:ext uri="{BB962C8B-B14F-4D97-AF65-F5344CB8AC3E}">
        <p14:creationId xmlns:p14="http://schemas.microsoft.com/office/powerpoint/2010/main" val="8521871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table&#10;&#10;Description générée automatiquement">
            <a:extLst>
              <a:ext uri="{FF2B5EF4-FFF2-40B4-BE49-F238E27FC236}">
                <a16:creationId xmlns:a16="http://schemas.microsoft.com/office/drawing/2014/main" id="{F579C58E-9F42-31BE-41B2-52B149C762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002240"/>
            <a:ext cx="11556000" cy="4853520"/>
          </a:xfrm>
          <a:prstGeom prst="rect">
            <a:avLst/>
          </a:prstGeom>
          <a:effectLst>
            <a:softEdge rad="127000"/>
          </a:effectLst>
        </p:spPr>
      </p:pic>
      <p:sp>
        <p:nvSpPr>
          <p:cNvPr id="4" name="ZoneTexte 3">
            <a:extLst>
              <a:ext uri="{FF2B5EF4-FFF2-40B4-BE49-F238E27FC236}">
                <a16:creationId xmlns:a16="http://schemas.microsoft.com/office/drawing/2014/main" id="{868CC5D8-435A-839B-CCD0-C23D8BBA1060}"/>
              </a:ext>
            </a:extLst>
          </p:cNvPr>
          <p:cNvSpPr txBox="1"/>
          <p:nvPr/>
        </p:nvSpPr>
        <p:spPr>
          <a:xfrm>
            <a:off x="496676" y="5855760"/>
            <a:ext cx="11556000" cy="830997"/>
          </a:xfrm>
          <a:prstGeom prst="rect">
            <a:avLst/>
          </a:prstGeom>
          <a:noFill/>
        </p:spPr>
        <p:txBody>
          <a:bodyPr wrap="square" rtlCol="0">
            <a:spAutoFit/>
          </a:bodyPr>
          <a:lstStyle/>
          <a:p>
            <a:r>
              <a:rPr lang="fr-FR" sz="2400" b="1">
                <a:solidFill>
                  <a:srgbClr val="FFFF00"/>
                </a:solidFill>
              </a:rPr>
              <a:t>Issigeac est une cité Médiévale qui fait l'exception au milieu de toutes les bastides avoisinantes</a:t>
            </a:r>
            <a:endParaRPr lang="fr-FR" sz="2400" b="1" dirty="0">
              <a:solidFill>
                <a:srgbClr val="FFFF00"/>
              </a:solidFill>
            </a:endParaRPr>
          </a:p>
        </p:txBody>
      </p:sp>
    </p:spTree>
    <p:extLst>
      <p:ext uri="{BB962C8B-B14F-4D97-AF65-F5344CB8AC3E}">
        <p14:creationId xmlns:p14="http://schemas.microsoft.com/office/powerpoint/2010/main" val="3912454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ot de fleurs, fenêtre&#10;&#10;Description générée automatiquement">
            <a:extLst>
              <a:ext uri="{FF2B5EF4-FFF2-40B4-BE49-F238E27FC236}">
                <a16:creationId xmlns:a16="http://schemas.microsoft.com/office/drawing/2014/main" id="{7C887CB0-2AFC-2D73-1FF5-9B45D6B64D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3144" y="648330"/>
            <a:ext cx="8661128" cy="5760000"/>
          </a:xfrm>
          <a:prstGeom prst="rect">
            <a:avLst/>
          </a:prstGeom>
          <a:effectLst>
            <a:softEdge rad="317500"/>
          </a:effectLst>
        </p:spPr>
      </p:pic>
    </p:spTree>
    <p:extLst>
      <p:ext uri="{BB962C8B-B14F-4D97-AF65-F5344CB8AC3E}">
        <p14:creationId xmlns:p14="http://schemas.microsoft.com/office/powerpoint/2010/main" val="2007903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fenêtre, ciel, porte&#10;&#10;Description générée automatiquement">
            <a:extLst>
              <a:ext uri="{FF2B5EF4-FFF2-40B4-BE49-F238E27FC236}">
                <a16:creationId xmlns:a16="http://schemas.microsoft.com/office/drawing/2014/main" id="{69710CA4-9E7C-B33B-577C-D59B6D89DB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105" y="574596"/>
            <a:ext cx="8931790" cy="5940000"/>
          </a:xfrm>
          <a:prstGeom prst="rect">
            <a:avLst/>
          </a:prstGeom>
          <a:effectLst>
            <a:softEdge rad="317500"/>
          </a:effectLst>
        </p:spPr>
      </p:pic>
    </p:spTree>
    <p:extLst>
      <p:ext uri="{BB962C8B-B14F-4D97-AF65-F5344CB8AC3E}">
        <p14:creationId xmlns:p14="http://schemas.microsoft.com/office/powerpoint/2010/main" val="10504744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maison&#10;&#10;Description générée automatiquement">
            <a:extLst>
              <a:ext uri="{FF2B5EF4-FFF2-40B4-BE49-F238E27FC236}">
                <a16:creationId xmlns:a16="http://schemas.microsoft.com/office/drawing/2014/main" id="{4D36CB97-0F5A-85E4-C6E5-2605E38A21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1018" y="189000"/>
            <a:ext cx="430109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00340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ur, fenêtre&#10;&#10;Description générée automatiquement">
            <a:extLst>
              <a:ext uri="{FF2B5EF4-FFF2-40B4-BE49-F238E27FC236}">
                <a16:creationId xmlns:a16="http://schemas.microsoft.com/office/drawing/2014/main" id="{32DCA081-30DB-BD07-C4A8-387CBB14B1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7985" y="279000"/>
            <a:ext cx="8400000" cy="6300000"/>
          </a:xfrm>
          <a:prstGeom prst="rect">
            <a:avLst/>
          </a:prstGeom>
          <a:effectLst>
            <a:softEdge rad="317500"/>
          </a:effectLst>
        </p:spPr>
      </p:pic>
    </p:spTree>
    <p:extLst>
      <p:ext uri="{BB962C8B-B14F-4D97-AF65-F5344CB8AC3E}">
        <p14:creationId xmlns:p14="http://schemas.microsoft.com/office/powerpoint/2010/main" val="354811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ruelle&#10;&#10;Description générée automatiquement">
            <a:extLst>
              <a:ext uri="{FF2B5EF4-FFF2-40B4-BE49-F238E27FC236}">
                <a16:creationId xmlns:a16="http://schemas.microsoft.com/office/drawing/2014/main" id="{7DDA3079-7C69-92F7-D8C4-0EBAC8A8B7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0716" y="171000"/>
            <a:ext cx="4324993" cy="65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22005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A224C3FA-5649-072B-9A3D-34CDC4938A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3503" y="171000"/>
            <a:ext cx="4324993" cy="65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25268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bâtiment, femme&#10;&#10;Description générée automatiquement">
            <a:extLst>
              <a:ext uri="{FF2B5EF4-FFF2-40B4-BE49-F238E27FC236}">
                <a16:creationId xmlns:a16="http://schemas.microsoft.com/office/drawing/2014/main" id="{031E7CBD-DCA2-A4AA-8BC2-AECCB36019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0593" y="363083"/>
            <a:ext cx="8400000" cy="6300000"/>
          </a:xfrm>
          <a:prstGeom prst="rect">
            <a:avLst/>
          </a:prstGeom>
          <a:effectLst>
            <a:softEdge rad="127000"/>
          </a:effectLst>
        </p:spPr>
      </p:pic>
    </p:spTree>
    <p:extLst>
      <p:ext uri="{BB962C8B-B14F-4D97-AF65-F5344CB8AC3E}">
        <p14:creationId xmlns:p14="http://schemas.microsoft.com/office/powerpoint/2010/main" val="2895785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plein air, sculpture&#10;&#10;Description générée automatiquement">
            <a:extLst>
              <a:ext uri="{FF2B5EF4-FFF2-40B4-BE49-F238E27FC236}">
                <a16:creationId xmlns:a16="http://schemas.microsoft.com/office/drawing/2014/main" id="{CC931C6E-5356-8B08-641F-F70E0C2E09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Tree>
    <p:extLst>
      <p:ext uri="{BB962C8B-B14F-4D97-AF65-F5344CB8AC3E}">
        <p14:creationId xmlns:p14="http://schemas.microsoft.com/office/powerpoint/2010/main" val="1059840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1834E741-332A-4112-5D03-223F7E9975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0428" y="279000"/>
            <a:ext cx="9473129" cy="6300000"/>
          </a:xfrm>
          <a:prstGeom prst="rect">
            <a:avLst/>
          </a:prstGeom>
          <a:effectLst>
            <a:softEdge rad="127000"/>
          </a:effectLst>
        </p:spPr>
      </p:pic>
    </p:spTree>
    <p:extLst>
      <p:ext uri="{BB962C8B-B14F-4D97-AF65-F5344CB8AC3E}">
        <p14:creationId xmlns:p14="http://schemas.microsoft.com/office/powerpoint/2010/main" val="2330519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fleur&#10;&#10;Description générée automatiquement">
            <a:extLst>
              <a:ext uri="{FF2B5EF4-FFF2-40B4-BE49-F238E27FC236}">
                <a16:creationId xmlns:a16="http://schemas.microsoft.com/office/drawing/2014/main" id="{C85F080E-6A63-7A7A-954F-ECA684C22B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3503" y="171000"/>
            <a:ext cx="4324993" cy="65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79180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avé&#10;&#10;Description générée automatiquement">
            <a:extLst>
              <a:ext uri="{FF2B5EF4-FFF2-40B4-BE49-F238E27FC236}">
                <a16:creationId xmlns:a16="http://schemas.microsoft.com/office/drawing/2014/main" id="{C10F5D64-26B2-F379-7B0F-7940DE4622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5451" y="189000"/>
            <a:ext cx="4301098"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4086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ot de fleurs, fenêtre&#10;&#10;Description générée automatiquement">
            <a:extLst>
              <a:ext uri="{FF2B5EF4-FFF2-40B4-BE49-F238E27FC236}">
                <a16:creationId xmlns:a16="http://schemas.microsoft.com/office/drawing/2014/main" id="{59D90D60-1F0E-8BEB-38BE-B542051CAC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9445" y="279000"/>
            <a:ext cx="9473110" cy="6300000"/>
          </a:xfrm>
          <a:prstGeom prst="rect">
            <a:avLst/>
          </a:prstGeom>
          <a:effectLst>
            <a:softEdge rad="317500"/>
          </a:effectLst>
        </p:spPr>
      </p:pic>
    </p:spTree>
    <p:extLst>
      <p:ext uri="{BB962C8B-B14F-4D97-AF65-F5344CB8AC3E}">
        <p14:creationId xmlns:p14="http://schemas.microsoft.com/office/powerpoint/2010/main" val="512611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ace de marché, marché, personne, Vente&#10;&#10;Description générée automatiquement">
            <a:extLst>
              <a:ext uri="{FF2B5EF4-FFF2-40B4-BE49-F238E27FC236}">
                <a16:creationId xmlns:a16="http://schemas.microsoft.com/office/drawing/2014/main" id="{BD94B726-0FE7-07CA-6395-ED5F6294CE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285" y="1008993"/>
            <a:ext cx="7740000" cy="5162500"/>
          </a:xfrm>
          <a:prstGeom prst="rect">
            <a:avLst/>
          </a:prstGeom>
          <a:effectLst>
            <a:softEdge rad="127000"/>
          </a:effectLst>
        </p:spPr>
      </p:pic>
      <p:sp>
        <p:nvSpPr>
          <p:cNvPr id="6" name="ZoneTexte 5">
            <a:extLst>
              <a:ext uri="{FF2B5EF4-FFF2-40B4-BE49-F238E27FC236}">
                <a16:creationId xmlns:a16="http://schemas.microsoft.com/office/drawing/2014/main" id="{6CBFDD25-2A4D-84C7-E18B-05C8783E0AB2}"/>
              </a:ext>
            </a:extLst>
          </p:cNvPr>
          <p:cNvSpPr txBox="1"/>
          <p:nvPr/>
        </p:nvSpPr>
        <p:spPr>
          <a:xfrm>
            <a:off x="1783295" y="6004852"/>
            <a:ext cx="7886700" cy="461665"/>
          </a:xfrm>
          <a:prstGeom prst="rect">
            <a:avLst/>
          </a:prstGeom>
          <a:noFill/>
        </p:spPr>
        <p:txBody>
          <a:bodyPr wrap="square" rtlCol="0">
            <a:spAutoFit/>
          </a:bodyPr>
          <a:lstStyle/>
          <a:p>
            <a:r>
              <a:rPr lang="fr-FR" sz="2400" b="1">
                <a:solidFill>
                  <a:srgbClr val="FFFF00"/>
                </a:solidFill>
              </a:rPr>
              <a:t>Marché traditionnel du dimanche</a:t>
            </a:r>
            <a:endParaRPr lang="fr-FR" sz="2400" b="1" dirty="0">
              <a:solidFill>
                <a:srgbClr val="FFFF00"/>
              </a:solidFill>
            </a:endParaRPr>
          </a:p>
        </p:txBody>
      </p:sp>
      <p:sp>
        <p:nvSpPr>
          <p:cNvPr id="7" name="ZoneTexte 6">
            <a:extLst>
              <a:ext uri="{FF2B5EF4-FFF2-40B4-BE49-F238E27FC236}">
                <a16:creationId xmlns:a16="http://schemas.microsoft.com/office/drawing/2014/main" id="{EDE2FE14-A120-FCF9-7AAC-931B2FD2B0F8}"/>
              </a:ext>
            </a:extLst>
          </p:cNvPr>
          <p:cNvSpPr txBox="1"/>
          <p:nvPr/>
        </p:nvSpPr>
        <p:spPr>
          <a:xfrm>
            <a:off x="1263345" y="100970"/>
            <a:ext cx="7043960" cy="1077218"/>
          </a:xfrm>
          <a:prstGeom prst="rect">
            <a:avLst/>
          </a:prstGeom>
          <a:noFill/>
        </p:spPr>
        <p:txBody>
          <a:bodyPr wrap="square" rtlCol="0">
            <a:spAutoFit/>
          </a:bodyPr>
          <a:lstStyle/>
          <a:p>
            <a:r>
              <a:rPr lang="fr-FR" sz="3200" b="1" dirty="0">
                <a:solidFill>
                  <a:srgbClr val="FFFF00"/>
                </a:solidFill>
              </a:rPr>
              <a:t>Lorient Vous A Présenté  La commune D’Issigeac</a:t>
            </a:r>
          </a:p>
        </p:txBody>
      </p:sp>
      <p:sp>
        <p:nvSpPr>
          <p:cNvPr id="8" name="ZoneTexte 7">
            <a:extLst>
              <a:ext uri="{FF2B5EF4-FFF2-40B4-BE49-F238E27FC236}">
                <a16:creationId xmlns:a16="http://schemas.microsoft.com/office/drawing/2014/main" id="{819A2E67-37C3-B25C-2279-1955C2B11A44}"/>
              </a:ext>
            </a:extLst>
          </p:cNvPr>
          <p:cNvSpPr txBox="1"/>
          <p:nvPr/>
        </p:nvSpPr>
        <p:spPr>
          <a:xfrm>
            <a:off x="8090457" y="2086211"/>
            <a:ext cx="4658591" cy="830997"/>
          </a:xfrm>
          <a:prstGeom prst="rect">
            <a:avLst/>
          </a:prstGeom>
          <a:noFill/>
        </p:spPr>
        <p:txBody>
          <a:bodyPr wrap="square" rtlCol="0">
            <a:spAutoFit/>
          </a:bodyPr>
          <a:lstStyle/>
          <a:p>
            <a:r>
              <a:rPr lang="fr-FR" sz="2400" b="1" dirty="0">
                <a:solidFill>
                  <a:srgbClr val="FFFF00"/>
                </a:solidFill>
              </a:rPr>
              <a:t>Sur Une Suggestion De </a:t>
            </a:r>
            <a:r>
              <a:rPr lang="fr-FR" sz="2400" b="1" dirty="0" err="1">
                <a:solidFill>
                  <a:srgbClr val="FFFF00"/>
                </a:solidFill>
              </a:rPr>
              <a:t>JackDidier</a:t>
            </a:r>
            <a:endParaRPr lang="fr-FR" sz="2400" b="1" dirty="0">
              <a:solidFill>
                <a:srgbClr val="FFFF00"/>
              </a:solidFill>
            </a:endParaRPr>
          </a:p>
        </p:txBody>
      </p:sp>
      <p:sp>
        <p:nvSpPr>
          <p:cNvPr id="9" name="ZoneTexte 8">
            <a:extLst>
              <a:ext uri="{FF2B5EF4-FFF2-40B4-BE49-F238E27FC236}">
                <a16:creationId xmlns:a16="http://schemas.microsoft.com/office/drawing/2014/main" id="{B3C0379B-FF66-AF88-D96A-05EAC4F5F3DE}"/>
              </a:ext>
            </a:extLst>
          </p:cNvPr>
          <p:cNvSpPr txBox="1"/>
          <p:nvPr/>
        </p:nvSpPr>
        <p:spPr>
          <a:xfrm>
            <a:off x="8090457" y="3065318"/>
            <a:ext cx="3495407"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10" name="ZoneTexte 9">
            <a:extLst>
              <a:ext uri="{FF2B5EF4-FFF2-40B4-BE49-F238E27FC236}">
                <a16:creationId xmlns:a16="http://schemas.microsoft.com/office/drawing/2014/main" id="{AC452060-909F-8FC9-BC6B-E98E2D02303C}"/>
              </a:ext>
            </a:extLst>
          </p:cNvPr>
          <p:cNvSpPr txBox="1"/>
          <p:nvPr/>
        </p:nvSpPr>
        <p:spPr>
          <a:xfrm>
            <a:off x="8011391" y="4441700"/>
            <a:ext cx="4180609" cy="584775"/>
          </a:xfrm>
          <a:prstGeom prst="rect">
            <a:avLst/>
          </a:prstGeom>
          <a:noFill/>
        </p:spPr>
        <p:txBody>
          <a:bodyPr wrap="square" rtlCol="0">
            <a:spAutoFit/>
          </a:bodyPr>
          <a:lstStyle/>
          <a:p>
            <a:r>
              <a:rPr lang="fr-FR" sz="3200" b="1" dirty="0">
                <a:solidFill>
                  <a:srgbClr val="FFFF00"/>
                </a:solidFill>
              </a:rPr>
              <a:t>Merci De Votre Visite</a:t>
            </a:r>
          </a:p>
        </p:txBody>
      </p:sp>
      <p:sp>
        <p:nvSpPr>
          <p:cNvPr id="11" name="ZoneTexte 10">
            <a:extLst>
              <a:ext uri="{FF2B5EF4-FFF2-40B4-BE49-F238E27FC236}">
                <a16:creationId xmlns:a16="http://schemas.microsoft.com/office/drawing/2014/main" id="{B034418E-313A-644F-FCAF-AB8EB2630474}"/>
              </a:ext>
            </a:extLst>
          </p:cNvPr>
          <p:cNvSpPr txBox="1"/>
          <p:nvPr/>
        </p:nvSpPr>
        <p:spPr>
          <a:xfrm>
            <a:off x="9151763" y="5174169"/>
            <a:ext cx="319000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881553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73</TotalTime>
  <Words>265</Words>
  <Application>Microsoft Office PowerPoint</Application>
  <PresentationFormat>Grand écran</PresentationFormat>
  <Paragraphs>81</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2024-08-07T10:59:10Z</dcterms:created>
  <dcterms:modified xsi:type="dcterms:W3CDTF">2024-08-07T12:28:58Z</dcterms:modified>
</cp:coreProperties>
</file>