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86" r:id="rId3"/>
    <p:sldId id="274" r:id="rId4"/>
    <p:sldId id="275" r:id="rId5"/>
    <p:sldId id="272" r:id="rId6"/>
    <p:sldId id="287" r:id="rId7"/>
    <p:sldId id="271" r:id="rId8"/>
    <p:sldId id="270" r:id="rId9"/>
    <p:sldId id="269" r:id="rId10"/>
    <p:sldId id="268" r:id="rId11"/>
    <p:sldId id="267" r:id="rId12"/>
    <p:sldId id="266" r:id="rId13"/>
    <p:sldId id="265" r:id="rId14"/>
    <p:sldId id="264" r:id="rId15"/>
    <p:sldId id="263" r:id="rId16"/>
    <p:sldId id="262" r:id="rId17"/>
    <p:sldId id="261" r:id="rId18"/>
    <p:sldId id="260" r:id="rId19"/>
    <p:sldId id="259" r:id="rId20"/>
    <p:sldId id="258" r:id="rId21"/>
    <p:sldId id="257" r:id="rId22"/>
    <p:sldId id="277" r:id="rId23"/>
    <p:sldId id="276" r:id="rId24"/>
    <p:sldId id="279" r:id="rId25"/>
    <p:sldId id="278" r:id="rId26"/>
    <p:sldId id="280" r:id="rId27"/>
    <p:sldId id="282" r:id="rId28"/>
    <p:sldId id="281" r:id="rId29"/>
    <p:sldId id="283" r:id="rId30"/>
    <p:sldId id="284" r:id="rId31"/>
    <p:sldId id="285" r:id="rId32"/>
    <p:sldId id="288"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982" autoAdjust="0"/>
    <p:restoredTop sz="94660"/>
  </p:normalViewPr>
  <p:slideViewPr>
    <p:cSldViewPr snapToGrid="0">
      <p:cViewPr varScale="1">
        <p:scale>
          <a:sx n="73" d="100"/>
          <a:sy n="73" d="100"/>
        </p:scale>
        <p:origin x="307"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267D41-D880-FDC4-E2E2-1CFB7CE3992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A817DF4-8B6C-EF72-463E-366C1D2AD2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6077AED-59A4-9DFB-307B-8A21B3CBCC19}"/>
              </a:ext>
            </a:extLst>
          </p:cNvPr>
          <p:cNvSpPr>
            <a:spLocks noGrp="1"/>
          </p:cNvSpPr>
          <p:nvPr>
            <p:ph type="dt" sz="half" idx="10"/>
          </p:nvPr>
        </p:nvSpPr>
        <p:spPr/>
        <p:txBody>
          <a:bodyPr/>
          <a:lstStyle/>
          <a:p>
            <a:fld id="{9F3FF330-3E0E-43C1-8CDC-EEF9AD47CCE2}"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D401E6F4-D39B-C229-3380-AF69F0F4255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AE44F5-6F65-B2FA-093C-7C2F121C82C5}"/>
              </a:ext>
            </a:extLst>
          </p:cNvPr>
          <p:cNvSpPr>
            <a:spLocks noGrp="1"/>
          </p:cNvSpPr>
          <p:nvPr>
            <p:ph type="sldNum" sz="quarter" idx="12"/>
          </p:nvPr>
        </p:nvSpPr>
        <p:spPr/>
        <p:txBody>
          <a:bodyPr/>
          <a:lstStyle/>
          <a:p>
            <a:fld id="{2F15CBA1-DB44-4C68-B12F-05201D386D95}" type="slidenum">
              <a:rPr lang="fr-FR" smtClean="0"/>
              <a:t>‹N°›</a:t>
            </a:fld>
            <a:endParaRPr lang="fr-FR"/>
          </a:p>
        </p:txBody>
      </p:sp>
    </p:spTree>
    <p:extLst>
      <p:ext uri="{BB962C8B-B14F-4D97-AF65-F5344CB8AC3E}">
        <p14:creationId xmlns:p14="http://schemas.microsoft.com/office/powerpoint/2010/main" val="492357680"/>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E65BB5-D405-FD23-F0D9-59DF9DE4029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4C34F4A-147F-2485-91DC-0D4A729523F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B80F036-06D0-F15D-C12B-494F7934B15F}"/>
              </a:ext>
            </a:extLst>
          </p:cNvPr>
          <p:cNvSpPr>
            <a:spLocks noGrp="1"/>
          </p:cNvSpPr>
          <p:nvPr>
            <p:ph type="dt" sz="half" idx="10"/>
          </p:nvPr>
        </p:nvSpPr>
        <p:spPr/>
        <p:txBody>
          <a:bodyPr/>
          <a:lstStyle/>
          <a:p>
            <a:fld id="{9F3FF330-3E0E-43C1-8CDC-EEF9AD47CCE2}"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CD305788-3E89-DF43-0C38-C39D01D305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33F11AD-A7B4-CEEA-50D2-F1FC21D7AB70}"/>
              </a:ext>
            </a:extLst>
          </p:cNvPr>
          <p:cNvSpPr>
            <a:spLocks noGrp="1"/>
          </p:cNvSpPr>
          <p:nvPr>
            <p:ph type="sldNum" sz="quarter" idx="12"/>
          </p:nvPr>
        </p:nvSpPr>
        <p:spPr/>
        <p:txBody>
          <a:bodyPr/>
          <a:lstStyle/>
          <a:p>
            <a:fld id="{2F15CBA1-DB44-4C68-B12F-05201D386D95}" type="slidenum">
              <a:rPr lang="fr-FR" smtClean="0"/>
              <a:t>‹N°›</a:t>
            </a:fld>
            <a:endParaRPr lang="fr-FR"/>
          </a:p>
        </p:txBody>
      </p:sp>
    </p:spTree>
    <p:extLst>
      <p:ext uri="{BB962C8B-B14F-4D97-AF65-F5344CB8AC3E}">
        <p14:creationId xmlns:p14="http://schemas.microsoft.com/office/powerpoint/2010/main" val="2270560242"/>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9B12E3-4CCC-098D-E58F-107580FE794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6D2BF83-AAAB-99AC-857F-33915CA924A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56F9F12-1875-AB3C-901C-7B9DC86A3A68}"/>
              </a:ext>
            </a:extLst>
          </p:cNvPr>
          <p:cNvSpPr>
            <a:spLocks noGrp="1"/>
          </p:cNvSpPr>
          <p:nvPr>
            <p:ph type="dt" sz="half" idx="10"/>
          </p:nvPr>
        </p:nvSpPr>
        <p:spPr/>
        <p:txBody>
          <a:bodyPr/>
          <a:lstStyle/>
          <a:p>
            <a:fld id="{9F3FF330-3E0E-43C1-8CDC-EEF9AD47CCE2}"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FF8123E6-B40C-0ADB-2F8D-C6FF92CD679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CA11534-FC1E-3FF1-CFB9-284BE2FE8E9D}"/>
              </a:ext>
            </a:extLst>
          </p:cNvPr>
          <p:cNvSpPr>
            <a:spLocks noGrp="1"/>
          </p:cNvSpPr>
          <p:nvPr>
            <p:ph type="sldNum" sz="quarter" idx="12"/>
          </p:nvPr>
        </p:nvSpPr>
        <p:spPr/>
        <p:txBody>
          <a:bodyPr/>
          <a:lstStyle/>
          <a:p>
            <a:fld id="{2F15CBA1-DB44-4C68-B12F-05201D386D95}" type="slidenum">
              <a:rPr lang="fr-FR" smtClean="0"/>
              <a:t>‹N°›</a:t>
            </a:fld>
            <a:endParaRPr lang="fr-FR"/>
          </a:p>
        </p:txBody>
      </p:sp>
    </p:spTree>
    <p:extLst>
      <p:ext uri="{BB962C8B-B14F-4D97-AF65-F5344CB8AC3E}">
        <p14:creationId xmlns:p14="http://schemas.microsoft.com/office/powerpoint/2010/main" val="3945749672"/>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B1D6E2-544B-5B18-3FC7-E6D0F1622D5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1830AE2-530A-8055-D25D-E6E1B53E05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35F7DB6-5174-85EA-E75C-454851D43DE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0AB12C2-C08C-496B-F045-D62C2B610142}"/>
              </a:ext>
            </a:extLst>
          </p:cNvPr>
          <p:cNvSpPr>
            <a:spLocks noGrp="1"/>
          </p:cNvSpPr>
          <p:nvPr>
            <p:ph type="dt" sz="half" idx="10"/>
          </p:nvPr>
        </p:nvSpPr>
        <p:spPr/>
        <p:txBody>
          <a:bodyPr/>
          <a:lstStyle/>
          <a:p>
            <a:fld id="{9F3FF330-3E0E-43C1-8CDC-EEF9AD47CCE2}" type="datetimeFigureOut">
              <a:rPr lang="fr-FR" smtClean="0"/>
              <a:t>07/08/2024</a:t>
            </a:fld>
            <a:endParaRPr lang="fr-FR"/>
          </a:p>
        </p:txBody>
      </p:sp>
      <p:sp>
        <p:nvSpPr>
          <p:cNvPr id="6" name="Espace réservé du pied de page 5">
            <a:extLst>
              <a:ext uri="{FF2B5EF4-FFF2-40B4-BE49-F238E27FC236}">
                <a16:creationId xmlns:a16="http://schemas.microsoft.com/office/drawing/2014/main" id="{A300E09A-EB8F-99BB-8441-5467DEE9373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7F8663E-8AE6-2BF2-DC8E-1BB07A83C930}"/>
              </a:ext>
            </a:extLst>
          </p:cNvPr>
          <p:cNvSpPr>
            <a:spLocks noGrp="1"/>
          </p:cNvSpPr>
          <p:nvPr>
            <p:ph type="sldNum" sz="quarter" idx="12"/>
          </p:nvPr>
        </p:nvSpPr>
        <p:spPr/>
        <p:txBody>
          <a:bodyPr/>
          <a:lstStyle/>
          <a:p>
            <a:fld id="{2F15CBA1-DB44-4C68-B12F-05201D386D95}" type="slidenum">
              <a:rPr lang="fr-FR" smtClean="0"/>
              <a:t>‹N°›</a:t>
            </a:fld>
            <a:endParaRPr lang="fr-FR"/>
          </a:p>
        </p:txBody>
      </p:sp>
    </p:spTree>
    <p:extLst>
      <p:ext uri="{BB962C8B-B14F-4D97-AF65-F5344CB8AC3E}">
        <p14:creationId xmlns:p14="http://schemas.microsoft.com/office/powerpoint/2010/main" val="246201774"/>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2446A7-E0C2-FD3C-CAE7-1F52D1D4DC1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84A2804-713B-5D11-6EE3-E92CB59B22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EF53AF3-B7AA-2403-D68F-4B942B6C297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AAF3EFB-5D87-C284-A6D9-546D6F914A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111CA14-39D8-00EA-310F-9B81E908EA7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1B89D77-4CF9-43F6-0374-398294CA00C4}"/>
              </a:ext>
            </a:extLst>
          </p:cNvPr>
          <p:cNvSpPr>
            <a:spLocks noGrp="1"/>
          </p:cNvSpPr>
          <p:nvPr>
            <p:ph type="dt" sz="half" idx="10"/>
          </p:nvPr>
        </p:nvSpPr>
        <p:spPr/>
        <p:txBody>
          <a:bodyPr/>
          <a:lstStyle/>
          <a:p>
            <a:fld id="{9F3FF330-3E0E-43C1-8CDC-EEF9AD47CCE2}" type="datetimeFigureOut">
              <a:rPr lang="fr-FR" smtClean="0"/>
              <a:t>07/08/2024</a:t>
            </a:fld>
            <a:endParaRPr lang="fr-FR"/>
          </a:p>
        </p:txBody>
      </p:sp>
      <p:sp>
        <p:nvSpPr>
          <p:cNvPr id="8" name="Espace réservé du pied de page 7">
            <a:extLst>
              <a:ext uri="{FF2B5EF4-FFF2-40B4-BE49-F238E27FC236}">
                <a16:creationId xmlns:a16="http://schemas.microsoft.com/office/drawing/2014/main" id="{44510E05-88C8-A8C5-9535-D54B4054E82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E79329D-7F3D-ECCC-80E4-55ED82888214}"/>
              </a:ext>
            </a:extLst>
          </p:cNvPr>
          <p:cNvSpPr>
            <a:spLocks noGrp="1"/>
          </p:cNvSpPr>
          <p:nvPr>
            <p:ph type="sldNum" sz="quarter" idx="12"/>
          </p:nvPr>
        </p:nvSpPr>
        <p:spPr/>
        <p:txBody>
          <a:bodyPr/>
          <a:lstStyle/>
          <a:p>
            <a:fld id="{2F15CBA1-DB44-4C68-B12F-05201D386D95}" type="slidenum">
              <a:rPr lang="fr-FR" smtClean="0"/>
              <a:t>‹N°›</a:t>
            </a:fld>
            <a:endParaRPr lang="fr-FR"/>
          </a:p>
        </p:txBody>
      </p:sp>
    </p:spTree>
    <p:extLst>
      <p:ext uri="{BB962C8B-B14F-4D97-AF65-F5344CB8AC3E}">
        <p14:creationId xmlns:p14="http://schemas.microsoft.com/office/powerpoint/2010/main" val="218886942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617C4B-B8E7-BAD2-C0FE-AB8D56E95A7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1753AB4-19DF-0C08-3CF5-1DAF41E42217}"/>
              </a:ext>
            </a:extLst>
          </p:cNvPr>
          <p:cNvSpPr>
            <a:spLocks noGrp="1"/>
          </p:cNvSpPr>
          <p:nvPr>
            <p:ph type="dt" sz="half" idx="10"/>
          </p:nvPr>
        </p:nvSpPr>
        <p:spPr/>
        <p:txBody>
          <a:bodyPr/>
          <a:lstStyle/>
          <a:p>
            <a:fld id="{9F3FF330-3E0E-43C1-8CDC-EEF9AD47CCE2}" type="datetimeFigureOut">
              <a:rPr lang="fr-FR" smtClean="0"/>
              <a:t>07/08/2024</a:t>
            </a:fld>
            <a:endParaRPr lang="fr-FR"/>
          </a:p>
        </p:txBody>
      </p:sp>
      <p:sp>
        <p:nvSpPr>
          <p:cNvPr id="4" name="Espace réservé du pied de page 3">
            <a:extLst>
              <a:ext uri="{FF2B5EF4-FFF2-40B4-BE49-F238E27FC236}">
                <a16:creationId xmlns:a16="http://schemas.microsoft.com/office/drawing/2014/main" id="{04303AB0-6CCB-00E3-6B19-AC63B39DF08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A37CD46-AAC4-A98D-F806-E7E6EB0DF2A6}"/>
              </a:ext>
            </a:extLst>
          </p:cNvPr>
          <p:cNvSpPr>
            <a:spLocks noGrp="1"/>
          </p:cNvSpPr>
          <p:nvPr>
            <p:ph type="sldNum" sz="quarter" idx="12"/>
          </p:nvPr>
        </p:nvSpPr>
        <p:spPr/>
        <p:txBody>
          <a:bodyPr/>
          <a:lstStyle/>
          <a:p>
            <a:fld id="{2F15CBA1-DB44-4C68-B12F-05201D386D95}" type="slidenum">
              <a:rPr lang="fr-FR" smtClean="0"/>
              <a:t>‹N°›</a:t>
            </a:fld>
            <a:endParaRPr lang="fr-FR"/>
          </a:p>
        </p:txBody>
      </p:sp>
    </p:spTree>
    <p:extLst>
      <p:ext uri="{BB962C8B-B14F-4D97-AF65-F5344CB8AC3E}">
        <p14:creationId xmlns:p14="http://schemas.microsoft.com/office/powerpoint/2010/main" val="105934236"/>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EF310B9-269E-B312-BC3D-43C1E625B50A}"/>
              </a:ext>
            </a:extLst>
          </p:cNvPr>
          <p:cNvSpPr>
            <a:spLocks noGrp="1"/>
          </p:cNvSpPr>
          <p:nvPr>
            <p:ph type="dt" sz="half" idx="10"/>
          </p:nvPr>
        </p:nvSpPr>
        <p:spPr/>
        <p:txBody>
          <a:bodyPr/>
          <a:lstStyle/>
          <a:p>
            <a:fld id="{9F3FF330-3E0E-43C1-8CDC-EEF9AD47CCE2}" type="datetimeFigureOut">
              <a:rPr lang="fr-FR" smtClean="0"/>
              <a:t>07/08/2024</a:t>
            </a:fld>
            <a:endParaRPr lang="fr-FR"/>
          </a:p>
        </p:txBody>
      </p:sp>
      <p:sp>
        <p:nvSpPr>
          <p:cNvPr id="3" name="Espace réservé du pied de page 2">
            <a:extLst>
              <a:ext uri="{FF2B5EF4-FFF2-40B4-BE49-F238E27FC236}">
                <a16:creationId xmlns:a16="http://schemas.microsoft.com/office/drawing/2014/main" id="{64CCFCA9-43DE-7EDE-76C5-CA8516D6A63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8F9418F-2D4F-76AD-4B39-0A082AA5A584}"/>
              </a:ext>
            </a:extLst>
          </p:cNvPr>
          <p:cNvSpPr>
            <a:spLocks noGrp="1"/>
          </p:cNvSpPr>
          <p:nvPr>
            <p:ph type="sldNum" sz="quarter" idx="12"/>
          </p:nvPr>
        </p:nvSpPr>
        <p:spPr/>
        <p:txBody>
          <a:bodyPr/>
          <a:lstStyle/>
          <a:p>
            <a:fld id="{2F15CBA1-DB44-4C68-B12F-05201D386D95}" type="slidenum">
              <a:rPr lang="fr-FR" smtClean="0"/>
              <a:t>‹N°›</a:t>
            </a:fld>
            <a:endParaRPr lang="fr-FR"/>
          </a:p>
        </p:txBody>
      </p:sp>
    </p:spTree>
    <p:extLst>
      <p:ext uri="{BB962C8B-B14F-4D97-AF65-F5344CB8AC3E}">
        <p14:creationId xmlns:p14="http://schemas.microsoft.com/office/powerpoint/2010/main" val="410347543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EC6576-1CBB-FD16-0A31-D9A90AB1822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548DD94-7B98-E701-96F4-84B74DD5EF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FEEE20C-7A45-8E59-6951-B14E78CBBB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5E47F6F-D66F-C5C4-6943-40D1920B969D}"/>
              </a:ext>
            </a:extLst>
          </p:cNvPr>
          <p:cNvSpPr>
            <a:spLocks noGrp="1"/>
          </p:cNvSpPr>
          <p:nvPr>
            <p:ph type="dt" sz="half" idx="10"/>
          </p:nvPr>
        </p:nvSpPr>
        <p:spPr/>
        <p:txBody>
          <a:bodyPr/>
          <a:lstStyle/>
          <a:p>
            <a:fld id="{9F3FF330-3E0E-43C1-8CDC-EEF9AD47CCE2}" type="datetimeFigureOut">
              <a:rPr lang="fr-FR" smtClean="0"/>
              <a:t>07/08/2024</a:t>
            </a:fld>
            <a:endParaRPr lang="fr-FR"/>
          </a:p>
        </p:txBody>
      </p:sp>
      <p:sp>
        <p:nvSpPr>
          <p:cNvPr id="6" name="Espace réservé du pied de page 5">
            <a:extLst>
              <a:ext uri="{FF2B5EF4-FFF2-40B4-BE49-F238E27FC236}">
                <a16:creationId xmlns:a16="http://schemas.microsoft.com/office/drawing/2014/main" id="{32FFA4A7-17C2-0C11-1BD7-3FA47679F3B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2F243F1-14FE-CC95-00C8-23E8D13948C6}"/>
              </a:ext>
            </a:extLst>
          </p:cNvPr>
          <p:cNvSpPr>
            <a:spLocks noGrp="1"/>
          </p:cNvSpPr>
          <p:nvPr>
            <p:ph type="sldNum" sz="quarter" idx="12"/>
          </p:nvPr>
        </p:nvSpPr>
        <p:spPr/>
        <p:txBody>
          <a:bodyPr/>
          <a:lstStyle/>
          <a:p>
            <a:fld id="{2F15CBA1-DB44-4C68-B12F-05201D386D95}" type="slidenum">
              <a:rPr lang="fr-FR" smtClean="0"/>
              <a:t>‹N°›</a:t>
            </a:fld>
            <a:endParaRPr lang="fr-FR"/>
          </a:p>
        </p:txBody>
      </p:sp>
    </p:spTree>
    <p:extLst>
      <p:ext uri="{BB962C8B-B14F-4D97-AF65-F5344CB8AC3E}">
        <p14:creationId xmlns:p14="http://schemas.microsoft.com/office/powerpoint/2010/main" val="3904798976"/>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F50486-B9A2-15C3-F8C5-D52D26302FC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E7FF577-7F02-F4A9-4F34-84742B0255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6F49BD-BBC3-8053-532F-FA322134AA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40F566A-1619-6B44-D08C-A93F102B9E99}"/>
              </a:ext>
            </a:extLst>
          </p:cNvPr>
          <p:cNvSpPr>
            <a:spLocks noGrp="1"/>
          </p:cNvSpPr>
          <p:nvPr>
            <p:ph type="dt" sz="half" idx="10"/>
          </p:nvPr>
        </p:nvSpPr>
        <p:spPr/>
        <p:txBody>
          <a:bodyPr/>
          <a:lstStyle/>
          <a:p>
            <a:fld id="{9F3FF330-3E0E-43C1-8CDC-EEF9AD47CCE2}" type="datetimeFigureOut">
              <a:rPr lang="fr-FR" smtClean="0"/>
              <a:t>07/08/2024</a:t>
            </a:fld>
            <a:endParaRPr lang="fr-FR"/>
          </a:p>
        </p:txBody>
      </p:sp>
      <p:sp>
        <p:nvSpPr>
          <p:cNvPr id="6" name="Espace réservé du pied de page 5">
            <a:extLst>
              <a:ext uri="{FF2B5EF4-FFF2-40B4-BE49-F238E27FC236}">
                <a16:creationId xmlns:a16="http://schemas.microsoft.com/office/drawing/2014/main" id="{64396707-134D-87EA-9C57-5B0E10DE71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0D7927D-1B81-135E-9AC9-1DAE3E25B984}"/>
              </a:ext>
            </a:extLst>
          </p:cNvPr>
          <p:cNvSpPr>
            <a:spLocks noGrp="1"/>
          </p:cNvSpPr>
          <p:nvPr>
            <p:ph type="sldNum" sz="quarter" idx="12"/>
          </p:nvPr>
        </p:nvSpPr>
        <p:spPr/>
        <p:txBody>
          <a:bodyPr/>
          <a:lstStyle/>
          <a:p>
            <a:fld id="{2F15CBA1-DB44-4C68-B12F-05201D386D95}" type="slidenum">
              <a:rPr lang="fr-FR" smtClean="0"/>
              <a:t>‹N°›</a:t>
            </a:fld>
            <a:endParaRPr lang="fr-FR"/>
          </a:p>
        </p:txBody>
      </p:sp>
    </p:spTree>
    <p:extLst>
      <p:ext uri="{BB962C8B-B14F-4D97-AF65-F5344CB8AC3E}">
        <p14:creationId xmlns:p14="http://schemas.microsoft.com/office/powerpoint/2010/main" val="3057372669"/>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EC26AE-7958-BC5E-4A05-C9389AA8D5E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0FCB7E0-AB48-8EB9-87C6-9C440039B15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0BF5DD7-6ADD-9780-D6E9-A89BD467DBBA}"/>
              </a:ext>
            </a:extLst>
          </p:cNvPr>
          <p:cNvSpPr>
            <a:spLocks noGrp="1"/>
          </p:cNvSpPr>
          <p:nvPr>
            <p:ph type="dt" sz="half" idx="10"/>
          </p:nvPr>
        </p:nvSpPr>
        <p:spPr/>
        <p:txBody>
          <a:bodyPr/>
          <a:lstStyle/>
          <a:p>
            <a:fld id="{9F3FF330-3E0E-43C1-8CDC-EEF9AD47CCE2}"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1E60333D-0FC7-D8E6-86E3-5016D19EEE9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4EEC2B-1241-FAC5-C0B7-042A4EFF7155}"/>
              </a:ext>
            </a:extLst>
          </p:cNvPr>
          <p:cNvSpPr>
            <a:spLocks noGrp="1"/>
          </p:cNvSpPr>
          <p:nvPr>
            <p:ph type="sldNum" sz="quarter" idx="12"/>
          </p:nvPr>
        </p:nvSpPr>
        <p:spPr/>
        <p:txBody>
          <a:bodyPr/>
          <a:lstStyle/>
          <a:p>
            <a:fld id="{2F15CBA1-DB44-4C68-B12F-05201D386D95}" type="slidenum">
              <a:rPr lang="fr-FR" smtClean="0"/>
              <a:t>‹N°›</a:t>
            </a:fld>
            <a:endParaRPr lang="fr-FR"/>
          </a:p>
        </p:txBody>
      </p:sp>
    </p:spTree>
    <p:extLst>
      <p:ext uri="{BB962C8B-B14F-4D97-AF65-F5344CB8AC3E}">
        <p14:creationId xmlns:p14="http://schemas.microsoft.com/office/powerpoint/2010/main" val="2687528663"/>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03E3323-E470-2067-1EA6-7473B265080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9D2A81-5C34-04DB-2B45-072F8216C66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A56AEDA-F417-5C5E-D06E-E2C9B519A9D2}"/>
              </a:ext>
            </a:extLst>
          </p:cNvPr>
          <p:cNvSpPr>
            <a:spLocks noGrp="1"/>
          </p:cNvSpPr>
          <p:nvPr>
            <p:ph type="dt" sz="half" idx="10"/>
          </p:nvPr>
        </p:nvSpPr>
        <p:spPr/>
        <p:txBody>
          <a:bodyPr/>
          <a:lstStyle/>
          <a:p>
            <a:fld id="{9F3FF330-3E0E-43C1-8CDC-EEF9AD47CCE2}"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647441C4-6213-1CFC-3D46-3C83C032AEC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AF2000B-8C47-CF2D-1DBD-3D5D22B12A2E}"/>
              </a:ext>
            </a:extLst>
          </p:cNvPr>
          <p:cNvSpPr>
            <a:spLocks noGrp="1"/>
          </p:cNvSpPr>
          <p:nvPr>
            <p:ph type="sldNum" sz="quarter" idx="12"/>
          </p:nvPr>
        </p:nvSpPr>
        <p:spPr/>
        <p:txBody>
          <a:bodyPr/>
          <a:lstStyle/>
          <a:p>
            <a:fld id="{2F15CBA1-DB44-4C68-B12F-05201D386D95}" type="slidenum">
              <a:rPr lang="fr-FR" smtClean="0"/>
              <a:t>‹N°›</a:t>
            </a:fld>
            <a:endParaRPr lang="fr-FR"/>
          </a:p>
        </p:txBody>
      </p:sp>
    </p:spTree>
    <p:extLst>
      <p:ext uri="{BB962C8B-B14F-4D97-AF65-F5344CB8AC3E}">
        <p14:creationId xmlns:p14="http://schemas.microsoft.com/office/powerpoint/2010/main" val="91757858"/>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8E34E7B-E281-3C01-01C5-A7CC35334E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36643FE-82F2-DE5D-F770-176DF27D49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FA9D17-7888-7213-E6AF-E3D4637644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F3FF330-3E0E-43C1-8CDC-EEF9AD47CCE2}"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84777A7D-BBE6-A229-BF9C-07296B26E6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B692BC1-2066-E476-A50F-FAFAF99B73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F15CBA1-DB44-4C68-B12F-05201D386D95}" type="slidenum">
              <a:rPr lang="fr-FR" smtClean="0"/>
              <a:t>‹N°›</a:t>
            </a:fld>
            <a:endParaRPr lang="fr-FR"/>
          </a:p>
        </p:txBody>
      </p:sp>
    </p:spTree>
    <p:extLst>
      <p:ext uri="{BB962C8B-B14F-4D97-AF65-F5344CB8AC3E}">
        <p14:creationId xmlns:p14="http://schemas.microsoft.com/office/powerpoint/2010/main" val="37785044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herbe, ciel&#10;&#10;Description générée automatiquement">
            <a:extLst>
              <a:ext uri="{FF2B5EF4-FFF2-40B4-BE49-F238E27FC236}">
                <a16:creationId xmlns:a16="http://schemas.microsoft.com/office/drawing/2014/main" id="{E3BECE47-80BB-8EC6-2401-8CD547555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9027"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B0639A27-E0C7-85F5-E7E4-4F6220DD0499}"/>
              </a:ext>
            </a:extLst>
          </p:cNvPr>
          <p:cNvSpPr txBox="1"/>
          <p:nvPr/>
        </p:nvSpPr>
        <p:spPr>
          <a:xfrm>
            <a:off x="2345479" y="138167"/>
            <a:ext cx="7304809" cy="461665"/>
          </a:xfrm>
          <a:prstGeom prst="rect">
            <a:avLst/>
          </a:prstGeom>
          <a:noFill/>
        </p:spPr>
        <p:txBody>
          <a:bodyPr wrap="square" rtlCol="0">
            <a:spAutoFit/>
          </a:bodyPr>
          <a:lstStyle/>
          <a:p>
            <a:r>
              <a:rPr lang="fr-FR" sz="2400" b="1">
                <a:solidFill>
                  <a:srgbClr val="FFFF00"/>
                </a:solidFill>
              </a:rPr>
              <a:t>L'abbaye St Pierre de Brantôme en Dordogne</a:t>
            </a:r>
            <a:endParaRPr lang="fr-FR" sz="2400" b="1" dirty="0">
              <a:solidFill>
                <a:srgbClr val="FFFF00"/>
              </a:solidFill>
            </a:endParaRPr>
          </a:p>
        </p:txBody>
      </p:sp>
      <p:sp>
        <p:nvSpPr>
          <p:cNvPr id="2" name="Rectangle 1">
            <a:extLst>
              <a:ext uri="{FF2B5EF4-FFF2-40B4-BE49-F238E27FC236}">
                <a16:creationId xmlns:a16="http://schemas.microsoft.com/office/drawing/2014/main" id="{29D3729A-C5ED-2B7B-D7F1-99F1A0A0423C}"/>
              </a:ext>
            </a:extLst>
          </p:cNvPr>
          <p:cNvSpPr/>
          <p:nvPr/>
        </p:nvSpPr>
        <p:spPr>
          <a:xfrm>
            <a:off x="9551286" y="5187140"/>
            <a:ext cx="2522473" cy="1538094"/>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51360835-CFCC-70A3-CA6F-C64B9C1D02A5}"/>
              </a:ext>
            </a:extLst>
          </p:cNvPr>
          <p:cNvSpPr txBox="1"/>
          <p:nvPr/>
        </p:nvSpPr>
        <p:spPr>
          <a:xfrm>
            <a:off x="9876520" y="5187140"/>
            <a:ext cx="2434339" cy="1569660"/>
          </a:xfrm>
          <a:prstGeom prst="rect">
            <a:avLst/>
          </a:prstGeom>
          <a:noFill/>
        </p:spPr>
        <p:txBody>
          <a:bodyPr wrap="square" rtlCol="0">
            <a:spAutoFit/>
          </a:bodyPr>
          <a:lstStyle/>
          <a:p>
            <a:r>
              <a:rPr lang="fr-FR" sz="2400" b="1" dirty="0"/>
              <a:t>Cliquez Droit Pour Lire Le Diaporama</a:t>
            </a:r>
          </a:p>
          <a:p>
            <a:r>
              <a:rPr lang="fr-FR" sz="2400" b="1" dirty="0"/>
              <a:t>  Merci</a:t>
            </a:r>
            <a:endParaRPr lang="fr-FR" b="1" dirty="0"/>
          </a:p>
        </p:txBody>
      </p:sp>
    </p:spTree>
    <p:extLst>
      <p:ext uri="{BB962C8B-B14F-4D97-AF65-F5344CB8AC3E}">
        <p14:creationId xmlns:p14="http://schemas.microsoft.com/office/powerpoint/2010/main" val="1522714887"/>
      </p:ext>
    </p:extLst>
  </p:cSld>
  <p:clrMapOvr>
    <a:masterClrMapping/>
  </p:clrMapOvr>
  <mc:AlternateContent xmlns:mc="http://schemas.openxmlformats.org/markup-compatibility/2006" xmlns:p14="http://schemas.microsoft.com/office/powerpoint/2010/main">
    <mc:Choice Requires="p14">
      <p:transition spd="slow" p14:dur="5000">
        <p14:pan dir="u"/>
        <p:sndAc>
          <p:stSnd loop="1">
            <p:snd r:embed="rId2" name="La meunière (Chanson du folklore Périgord-Limousin collectée et mise en partition par P. Pertuit.wav"/>
          </p:stSnd>
        </p:sndAc>
      </p:transition>
    </mc:Choice>
    <mc:Fallback xmlns="">
      <p:transition spd="slow">
        <p:fade/>
        <p:sndAc>
          <p:stSnd loop="1">
            <p:snd r:embed="rId4" name="La meunière (Chanson du folklore Périgord-Limousin collectée et mise en partition par P. Pertuit.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45D10E5-0D9A-E096-00E1-6EAA99A4F30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Brantôme est une ancienne commune du sud-ouest de la France, située dans le département de la Dordogne en région Nouvelle-Aquitaine, devenue le 1er janvier 2016 une commune déléguée au sein de la commune nouvelle de Brantôme en Périgord.</a:t>
            </a:r>
          </a:p>
          <a:p>
            <a:pPr algn="ctr"/>
            <a:endParaRPr lang="fr-FR" sz="3600" b="1" dirty="0">
              <a:solidFill>
                <a:srgbClr val="FFFF00"/>
              </a:solidFill>
            </a:endParaRPr>
          </a:p>
          <a:p>
            <a:pPr algn="ctr"/>
            <a:r>
              <a:rPr lang="fr-FR" sz="3600" b="1" dirty="0">
                <a:solidFill>
                  <a:srgbClr val="FFFF00"/>
                </a:solidFill>
              </a:rPr>
              <a:t>Ancien chef-lieu du canton de Brantôme depuis 1790, elle en est devenue le bureau centralisateur en 2015.</a:t>
            </a:r>
          </a:p>
          <a:p>
            <a:pPr algn="ctr"/>
            <a:endParaRPr lang="fr-FR" sz="3600" b="1" dirty="0">
              <a:solidFill>
                <a:srgbClr val="FFFF00"/>
              </a:solidFill>
            </a:endParaRPr>
          </a:p>
          <a:p>
            <a:pPr algn="ctr"/>
            <a:r>
              <a:rPr lang="fr-FR" sz="3600" b="1" dirty="0">
                <a:solidFill>
                  <a:srgbClr val="FFFF00"/>
                </a:solidFill>
              </a:rPr>
              <a:t>C'est l'une des six villes-portes du parc naturel régional Périgord-Limousin, et une étape sur la voie de Vézelay du chemin de Compostelle.</a:t>
            </a:r>
          </a:p>
        </p:txBody>
      </p:sp>
    </p:spTree>
    <p:extLst>
      <p:ext uri="{BB962C8B-B14F-4D97-AF65-F5344CB8AC3E}">
        <p14:creationId xmlns:p14="http://schemas.microsoft.com/office/powerpoint/2010/main" val="237379165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lante&#10;&#10;Description générée automatiquement">
            <a:extLst>
              <a:ext uri="{FF2B5EF4-FFF2-40B4-BE49-F238E27FC236}">
                <a16:creationId xmlns:a16="http://schemas.microsoft.com/office/drawing/2014/main" id="{7C157E45-D9A7-0816-0319-E4EF85840D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4914" y="279000"/>
            <a:ext cx="9122172" cy="6300000"/>
          </a:xfrm>
          <a:prstGeom prst="rect">
            <a:avLst/>
          </a:prstGeom>
          <a:effectLst>
            <a:softEdge rad="317500"/>
          </a:effectLst>
        </p:spPr>
      </p:pic>
      <p:sp>
        <p:nvSpPr>
          <p:cNvPr id="4" name="ZoneTexte 3">
            <a:extLst>
              <a:ext uri="{FF2B5EF4-FFF2-40B4-BE49-F238E27FC236}">
                <a16:creationId xmlns:a16="http://schemas.microsoft.com/office/drawing/2014/main" id="{2E11BCEF-A571-449F-4C9A-F96E8E1D173A}"/>
              </a:ext>
            </a:extLst>
          </p:cNvPr>
          <p:cNvSpPr txBox="1"/>
          <p:nvPr/>
        </p:nvSpPr>
        <p:spPr>
          <a:xfrm>
            <a:off x="3760434" y="4035734"/>
            <a:ext cx="912217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Reposoir datant de la Renaissance.</a:t>
            </a:r>
          </a:p>
        </p:txBody>
      </p:sp>
    </p:spTree>
    <p:extLst>
      <p:ext uri="{BB962C8B-B14F-4D97-AF65-F5344CB8AC3E}">
        <p14:creationId xmlns:p14="http://schemas.microsoft.com/office/powerpoint/2010/main" val="4177044309"/>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écriture manuscrite, dessin, maison&#10;&#10;Description générée automatiquement">
            <a:extLst>
              <a:ext uri="{FF2B5EF4-FFF2-40B4-BE49-F238E27FC236}">
                <a16:creationId xmlns:a16="http://schemas.microsoft.com/office/drawing/2014/main" id="{667246E8-F91E-F44A-C334-769BF9C14A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2797" y="184406"/>
            <a:ext cx="9786406" cy="6300000"/>
          </a:xfrm>
          <a:prstGeom prst="rect">
            <a:avLst/>
          </a:prstGeom>
          <a:effectLst>
            <a:softEdge rad="127000"/>
          </a:effectLst>
        </p:spPr>
      </p:pic>
      <p:sp>
        <p:nvSpPr>
          <p:cNvPr id="4" name="ZoneTexte 3">
            <a:extLst>
              <a:ext uri="{FF2B5EF4-FFF2-40B4-BE49-F238E27FC236}">
                <a16:creationId xmlns:a16="http://schemas.microsoft.com/office/drawing/2014/main" id="{29B8AFA5-C67A-D22E-F284-088B8BACAE9E}"/>
              </a:ext>
            </a:extLst>
          </p:cNvPr>
          <p:cNvSpPr txBox="1"/>
          <p:nvPr/>
        </p:nvSpPr>
        <p:spPr>
          <a:xfrm>
            <a:off x="2624720" y="4180344"/>
            <a:ext cx="861406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L'ancienne gare des tramways, boulevard Coligny.</a:t>
            </a:r>
          </a:p>
        </p:txBody>
      </p:sp>
    </p:spTree>
    <p:extLst>
      <p:ext uri="{BB962C8B-B14F-4D97-AF65-F5344CB8AC3E}">
        <p14:creationId xmlns:p14="http://schemas.microsoft.com/office/powerpoint/2010/main" val="250073434"/>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maison, arbre&#10;&#10;Description générée automatiquement">
            <a:extLst>
              <a:ext uri="{FF2B5EF4-FFF2-40B4-BE49-F238E27FC236}">
                <a16:creationId xmlns:a16="http://schemas.microsoft.com/office/drawing/2014/main" id="{31C5E34A-C38C-531C-1087-9766328638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3597" y="355271"/>
            <a:ext cx="9703941" cy="6300000"/>
          </a:xfrm>
          <a:prstGeom prst="rect">
            <a:avLst/>
          </a:prstGeom>
          <a:effectLst>
            <a:softEdge rad="317500"/>
          </a:effectLst>
        </p:spPr>
      </p:pic>
      <p:sp>
        <p:nvSpPr>
          <p:cNvPr id="4" name="ZoneTexte 3">
            <a:extLst>
              <a:ext uri="{FF2B5EF4-FFF2-40B4-BE49-F238E27FC236}">
                <a16:creationId xmlns:a16="http://schemas.microsoft.com/office/drawing/2014/main" id="{CF7F14C2-F468-A140-922E-48197393B498}"/>
              </a:ext>
            </a:extLst>
          </p:cNvPr>
          <p:cNvSpPr txBox="1"/>
          <p:nvPr/>
        </p:nvSpPr>
        <p:spPr>
          <a:xfrm>
            <a:off x="1805391" y="4773209"/>
            <a:ext cx="9584906"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Vue du même site, mais plus vers la rivière, dans les années 1910.</a:t>
            </a:r>
          </a:p>
        </p:txBody>
      </p:sp>
    </p:spTree>
    <p:extLst>
      <p:ext uri="{BB962C8B-B14F-4D97-AF65-F5344CB8AC3E}">
        <p14:creationId xmlns:p14="http://schemas.microsoft.com/office/powerpoint/2010/main" val="1386128870"/>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eau, véhicule&#10;&#10;Description générée automatiquement">
            <a:extLst>
              <a:ext uri="{FF2B5EF4-FFF2-40B4-BE49-F238E27FC236}">
                <a16:creationId xmlns:a16="http://schemas.microsoft.com/office/drawing/2014/main" id="{D5E62B29-2CE6-B258-4B5B-2DBA16FFA8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000"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4570DA8E-ACC7-9AD2-779B-9712215264CB}"/>
              </a:ext>
            </a:extLst>
          </p:cNvPr>
          <p:cNvSpPr txBox="1"/>
          <p:nvPr/>
        </p:nvSpPr>
        <p:spPr>
          <a:xfrm>
            <a:off x="3196816" y="4592543"/>
            <a:ext cx="7574973"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Joute nautique nocturne devant l'abbaye.</a:t>
            </a:r>
          </a:p>
        </p:txBody>
      </p:sp>
    </p:spTree>
    <p:extLst>
      <p:ext uri="{BB962C8B-B14F-4D97-AF65-F5344CB8AC3E}">
        <p14:creationId xmlns:p14="http://schemas.microsoft.com/office/powerpoint/2010/main" val="2816170772"/>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maison&#10;&#10;Description générée automatiquement">
            <a:extLst>
              <a:ext uri="{FF2B5EF4-FFF2-40B4-BE49-F238E27FC236}">
                <a16:creationId xmlns:a16="http://schemas.microsoft.com/office/drawing/2014/main" id="{FE4D96BA-FEC2-826E-F8B7-8B0F708EBC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1292" y="279000"/>
            <a:ext cx="8228567" cy="6300000"/>
          </a:xfrm>
          <a:prstGeom prst="rect">
            <a:avLst/>
          </a:prstGeom>
          <a:effectLst>
            <a:softEdge rad="317500"/>
          </a:effectLst>
        </p:spPr>
      </p:pic>
      <p:sp>
        <p:nvSpPr>
          <p:cNvPr id="4" name="ZoneTexte 3">
            <a:extLst>
              <a:ext uri="{FF2B5EF4-FFF2-40B4-BE49-F238E27FC236}">
                <a16:creationId xmlns:a16="http://schemas.microsoft.com/office/drawing/2014/main" id="{813C2607-154C-F7CD-66C7-2DEF6088145F}"/>
              </a:ext>
            </a:extLst>
          </p:cNvPr>
          <p:cNvSpPr txBox="1"/>
          <p:nvPr/>
        </p:nvSpPr>
        <p:spPr>
          <a:xfrm>
            <a:off x="4087210" y="4105302"/>
            <a:ext cx="939338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L'ancienne église Notre-Dame.</a:t>
            </a:r>
          </a:p>
        </p:txBody>
      </p:sp>
    </p:spTree>
    <p:extLst>
      <p:ext uri="{BB962C8B-B14F-4D97-AF65-F5344CB8AC3E}">
        <p14:creationId xmlns:p14="http://schemas.microsoft.com/office/powerpoint/2010/main" val="145751929"/>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arbre, bâtiment&#10;&#10;Description générée automatiquement">
            <a:extLst>
              <a:ext uri="{FF2B5EF4-FFF2-40B4-BE49-F238E27FC236}">
                <a16:creationId xmlns:a16="http://schemas.microsoft.com/office/drawing/2014/main" id="{B5C72C59-6D59-DC5C-F8FF-712AE4F462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2475" y="279000"/>
            <a:ext cx="9487049" cy="6300000"/>
          </a:xfrm>
          <a:prstGeom prst="rect">
            <a:avLst/>
          </a:prstGeom>
          <a:effectLst>
            <a:softEdge rad="635000"/>
          </a:effectLst>
        </p:spPr>
      </p:pic>
      <p:sp>
        <p:nvSpPr>
          <p:cNvPr id="6" name="ZoneTexte 5">
            <a:extLst>
              <a:ext uri="{FF2B5EF4-FFF2-40B4-BE49-F238E27FC236}">
                <a16:creationId xmlns:a16="http://schemas.microsoft.com/office/drawing/2014/main" id="{8E50E116-72A3-B543-FDAE-0B5C4F1E91DC}"/>
              </a:ext>
            </a:extLst>
          </p:cNvPr>
          <p:cNvSpPr txBox="1"/>
          <p:nvPr/>
        </p:nvSpPr>
        <p:spPr>
          <a:xfrm>
            <a:off x="3233364" y="4528439"/>
            <a:ext cx="8312727"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Façade de Notre-Dame après rénovation.</a:t>
            </a:r>
          </a:p>
        </p:txBody>
      </p:sp>
    </p:spTree>
    <p:extLst>
      <p:ext uri="{BB962C8B-B14F-4D97-AF65-F5344CB8AC3E}">
        <p14:creationId xmlns:p14="http://schemas.microsoft.com/office/powerpoint/2010/main" val="471532616"/>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0902E678-A347-90D9-E173-5A7BA29E5C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5053" y="189000"/>
            <a:ext cx="485848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18AC4B8-B39B-E8A7-5DA6-363BDA5C6990}"/>
              </a:ext>
            </a:extLst>
          </p:cNvPr>
          <p:cNvSpPr txBox="1"/>
          <p:nvPr/>
        </p:nvSpPr>
        <p:spPr>
          <a:xfrm>
            <a:off x="375340" y="1351508"/>
            <a:ext cx="3106882"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clocher de l'ancienne église de Saint-Pardoux-de-</a:t>
            </a:r>
            <a:r>
              <a:rPr lang="fr-FR" sz="2400" b="1" dirty="0" err="1">
                <a:solidFill>
                  <a:srgbClr val="FFFF00"/>
                </a:solidFill>
              </a:rPr>
              <a:t>Feix</a:t>
            </a:r>
            <a:r>
              <a:rPr lang="fr-FR" sz="2400" b="1" dirty="0">
                <a:solidFill>
                  <a:srgbClr val="FFFF00"/>
                </a:solidFill>
              </a:rPr>
              <a:t>.</a:t>
            </a:r>
          </a:p>
        </p:txBody>
      </p:sp>
    </p:spTree>
    <p:extLst>
      <p:ext uri="{BB962C8B-B14F-4D97-AF65-F5344CB8AC3E}">
        <p14:creationId xmlns:p14="http://schemas.microsoft.com/office/powerpoint/2010/main" val="3545808865"/>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arbre, ciel&#10;&#10;Description générée automatiquement">
            <a:extLst>
              <a:ext uri="{FF2B5EF4-FFF2-40B4-BE49-F238E27FC236}">
                <a16:creationId xmlns:a16="http://schemas.microsoft.com/office/drawing/2014/main" id="{5745D0D9-6C9D-6DB5-D964-0FCDB5C1DA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000" y="189186"/>
            <a:ext cx="8400000" cy="6300000"/>
          </a:xfrm>
          <a:prstGeom prst="rect">
            <a:avLst/>
          </a:prstGeom>
          <a:effectLst>
            <a:softEdge rad="635000"/>
          </a:effectLst>
        </p:spPr>
      </p:pic>
      <p:sp>
        <p:nvSpPr>
          <p:cNvPr id="4" name="ZoneTexte 3">
            <a:extLst>
              <a:ext uri="{FF2B5EF4-FFF2-40B4-BE49-F238E27FC236}">
                <a16:creationId xmlns:a16="http://schemas.microsoft.com/office/drawing/2014/main" id="{7C760B70-8BF7-18F5-5EB7-0D2E200AA382}"/>
              </a:ext>
            </a:extLst>
          </p:cNvPr>
          <p:cNvSpPr txBox="1"/>
          <p:nvPr/>
        </p:nvSpPr>
        <p:spPr>
          <a:xfrm>
            <a:off x="4302869" y="3991158"/>
            <a:ext cx="810005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château de </a:t>
            </a:r>
            <a:r>
              <a:rPr lang="fr-FR" sz="2400" b="1" dirty="0" err="1">
                <a:solidFill>
                  <a:srgbClr val="FFFF00"/>
                </a:solidFill>
              </a:rPr>
              <a:t>Puymarteau</a:t>
            </a:r>
            <a:r>
              <a:rPr lang="fr-FR" sz="2400" b="1" dirty="0">
                <a:solidFill>
                  <a:srgbClr val="FFFF00"/>
                </a:solidFill>
              </a:rPr>
              <a:t>.</a:t>
            </a:r>
          </a:p>
        </p:txBody>
      </p:sp>
    </p:spTree>
    <p:extLst>
      <p:ext uri="{BB962C8B-B14F-4D97-AF65-F5344CB8AC3E}">
        <p14:creationId xmlns:p14="http://schemas.microsoft.com/office/powerpoint/2010/main" val="175459140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plante&#10;&#10;Description générée automatiquement">
            <a:extLst>
              <a:ext uri="{FF2B5EF4-FFF2-40B4-BE49-F238E27FC236}">
                <a16:creationId xmlns:a16="http://schemas.microsoft.com/office/drawing/2014/main" id="{3FDECBDB-074B-E3C4-53D3-9AF5228238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5849"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E6C6070F-B3D1-F352-8657-9F377FA41BCE}"/>
              </a:ext>
            </a:extLst>
          </p:cNvPr>
          <p:cNvSpPr txBox="1"/>
          <p:nvPr/>
        </p:nvSpPr>
        <p:spPr>
          <a:xfrm>
            <a:off x="4510251" y="4004977"/>
            <a:ext cx="719050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château des Roches.</a:t>
            </a:r>
          </a:p>
        </p:txBody>
      </p:sp>
    </p:spTree>
    <p:extLst>
      <p:ext uri="{BB962C8B-B14F-4D97-AF65-F5344CB8AC3E}">
        <p14:creationId xmlns:p14="http://schemas.microsoft.com/office/powerpoint/2010/main" val="2747119258"/>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5E2BB151-B81F-C1B5-2F6C-E5F6B3B9BF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7337"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8AF1AC18-8984-8A6A-7963-FFC81EDB1652}"/>
              </a:ext>
            </a:extLst>
          </p:cNvPr>
          <p:cNvSpPr txBox="1"/>
          <p:nvPr/>
        </p:nvSpPr>
        <p:spPr>
          <a:xfrm>
            <a:off x="4480056" y="4094791"/>
            <a:ext cx="811133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château des Thermes.</a:t>
            </a:r>
          </a:p>
        </p:txBody>
      </p:sp>
    </p:spTree>
    <p:extLst>
      <p:ext uri="{BB962C8B-B14F-4D97-AF65-F5344CB8AC3E}">
        <p14:creationId xmlns:p14="http://schemas.microsoft.com/office/powerpoint/2010/main" val="397047833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che&#10;&#10;Description générée automatiquement">
            <a:extLst>
              <a:ext uri="{FF2B5EF4-FFF2-40B4-BE49-F238E27FC236}">
                <a16:creationId xmlns:a16="http://schemas.microsoft.com/office/drawing/2014/main" id="{CD3A752A-5B84-0AAE-8F2C-E2AD4CFB89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6469" y="279000"/>
            <a:ext cx="8239061" cy="6300000"/>
          </a:xfrm>
          <a:prstGeom prst="rect">
            <a:avLst/>
          </a:prstGeom>
          <a:effectLst>
            <a:softEdge rad="317500"/>
          </a:effectLst>
        </p:spPr>
      </p:pic>
      <p:sp>
        <p:nvSpPr>
          <p:cNvPr id="4" name="ZoneTexte 3">
            <a:extLst>
              <a:ext uri="{FF2B5EF4-FFF2-40B4-BE49-F238E27FC236}">
                <a16:creationId xmlns:a16="http://schemas.microsoft.com/office/drawing/2014/main" id="{A33FF576-09CD-4F96-0245-714EE908197E}"/>
              </a:ext>
            </a:extLst>
          </p:cNvPr>
          <p:cNvSpPr txBox="1"/>
          <p:nvPr/>
        </p:nvSpPr>
        <p:spPr>
          <a:xfrm>
            <a:off x="4491070" y="4056516"/>
            <a:ext cx="770093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porte des Réformés</a:t>
            </a:r>
          </a:p>
        </p:txBody>
      </p:sp>
    </p:spTree>
    <p:extLst>
      <p:ext uri="{BB962C8B-B14F-4D97-AF65-F5344CB8AC3E}">
        <p14:creationId xmlns:p14="http://schemas.microsoft.com/office/powerpoint/2010/main" val="2864286655"/>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F4BD0427-6BEE-1E86-F1B8-4BB2FC05B5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7496" y="279000"/>
            <a:ext cx="8597008" cy="6300000"/>
          </a:xfrm>
          <a:prstGeom prst="rect">
            <a:avLst/>
          </a:prstGeom>
          <a:effectLst>
            <a:softEdge rad="317500"/>
          </a:effectLst>
        </p:spPr>
      </p:pic>
      <p:sp>
        <p:nvSpPr>
          <p:cNvPr id="6" name="ZoneTexte 5">
            <a:extLst>
              <a:ext uri="{FF2B5EF4-FFF2-40B4-BE49-F238E27FC236}">
                <a16:creationId xmlns:a16="http://schemas.microsoft.com/office/drawing/2014/main" id="{688A2A71-B5C1-6E1F-5C54-EB7D8B293229}"/>
              </a:ext>
            </a:extLst>
          </p:cNvPr>
          <p:cNvSpPr txBox="1"/>
          <p:nvPr/>
        </p:nvSpPr>
        <p:spPr>
          <a:xfrm>
            <a:off x="4148002" y="4059419"/>
            <a:ext cx="8427028"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dolmen de Peyrelevade.</a:t>
            </a:r>
          </a:p>
        </p:txBody>
      </p:sp>
    </p:spTree>
    <p:extLst>
      <p:ext uri="{BB962C8B-B14F-4D97-AF65-F5344CB8AC3E}">
        <p14:creationId xmlns:p14="http://schemas.microsoft.com/office/powerpoint/2010/main" val="83266694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eau, ciel&#10;&#10;Description générée automatiquement">
            <a:extLst>
              <a:ext uri="{FF2B5EF4-FFF2-40B4-BE49-F238E27FC236}">
                <a16:creationId xmlns:a16="http://schemas.microsoft.com/office/drawing/2014/main" id="{2C7FCE89-F6E7-3AFF-FB90-503690271E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7476"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D512A08-A02E-7907-92B3-56BC837920A7}"/>
              </a:ext>
            </a:extLst>
          </p:cNvPr>
          <p:cNvSpPr txBox="1"/>
          <p:nvPr/>
        </p:nvSpPr>
        <p:spPr>
          <a:xfrm>
            <a:off x="2716172" y="6196722"/>
            <a:ext cx="8489373" cy="461665"/>
          </a:xfrm>
          <a:prstGeom prst="rect">
            <a:avLst/>
          </a:prstGeom>
          <a:noFill/>
        </p:spPr>
        <p:txBody>
          <a:bodyPr wrap="square" rtlCol="0">
            <a:spAutoFit/>
          </a:bodyPr>
          <a:lstStyle/>
          <a:p>
            <a:r>
              <a:rPr lang="fr-FR" sz="2400" b="1">
                <a:solidFill>
                  <a:srgbClr val="FFFF00"/>
                </a:solidFill>
              </a:rPr>
              <a:t>Ancienne tour des remparts devant l'ancien hôpital.</a:t>
            </a:r>
            <a:endParaRPr lang="fr-FR" sz="2400" b="1" dirty="0">
              <a:solidFill>
                <a:srgbClr val="FFFF00"/>
              </a:solidFill>
            </a:endParaRPr>
          </a:p>
        </p:txBody>
      </p:sp>
    </p:spTree>
    <p:extLst>
      <p:ext uri="{BB962C8B-B14F-4D97-AF65-F5344CB8AC3E}">
        <p14:creationId xmlns:p14="http://schemas.microsoft.com/office/powerpoint/2010/main" val="1262166765"/>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lante, ciel&#10;&#10;Description générée automatiquement">
            <a:extLst>
              <a:ext uri="{FF2B5EF4-FFF2-40B4-BE49-F238E27FC236}">
                <a16:creationId xmlns:a16="http://schemas.microsoft.com/office/drawing/2014/main" id="{442FAB55-9686-C348-53FD-F3BB1118B5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1282" y="279000"/>
            <a:ext cx="9509435" cy="6300000"/>
          </a:xfrm>
          <a:prstGeom prst="rect">
            <a:avLst/>
          </a:prstGeom>
          <a:effectLst>
            <a:softEdge rad="317500"/>
          </a:effectLst>
        </p:spPr>
      </p:pic>
      <p:sp>
        <p:nvSpPr>
          <p:cNvPr id="4" name="ZoneTexte 3">
            <a:extLst>
              <a:ext uri="{FF2B5EF4-FFF2-40B4-BE49-F238E27FC236}">
                <a16:creationId xmlns:a16="http://schemas.microsoft.com/office/drawing/2014/main" id="{38F6C304-5136-F4E5-B398-717BA3F92CB7}"/>
              </a:ext>
            </a:extLst>
          </p:cNvPr>
          <p:cNvSpPr txBox="1"/>
          <p:nvPr/>
        </p:nvSpPr>
        <p:spPr>
          <a:xfrm>
            <a:off x="4887191" y="4063261"/>
            <a:ext cx="879070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Maison à galerie.</a:t>
            </a:r>
          </a:p>
        </p:txBody>
      </p:sp>
    </p:spTree>
    <p:extLst>
      <p:ext uri="{BB962C8B-B14F-4D97-AF65-F5344CB8AC3E}">
        <p14:creationId xmlns:p14="http://schemas.microsoft.com/office/powerpoint/2010/main" val="3025815974"/>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mur, façade&#10;&#10;Description générée automatiquement">
            <a:extLst>
              <a:ext uri="{FF2B5EF4-FFF2-40B4-BE49-F238E27FC236}">
                <a16:creationId xmlns:a16="http://schemas.microsoft.com/office/drawing/2014/main" id="{ACA70E6C-66D0-7722-BFD1-661069E35B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7285" y="189186"/>
            <a:ext cx="8249612" cy="6300000"/>
          </a:xfrm>
          <a:prstGeom prst="rect">
            <a:avLst/>
          </a:prstGeom>
          <a:effectLst>
            <a:softEdge rad="317500"/>
          </a:effectLst>
        </p:spPr>
      </p:pic>
      <p:sp>
        <p:nvSpPr>
          <p:cNvPr id="4" name="ZoneTexte 3">
            <a:extLst>
              <a:ext uri="{FF2B5EF4-FFF2-40B4-BE49-F238E27FC236}">
                <a16:creationId xmlns:a16="http://schemas.microsoft.com/office/drawing/2014/main" id="{18991279-5220-6168-07BB-4A2B89BB3644}"/>
              </a:ext>
            </a:extLst>
          </p:cNvPr>
          <p:cNvSpPr txBox="1"/>
          <p:nvPr/>
        </p:nvSpPr>
        <p:spPr>
          <a:xfrm>
            <a:off x="2431473" y="6328064"/>
            <a:ext cx="7713242" cy="461665"/>
          </a:xfrm>
          <a:prstGeom prst="rect">
            <a:avLst/>
          </a:prstGeom>
          <a:noFill/>
        </p:spPr>
        <p:txBody>
          <a:bodyPr wrap="square" rtlCol="0">
            <a:spAutoFit/>
          </a:bodyPr>
          <a:lstStyle/>
          <a:p>
            <a:r>
              <a:rPr lang="fr-FR" sz="2400" b="1">
                <a:solidFill>
                  <a:srgbClr val="FFFF00"/>
                </a:solidFill>
              </a:rPr>
              <a:t>Fenêtre à meneaux encadrée de pilastres sculptés.</a:t>
            </a:r>
            <a:endParaRPr lang="fr-FR" sz="2400" b="1" dirty="0">
              <a:solidFill>
                <a:srgbClr val="FFFF00"/>
              </a:solidFill>
            </a:endParaRPr>
          </a:p>
        </p:txBody>
      </p:sp>
    </p:spTree>
    <p:extLst>
      <p:ext uri="{BB962C8B-B14F-4D97-AF65-F5344CB8AC3E}">
        <p14:creationId xmlns:p14="http://schemas.microsoft.com/office/powerpoint/2010/main" val="4207593778"/>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maison&#10;&#10;Description générée automatiquement">
            <a:extLst>
              <a:ext uri="{FF2B5EF4-FFF2-40B4-BE49-F238E27FC236}">
                <a16:creationId xmlns:a16="http://schemas.microsoft.com/office/drawing/2014/main" id="{1DAEFF40-5FCC-8C61-C6AD-653E212305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6966" y="84082"/>
            <a:ext cx="8400000" cy="6300000"/>
          </a:xfrm>
          <a:prstGeom prst="rect">
            <a:avLst/>
          </a:prstGeom>
          <a:effectLst>
            <a:softEdge rad="317500"/>
          </a:effectLst>
        </p:spPr>
      </p:pic>
      <p:sp>
        <p:nvSpPr>
          <p:cNvPr id="4" name="ZoneTexte 3">
            <a:extLst>
              <a:ext uri="{FF2B5EF4-FFF2-40B4-BE49-F238E27FC236}">
                <a16:creationId xmlns:a16="http://schemas.microsoft.com/office/drawing/2014/main" id="{52D6FA40-47DF-7F87-2356-EB0F1ADAC643}"/>
              </a:ext>
            </a:extLst>
          </p:cNvPr>
          <p:cNvSpPr txBox="1"/>
          <p:nvPr/>
        </p:nvSpPr>
        <p:spPr>
          <a:xfrm>
            <a:off x="4718308" y="4486615"/>
            <a:ext cx="8821882"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La maison de l'Abbé.</a:t>
            </a:r>
          </a:p>
        </p:txBody>
      </p:sp>
    </p:spTree>
    <p:extLst>
      <p:ext uri="{BB962C8B-B14F-4D97-AF65-F5344CB8AC3E}">
        <p14:creationId xmlns:p14="http://schemas.microsoft.com/office/powerpoint/2010/main" val="2232458706"/>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neige, monument&#10;&#10;Description générée automatiquement">
            <a:extLst>
              <a:ext uri="{FF2B5EF4-FFF2-40B4-BE49-F238E27FC236}">
                <a16:creationId xmlns:a16="http://schemas.microsoft.com/office/drawing/2014/main" id="{AB064CA1-A287-D32C-52D6-B638B1E170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0963" y="189000"/>
            <a:ext cx="485848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7907644-4AA2-8FFB-06AC-C9249DE7A831}"/>
              </a:ext>
            </a:extLst>
          </p:cNvPr>
          <p:cNvSpPr txBox="1"/>
          <p:nvPr/>
        </p:nvSpPr>
        <p:spPr>
          <a:xfrm>
            <a:off x="8711045" y="790904"/>
            <a:ext cx="3480955"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stèle commémorative du champ des martyrs.</a:t>
            </a:r>
          </a:p>
        </p:txBody>
      </p:sp>
    </p:spTree>
    <p:extLst>
      <p:ext uri="{BB962C8B-B14F-4D97-AF65-F5344CB8AC3E}">
        <p14:creationId xmlns:p14="http://schemas.microsoft.com/office/powerpoint/2010/main" val="585520434"/>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nuage&#10;&#10;Description générée automatiquement">
            <a:extLst>
              <a:ext uri="{FF2B5EF4-FFF2-40B4-BE49-F238E27FC236}">
                <a16:creationId xmlns:a16="http://schemas.microsoft.com/office/drawing/2014/main" id="{8DBA11DB-4AA5-2CD7-0ACC-FE912D8022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9147"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B4ED9E68-7A5E-ACEF-83FD-903DE759D9C1}"/>
              </a:ext>
            </a:extLst>
          </p:cNvPr>
          <p:cNvSpPr txBox="1"/>
          <p:nvPr/>
        </p:nvSpPr>
        <p:spPr>
          <a:xfrm>
            <a:off x="3803073" y="6116859"/>
            <a:ext cx="8063345" cy="461665"/>
          </a:xfrm>
          <a:prstGeom prst="rect">
            <a:avLst/>
          </a:prstGeom>
          <a:noFill/>
        </p:spPr>
        <p:txBody>
          <a:bodyPr wrap="square" rtlCol="0">
            <a:spAutoFit/>
          </a:bodyPr>
          <a:lstStyle/>
          <a:p>
            <a:r>
              <a:rPr lang="fr-FR" sz="2400" b="1">
                <a:solidFill>
                  <a:srgbClr val="FFFF00"/>
                </a:solidFill>
              </a:rPr>
              <a:t>L'abbaye Saint-Pierre et la Dronne</a:t>
            </a:r>
            <a:endParaRPr lang="fr-FR" sz="2400" b="1" dirty="0">
              <a:solidFill>
                <a:srgbClr val="FFFF00"/>
              </a:solidFill>
            </a:endParaRPr>
          </a:p>
        </p:txBody>
      </p:sp>
    </p:spTree>
    <p:extLst>
      <p:ext uri="{BB962C8B-B14F-4D97-AF65-F5344CB8AC3E}">
        <p14:creationId xmlns:p14="http://schemas.microsoft.com/office/powerpoint/2010/main" val="714112105"/>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lante, Ruines&#10;&#10;Description générée automatiquement">
            <a:extLst>
              <a:ext uri="{FF2B5EF4-FFF2-40B4-BE49-F238E27FC236}">
                <a16:creationId xmlns:a16="http://schemas.microsoft.com/office/drawing/2014/main" id="{1F406483-4140-55A6-D795-2700BC3395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1282" y="173897"/>
            <a:ext cx="9509435" cy="6300000"/>
          </a:xfrm>
          <a:prstGeom prst="rect">
            <a:avLst/>
          </a:prstGeom>
          <a:effectLst>
            <a:softEdge rad="127000"/>
          </a:effectLst>
        </p:spPr>
      </p:pic>
      <p:sp>
        <p:nvSpPr>
          <p:cNvPr id="4" name="ZoneTexte 3">
            <a:extLst>
              <a:ext uri="{FF2B5EF4-FFF2-40B4-BE49-F238E27FC236}">
                <a16:creationId xmlns:a16="http://schemas.microsoft.com/office/drawing/2014/main" id="{A798350B-0685-240C-A482-3B051A22CD89}"/>
              </a:ext>
            </a:extLst>
          </p:cNvPr>
          <p:cNvSpPr txBox="1"/>
          <p:nvPr/>
        </p:nvSpPr>
        <p:spPr>
          <a:xfrm>
            <a:off x="2369845" y="6334780"/>
            <a:ext cx="8333509" cy="523220"/>
          </a:xfrm>
          <a:prstGeom prst="rect">
            <a:avLst/>
          </a:prstGeom>
          <a:noFill/>
        </p:spPr>
        <p:txBody>
          <a:bodyPr wrap="square" rtlCol="0">
            <a:spAutoFit/>
          </a:bodyPr>
          <a:lstStyle/>
          <a:p>
            <a:r>
              <a:rPr lang="fr-FR" sz="2800" b="1">
                <a:solidFill>
                  <a:srgbClr val="FFFF00"/>
                </a:solidFill>
              </a:rPr>
              <a:t>Abbaye troglodytique de Brantôme Aout 2014</a:t>
            </a:r>
            <a:endParaRPr lang="fr-FR" sz="2800" b="1" dirty="0">
              <a:solidFill>
                <a:srgbClr val="FFFF00"/>
              </a:solidFill>
            </a:endParaRPr>
          </a:p>
        </p:txBody>
      </p:sp>
    </p:spTree>
    <p:extLst>
      <p:ext uri="{BB962C8B-B14F-4D97-AF65-F5344CB8AC3E}">
        <p14:creationId xmlns:p14="http://schemas.microsoft.com/office/powerpoint/2010/main" val="396162038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C954308-B955-7591-B35E-DD817D8EAA56}"/>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solidFill>
                  <a:srgbClr val="FFFF00"/>
                </a:solidFill>
              </a:rPr>
              <a:t> Vestiges troglodytiques du premier monastère bénédictin de Brantôme (VIIIe siècle). Ce monastère était creusé dans la falaise calcaire en partie dissimulée par les bâtiments conventuels de l' Abbaye Saint-Pierre de Brantôme (qui </a:t>
            </a:r>
            <a:r>
              <a:rPr lang="fr-FR" sz="2400" b="1" dirty="0" err="1">
                <a:solidFill>
                  <a:srgbClr val="FFFF00"/>
                </a:solidFill>
              </a:rPr>
              <a:t>acceuillait</a:t>
            </a:r>
            <a:r>
              <a:rPr lang="fr-FR" sz="2400" b="1" dirty="0">
                <a:solidFill>
                  <a:srgbClr val="FFFF00"/>
                </a:solidFill>
              </a:rPr>
              <a:t> aussi des </a:t>
            </a:r>
            <a:r>
              <a:rPr lang="fr-FR" sz="2400" b="1" dirty="0" err="1">
                <a:solidFill>
                  <a:srgbClr val="FFFF00"/>
                </a:solidFill>
              </a:rPr>
              <a:t>pélerins</a:t>
            </a:r>
            <a:r>
              <a:rPr lang="fr-FR" sz="2400" b="1" dirty="0">
                <a:solidFill>
                  <a:srgbClr val="FFFF00"/>
                </a:solidFill>
              </a:rPr>
              <a:t> de l'une des voies du pèlerinage de Saint-Jacques de Compostelle. Dans la falaise, on peut encore observer des restes d'habitations et de lieux de vie et de culte (plusieurs fois modifiés depuis plus de 1000 ans), des pigeonniers creusés dans la falaise calcaire, une fontaine miraculeuse (dédié à Saint-Sicaire , dont les reliques auraient été offertes aux moines par Charlemagne , et qui sont encore conservés dans l'abbatiale voisine. On y trouve aussi les restes d'une pisciculture moderne qui élevaient des alevins de truites et de saumons . creusées dans le calcaire), dite « Grotte du Jugement Dernier » contient deux bas-reliefs monumentaux dont l'un représente le christ crucifié. La partie troglodyte de l'abbaye peut être visitée (sans visite commentée en 2014, mais avec l'aide de panneaux explicatifs), visite couplée avec le Musée Fernand </a:t>
            </a:r>
            <a:r>
              <a:rPr lang="fr-FR" sz="2400" b="1" dirty="0" err="1">
                <a:solidFill>
                  <a:srgbClr val="FFFF00"/>
                </a:solidFill>
              </a:rPr>
              <a:t>Desmoulin</a:t>
            </a:r>
            <a:r>
              <a:rPr lang="fr-FR" sz="2400" b="1" dirty="0">
                <a:solidFill>
                  <a:srgbClr val="FFFF00"/>
                </a:solidFill>
              </a:rPr>
              <a:t> qui fait face à la falaise et éventuellement avec une visite commentée (pour les groupes uniquement sur réservation).</a:t>
            </a:r>
          </a:p>
        </p:txBody>
      </p:sp>
    </p:spTree>
    <p:extLst>
      <p:ext uri="{BB962C8B-B14F-4D97-AF65-F5344CB8AC3E}">
        <p14:creationId xmlns:p14="http://schemas.microsoft.com/office/powerpoint/2010/main" val="3889701539"/>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Ruines, plein air, rocher&#10;&#10;Description générée automatiquement">
            <a:extLst>
              <a:ext uri="{FF2B5EF4-FFF2-40B4-BE49-F238E27FC236}">
                <a16:creationId xmlns:a16="http://schemas.microsoft.com/office/drawing/2014/main" id="{013945B4-8F6C-93B8-35A5-C72FD07D0F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0305" y="189000"/>
            <a:ext cx="429139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714811868"/>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cteur droit avec flèche 2">
            <a:extLst>
              <a:ext uri="{FF2B5EF4-FFF2-40B4-BE49-F238E27FC236}">
                <a16:creationId xmlns:a16="http://schemas.microsoft.com/office/drawing/2014/main" id="{F1EE4982-F750-6CEC-54AB-170406847CD0}"/>
              </a:ext>
            </a:extLst>
          </p:cNvPr>
          <p:cNvCxnSpPr/>
          <p:nvPr/>
        </p:nvCxnSpPr>
        <p:spPr>
          <a:xfrm>
            <a:off x="0" y="0"/>
            <a:ext cx="12645736" cy="144433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 name="Rectangle 3">
            <a:extLst>
              <a:ext uri="{FF2B5EF4-FFF2-40B4-BE49-F238E27FC236}">
                <a16:creationId xmlns:a16="http://schemas.microsoft.com/office/drawing/2014/main" id="{7DFD86EF-76F8-10E4-F28C-5E07AE4E3F8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solidFill>
                  <a:srgbClr val="FFFF00"/>
                </a:solidFill>
              </a:rPr>
              <a:t>Vestiges troglodytiques du premier monastère bénédictin de Brantôme (VIIIe siècle). Ce monastère était creusé dans la falaise calcaire en partie dissimulée par les bâtiments conventuels de l' Abbaye Saint-Pierre de Brantôme (qui </a:t>
            </a:r>
            <a:r>
              <a:rPr lang="fr-FR" sz="2400" b="1" dirty="0" err="1">
                <a:solidFill>
                  <a:srgbClr val="FFFF00"/>
                </a:solidFill>
              </a:rPr>
              <a:t>acceuillait</a:t>
            </a:r>
            <a:r>
              <a:rPr lang="fr-FR" sz="2400" b="1" dirty="0">
                <a:solidFill>
                  <a:srgbClr val="FFFF00"/>
                </a:solidFill>
              </a:rPr>
              <a:t> aussi des </a:t>
            </a:r>
            <a:r>
              <a:rPr lang="fr-FR" sz="2400" b="1" dirty="0" err="1">
                <a:solidFill>
                  <a:srgbClr val="FFFF00"/>
                </a:solidFill>
              </a:rPr>
              <a:t>pélerins</a:t>
            </a:r>
            <a:r>
              <a:rPr lang="fr-FR" sz="2400" b="1" dirty="0">
                <a:solidFill>
                  <a:srgbClr val="FFFF00"/>
                </a:solidFill>
              </a:rPr>
              <a:t> de l'une des voies du pèlerinage de Saint-Jacques de Compostelle. Dans la falaise, on peut encore observer des restes d'habitations et de lieux de vie et de culte (plusieurs fois modifiés depuis plus de 1000 ans), des pigeonniers creusés dans la falaise calcaire, une fontaine miraculeuse (dédié à Saint-Sicaire , dont les reliques auraient été offertes aux moines par Charlemagne , et qui sont encore conservés dans l'abbatiale voisine. On y trouve aussi les restes d'une pisciculture moderne qui élevaient des alevins de truites et de saumons . creusées dans le calcaire), dite « Grotte du Jugement Dernier » contient deux bas-reliefs monumentaux dont l'un représente le christ crucifié. La partie troglodyte de l'abbaye peut être visitée (sans visite commentée en 2014, mais avec l'aide de panneaux explicatifs), visite couplée avec le Musée Fernand </a:t>
            </a:r>
            <a:r>
              <a:rPr lang="fr-FR" sz="2400" b="1" dirty="0" err="1">
                <a:solidFill>
                  <a:srgbClr val="FFFF00"/>
                </a:solidFill>
              </a:rPr>
              <a:t>Desmoulin</a:t>
            </a:r>
            <a:r>
              <a:rPr lang="fr-FR" sz="2400" b="1" dirty="0">
                <a:solidFill>
                  <a:srgbClr val="FFFF00"/>
                </a:solidFill>
              </a:rPr>
              <a:t> qui fait face à la falaise et éventuellement avec une visite commentée (pour les groupes uniquement sur réservation).</a:t>
            </a:r>
          </a:p>
        </p:txBody>
      </p:sp>
    </p:spTree>
    <p:extLst>
      <p:ext uri="{BB962C8B-B14F-4D97-AF65-F5344CB8AC3E}">
        <p14:creationId xmlns:p14="http://schemas.microsoft.com/office/powerpoint/2010/main" val="2173608344"/>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Formation, plein air&#10;&#10;Description générée automatiquement">
            <a:extLst>
              <a:ext uri="{FF2B5EF4-FFF2-40B4-BE49-F238E27FC236}">
                <a16:creationId xmlns:a16="http://schemas.microsoft.com/office/drawing/2014/main" id="{22E0F159-07AC-63E0-B87E-FD665F6E9A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1282" y="131855"/>
            <a:ext cx="9509435" cy="6300000"/>
          </a:xfrm>
          <a:prstGeom prst="rect">
            <a:avLst/>
          </a:prstGeom>
          <a:effectLst>
            <a:softEdge rad="127000"/>
          </a:effectLst>
        </p:spPr>
      </p:pic>
    </p:spTree>
    <p:extLst>
      <p:ext uri="{BB962C8B-B14F-4D97-AF65-F5344CB8AC3E}">
        <p14:creationId xmlns:p14="http://schemas.microsoft.com/office/powerpoint/2010/main" val="4222553430"/>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ierre, Mur de pierre&#10;&#10;Description générée automatiquement">
            <a:extLst>
              <a:ext uri="{FF2B5EF4-FFF2-40B4-BE49-F238E27FC236}">
                <a16:creationId xmlns:a16="http://schemas.microsoft.com/office/drawing/2014/main" id="{785F8ABB-AD50-F395-109E-31FDABD7B5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0305" y="189000"/>
            <a:ext cx="429139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B0205B6-2B78-9596-9429-E0B1CEC7CE59}"/>
              </a:ext>
            </a:extLst>
          </p:cNvPr>
          <p:cNvSpPr txBox="1"/>
          <p:nvPr/>
        </p:nvSpPr>
        <p:spPr>
          <a:xfrm>
            <a:off x="239871" y="1949072"/>
            <a:ext cx="3616036" cy="3785652"/>
          </a:xfrm>
          <a:prstGeom prst="rect">
            <a:avLst/>
          </a:prstGeom>
          <a:noFill/>
        </p:spPr>
        <p:txBody>
          <a:bodyPr wrap="square" rtlCol="0">
            <a:spAutoFit/>
          </a:bodyPr>
          <a:lstStyle/>
          <a:p>
            <a:r>
              <a:rPr lang="fr-FR" sz="2400" b="1" dirty="0">
                <a:solidFill>
                  <a:srgbClr val="FFFF00"/>
                </a:solidFill>
              </a:rPr>
              <a:t>Vestiges du premier monastère bénédictin de Brantôme (VIIIe siècle) (creusé dans la falaise calcaire, et aujourd'hui en partie dissimulée par les bâtiments conventuels de l’Abbaye Saint-Pierre de Brantôme</a:t>
            </a:r>
          </a:p>
        </p:txBody>
      </p:sp>
    </p:spTree>
    <p:extLst>
      <p:ext uri="{BB962C8B-B14F-4D97-AF65-F5344CB8AC3E}">
        <p14:creationId xmlns:p14="http://schemas.microsoft.com/office/powerpoint/2010/main" val="1979551758"/>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660B937-E679-92CE-0C46-74C7FD4F932C}"/>
              </a:ext>
            </a:extLst>
          </p:cNvPr>
          <p:cNvSpPr/>
          <p:nvPr/>
        </p:nvSpPr>
        <p:spPr>
          <a:xfrm>
            <a:off x="0" y="0"/>
            <a:ext cx="12192000" cy="678526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	</a:t>
            </a:r>
          </a:p>
          <a:p>
            <a:pPr algn="ctr"/>
            <a:r>
              <a:rPr lang="fr-FR" sz="2800" b="1" dirty="0">
                <a:solidFill>
                  <a:srgbClr val="FFFF00"/>
                </a:solidFill>
              </a:rPr>
              <a:t>Vestiges du premier monastère bénédictin de Brantôme (VIIIe siècle) (creusé dans la falaise calcaire, et aujourd'hui en partie dissimulée par les bâtiments conventuels de l' Abbaye Saint-Pierre de Brantôme . Dans la falaise, on peut encore observer des restes d'habitations et de lieux de vie, plusieurs fois modifiés depuis plus de 1000 ans, des </a:t>
            </a:r>
            <a:r>
              <a:rPr lang="fr-FR" sz="2800" b="1" dirty="0" err="1">
                <a:solidFill>
                  <a:srgbClr val="FFFF00"/>
                </a:solidFill>
              </a:rPr>
              <a:t>pigeonnierscreus</a:t>
            </a:r>
            <a:r>
              <a:rPr lang="fr-FR" sz="2800" b="1" dirty="0">
                <a:solidFill>
                  <a:srgbClr val="FFFF00"/>
                </a:solidFill>
              </a:rPr>
              <a:t> </a:t>
            </a:r>
            <a:r>
              <a:rPr lang="fr-FR" sz="2800" b="1" dirty="0" err="1">
                <a:solidFill>
                  <a:srgbClr val="FFFF00"/>
                </a:solidFill>
              </a:rPr>
              <a:t>és</a:t>
            </a:r>
            <a:r>
              <a:rPr lang="fr-FR" sz="2800" b="1" dirty="0">
                <a:solidFill>
                  <a:srgbClr val="FFFF00"/>
                </a:solidFill>
              </a:rPr>
              <a:t> dans la falaise calcaire, une fontaine miraculeuse (dédié à Saint-Sicaire , dont les reliques auraient été offertes aux moines par Charlemagne , et qui sont encore conservés dans l'abbatiale. On y trouve aussi les restes d'une pisciculture moderne qui élevaient des alevins de saumons . Une des grandes « grottes » (en fait vastes chambres troglodytiques creusées dans le calcaire), dite « Grotte du Jugement Dernier ». » contient deux bas-reliefs monumentaux. La partie troglodyte de. l'abbaye peut être visitée (sans visite commentée, mais avec l'aide de panneaux explicatifs), visite couplée avec le Musée Fernand </a:t>
            </a:r>
            <a:r>
              <a:rPr lang="fr-FR" sz="2800" b="1" dirty="0" err="1">
                <a:solidFill>
                  <a:srgbClr val="FFFF00"/>
                </a:solidFill>
              </a:rPr>
              <a:t>Desmoulin</a:t>
            </a:r>
            <a:r>
              <a:rPr lang="fr-FR" sz="2800" b="1" dirty="0">
                <a:solidFill>
                  <a:srgbClr val="FFFF00"/>
                </a:solidFill>
              </a:rPr>
              <a:t> qui fait face à la falaise et éventuellement avec une visite commentée (pour les groupes uniquement sur réservation).</a:t>
            </a:r>
          </a:p>
        </p:txBody>
      </p:sp>
    </p:spTree>
    <p:extLst>
      <p:ext uri="{BB962C8B-B14F-4D97-AF65-F5344CB8AC3E}">
        <p14:creationId xmlns:p14="http://schemas.microsoft.com/office/powerpoint/2010/main" val="2003302177"/>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1" end="1"/>
                                            </p:txEl>
                                          </p:spTgt>
                                        </p:tgtEl>
                                        <p:attrNameLst>
                                          <p:attrName>style.visibility</p:attrName>
                                        </p:attrNameLst>
                                      </p:cBhvr>
                                      <p:to>
                                        <p:strVal val="visible"/>
                                      </p:to>
                                    </p:set>
                                    <p:set>
                                      <p:cBhvr>
                                        <p:cTn id="7" dur="455" fill="hold">
                                          <p:stCondLst>
                                            <p:cond delay="0"/>
                                          </p:stCondLst>
                                        </p:cTn>
                                        <p:tgtEl>
                                          <p:spTgt spid="2">
                                            <p:txEl>
                                              <p:pRg st="1" end="1"/>
                                            </p:txEl>
                                          </p:spTgt>
                                        </p:tgtEl>
                                        <p:attrNameLst>
                                          <p:attrName>style.rotation</p:attrName>
                                        </p:attrNameLst>
                                      </p:cBhvr>
                                      <p:to>
                                        <p:strVal val="-45.0"/>
                                      </p:to>
                                    </p:set>
                                    <p:anim calcmode="lin" valueType="num">
                                      <p:cBhvr>
                                        <p:cTn id="8" dur="455" fill="hold">
                                          <p:stCondLst>
                                            <p:cond delay="455"/>
                                          </p:stCondLst>
                                        </p:cTn>
                                        <p:tgtEl>
                                          <p:spTgt spid="2">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1" end="1"/>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Ruines, mur, brique&#10;&#10;Description générée automatiquement">
            <a:extLst>
              <a:ext uri="{FF2B5EF4-FFF2-40B4-BE49-F238E27FC236}">
                <a16:creationId xmlns:a16="http://schemas.microsoft.com/office/drawing/2014/main" id="{72E8DA8C-ABFF-0A0F-B7ED-269A1E4F92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8000" y="435825"/>
            <a:ext cx="9036000" cy="5986350"/>
          </a:xfrm>
          <a:prstGeom prst="rect">
            <a:avLst/>
          </a:prstGeom>
          <a:effectLst>
            <a:softEdge rad="317500"/>
          </a:effectLst>
        </p:spPr>
      </p:pic>
      <p:sp>
        <p:nvSpPr>
          <p:cNvPr id="5" name="ZoneTexte 4">
            <a:extLst>
              <a:ext uri="{FF2B5EF4-FFF2-40B4-BE49-F238E27FC236}">
                <a16:creationId xmlns:a16="http://schemas.microsoft.com/office/drawing/2014/main" id="{CE5887A5-825B-0A41-B2FC-7E6C8CF08117}"/>
              </a:ext>
            </a:extLst>
          </p:cNvPr>
          <p:cNvSpPr txBox="1"/>
          <p:nvPr/>
        </p:nvSpPr>
        <p:spPr>
          <a:xfrm>
            <a:off x="1454727" y="6338455"/>
            <a:ext cx="7907482" cy="4524315"/>
          </a:xfrm>
          <a:prstGeom prst="rect">
            <a:avLst/>
          </a:prstGeom>
          <a:noFill/>
        </p:spPr>
        <p:txBody>
          <a:bodyPr wrap="square" rtlCol="0">
            <a:spAutoFit/>
          </a:bodyPr>
          <a:lstStyle/>
          <a:p>
            <a:r>
              <a:rPr lang="fr-FR">
                <a:solidFill>
                  <a:srgbClr val="FFFF00"/>
                </a:solidFill>
              </a:rPr>
              <a:t>	</a:t>
            </a:r>
          </a:p>
          <a:p>
            <a:r>
              <a:rPr lang="fr-FR">
                <a:solidFill>
                  <a:srgbClr val="FFFF00"/>
                </a:solidFill>
              </a:rPr>
              <a:t>Français : Vestiges du premier monastère bénédictin de Brantôme (VIIIe siècle) (creusé dans la falaise calcaire, et aujourd'hui en partie dissimulée par les bâtiments conventuels de l' Abbaye Saint-Pierre de Brantôme . Dans la falaise, on peut encore observer des restes d'habitations et de lieux de vie, plusieurs fois modifiés depuis plus de 1000 ans, des pigeonnierscreus és dans la falaise calcaire, une fontaine miraculeuse (dédié à Saint-Sicaire , dont les reliques auraient été offertes aux moines par Charlemagne , et qui sont encore conservés dans l'abbatiale. On y trouve aussi les restes d'une pisciculture moderne qui élevaient des alevins de saumons . Une des grandes « grottes » (en fait vastes chambres troglodytiques creusées dans le calcaire), dite « Grotte du Jugement Dernier ». » contient deux bas-reliefs monumentaux. La partie troglodyte de. l'abbaye peut être visitée (sans visite commentée, mais avec l'aide de panneaux explicatifs), visite couplée avec le Musée Fernand Desmoulin qui fait face à la falaise et éventuellement avec une visite commentée (pour les groupes uniquement sur réservation).</a:t>
            </a:r>
            <a:endParaRPr lang="fr-FR" dirty="0">
              <a:solidFill>
                <a:srgbClr val="FFFF00"/>
              </a:solidFill>
            </a:endParaRPr>
          </a:p>
        </p:txBody>
      </p:sp>
    </p:spTree>
    <p:extLst>
      <p:ext uri="{BB962C8B-B14F-4D97-AF65-F5344CB8AC3E}">
        <p14:creationId xmlns:p14="http://schemas.microsoft.com/office/powerpoint/2010/main" val="2474194815"/>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âteau, bâtiment, Ruines, plein air&#10;&#10;Description générée automatiquement">
            <a:extLst>
              <a:ext uri="{FF2B5EF4-FFF2-40B4-BE49-F238E27FC236}">
                <a16:creationId xmlns:a16="http://schemas.microsoft.com/office/drawing/2014/main" id="{90E04D19-53B4-C7AE-48F2-84E7679D9E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72561" y="189000"/>
            <a:ext cx="429139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6793A37-129A-0AAE-13F1-A37906E64B4C}"/>
              </a:ext>
            </a:extLst>
          </p:cNvPr>
          <p:cNvSpPr txBox="1"/>
          <p:nvPr/>
        </p:nvSpPr>
        <p:spPr>
          <a:xfrm>
            <a:off x="8489373" y="622959"/>
            <a:ext cx="3702627" cy="5447645"/>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Vestiges du premier monastère bénédictin de Brantôme (VIIIe siècle) (creusé dans la falaise calcaire, et aujourd'hui en partie dissimulée par les bâtiments conventuels de l’Abbaye Saint-Pierre de Brantôme.</a:t>
            </a:r>
          </a:p>
        </p:txBody>
      </p:sp>
    </p:spTree>
    <p:extLst>
      <p:ext uri="{BB962C8B-B14F-4D97-AF65-F5344CB8AC3E}">
        <p14:creationId xmlns:p14="http://schemas.microsoft.com/office/powerpoint/2010/main" val="4058014016"/>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bâtiment, Ruines, plein air&#10;&#10;Description générée automatiquement">
            <a:extLst>
              <a:ext uri="{FF2B5EF4-FFF2-40B4-BE49-F238E27FC236}">
                <a16:creationId xmlns:a16="http://schemas.microsoft.com/office/drawing/2014/main" id="{5734CF49-F3F9-5317-2CE2-7318CD051E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393" y="345441"/>
            <a:ext cx="9509436" cy="6300000"/>
          </a:xfrm>
          <a:prstGeom prst="rect">
            <a:avLst/>
          </a:prstGeom>
          <a:ln>
            <a:solidFill>
              <a:srgbClr val="FFFF00"/>
            </a:solidFill>
          </a:ln>
          <a:effectLst>
            <a:softEdge rad="317500"/>
          </a:effectLst>
        </p:spPr>
      </p:pic>
      <p:sp>
        <p:nvSpPr>
          <p:cNvPr id="5" name="ZoneTexte 4">
            <a:extLst>
              <a:ext uri="{FF2B5EF4-FFF2-40B4-BE49-F238E27FC236}">
                <a16:creationId xmlns:a16="http://schemas.microsoft.com/office/drawing/2014/main" id="{96333B69-2C61-2793-AA56-3ABA44E09797}"/>
              </a:ext>
            </a:extLst>
          </p:cNvPr>
          <p:cNvSpPr txBox="1"/>
          <p:nvPr/>
        </p:nvSpPr>
        <p:spPr>
          <a:xfrm>
            <a:off x="10064593" y="58846"/>
            <a:ext cx="2127407" cy="6740307"/>
          </a:xfrm>
          <a:prstGeom prst="rect">
            <a:avLst/>
          </a:prstGeom>
          <a:noFill/>
        </p:spPr>
        <p:txBody>
          <a:bodyPr wrap="square" rtlCol="0">
            <a:spAutoFit/>
          </a:bodyPr>
          <a:lstStyle/>
          <a:p>
            <a:r>
              <a:rPr lang="fr-FR" sz="2400" b="1" dirty="0">
                <a:solidFill>
                  <a:srgbClr val="FFFF00"/>
                </a:solidFill>
              </a:rPr>
              <a:t>Vestiges du premier monastère bénédictin de Brantôme (VIIIe siècle) (creusé dans la falaise calcaire, et aujourd'hui en partie dissimulée par les bâtiments conventuels de l’Abbaye Saint-Pierre de Brantôme.</a:t>
            </a:r>
          </a:p>
        </p:txBody>
      </p:sp>
    </p:spTree>
    <p:extLst>
      <p:ext uri="{BB962C8B-B14F-4D97-AF65-F5344CB8AC3E}">
        <p14:creationId xmlns:p14="http://schemas.microsoft.com/office/powerpoint/2010/main" val="2791513634"/>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culpture, bâtiment, statue, Sculpture sur pierre&#10;&#10;Description générée automatiquement">
            <a:extLst>
              <a:ext uri="{FF2B5EF4-FFF2-40B4-BE49-F238E27FC236}">
                <a16:creationId xmlns:a16="http://schemas.microsoft.com/office/drawing/2014/main" id="{DC8AEB84-55A2-C8AD-B75B-B64108DB3B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000" y="142366"/>
            <a:ext cx="8400000" cy="6300000"/>
          </a:xfrm>
          <a:prstGeom prst="rect">
            <a:avLst/>
          </a:prstGeom>
          <a:effectLst>
            <a:softEdge rad="127000"/>
          </a:effectLst>
        </p:spPr>
      </p:pic>
      <p:sp>
        <p:nvSpPr>
          <p:cNvPr id="4" name="ZoneTexte 3">
            <a:extLst>
              <a:ext uri="{FF2B5EF4-FFF2-40B4-BE49-F238E27FC236}">
                <a16:creationId xmlns:a16="http://schemas.microsoft.com/office/drawing/2014/main" id="{EEACAB28-6796-97D0-0AC6-305F5F03694B}"/>
              </a:ext>
            </a:extLst>
          </p:cNvPr>
          <p:cNvSpPr txBox="1"/>
          <p:nvPr/>
        </p:nvSpPr>
        <p:spPr>
          <a:xfrm>
            <a:off x="4932696" y="4037978"/>
            <a:ext cx="784374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buste de Brantôme.</a:t>
            </a:r>
          </a:p>
        </p:txBody>
      </p:sp>
    </p:spTree>
    <p:extLst>
      <p:ext uri="{BB962C8B-B14F-4D97-AF65-F5344CB8AC3E}">
        <p14:creationId xmlns:p14="http://schemas.microsoft.com/office/powerpoint/2010/main" val="3589331761"/>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eau, arbre&#10;&#10;Description générée automatiquement">
            <a:extLst>
              <a:ext uri="{FF2B5EF4-FFF2-40B4-BE49-F238E27FC236}">
                <a16:creationId xmlns:a16="http://schemas.microsoft.com/office/drawing/2014/main" id="{191FB806-C74B-00E7-6D67-399DBC1050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108" y="1087395"/>
            <a:ext cx="7020000" cy="5265000"/>
          </a:xfrm>
          <a:prstGeom prst="rect">
            <a:avLst/>
          </a:prstGeom>
          <a:effectLst>
            <a:softEdge rad="127000"/>
          </a:effectLst>
        </p:spPr>
      </p:pic>
      <p:sp>
        <p:nvSpPr>
          <p:cNvPr id="6" name="ZoneTexte 5">
            <a:extLst>
              <a:ext uri="{FF2B5EF4-FFF2-40B4-BE49-F238E27FC236}">
                <a16:creationId xmlns:a16="http://schemas.microsoft.com/office/drawing/2014/main" id="{F8C16192-FC91-B6F3-EB66-2BFBB441B3B9}"/>
              </a:ext>
            </a:extLst>
          </p:cNvPr>
          <p:cNvSpPr txBox="1"/>
          <p:nvPr/>
        </p:nvSpPr>
        <p:spPr>
          <a:xfrm>
            <a:off x="1434543" y="6236781"/>
            <a:ext cx="6902517" cy="461665"/>
          </a:xfrm>
          <a:prstGeom prst="rect">
            <a:avLst/>
          </a:prstGeom>
          <a:noFill/>
        </p:spPr>
        <p:txBody>
          <a:bodyPr wrap="square" rtlCol="0">
            <a:spAutoFit/>
          </a:bodyPr>
          <a:lstStyle/>
          <a:p>
            <a:r>
              <a:rPr lang="fr-FR" sz="2400" b="1">
                <a:solidFill>
                  <a:srgbClr val="FFFF00"/>
                </a:solidFill>
              </a:rPr>
              <a:t>Brantôme, la Venise du Périgord</a:t>
            </a:r>
            <a:endParaRPr lang="fr-FR" sz="2400" b="1" dirty="0">
              <a:solidFill>
                <a:srgbClr val="FFFF00"/>
              </a:solidFill>
            </a:endParaRPr>
          </a:p>
        </p:txBody>
      </p:sp>
      <p:sp>
        <p:nvSpPr>
          <p:cNvPr id="7" name="ZoneTexte 6">
            <a:extLst>
              <a:ext uri="{FF2B5EF4-FFF2-40B4-BE49-F238E27FC236}">
                <a16:creationId xmlns:a16="http://schemas.microsoft.com/office/drawing/2014/main" id="{F30666E7-CF56-7908-4068-77E68AD6A6D4}"/>
              </a:ext>
            </a:extLst>
          </p:cNvPr>
          <p:cNvSpPr txBox="1"/>
          <p:nvPr/>
        </p:nvSpPr>
        <p:spPr>
          <a:xfrm>
            <a:off x="350108" y="682774"/>
            <a:ext cx="8239991" cy="523220"/>
          </a:xfrm>
          <a:prstGeom prst="rect">
            <a:avLst/>
          </a:prstGeom>
          <a:noFill/>
        </p:spPr>
        <p:txBody>
          <a:bodyPr wrap="square" rtlCol="0">
            <a:spAutoFit/>
          </a:bodyPr>
          <a:lstStyle/>
          <a:p>
            <a:r>
              <a:rPr lang="fr-FR" sz="2800" b="1" dirty="0">
                <a:solidFill>
                  <a:srgbClr val="FFFF00"/>
                </a:solidFill>
              </a:rPr>
              <a:t>Lorient Vous A Présenté Brantôme – Périgord </a:t>
            </a:r>
          </a:p>
        </p:txBody>
      </p:sp>
      <p:sp>
        <p:nvSpPr>
          <p:cNvPr id="8" name="ZoneTexte 7">
            <a:extLst>
              <a:ext uri="{FF2B5EF4-FFF2-40B4-BE49-F238E27FC236}">
                <a16:creationId xmlns:a16="http://schemas.microsoft.com/office/drawing/2014/main" id="{8D53EC2E-4274-99CA-3D01-661AD5262E72}"/>
              </a:ext>
            </a:extLst>
          </p:cNvPr>
          <p:cNvSpPr txBox="1"/>
          <p:nvPr/>
        </p:nvSpPr>
        <p:spPr>
          <a:xfrm>
            <a:off x="7311456" y="1843793"/>
            <a:ext cx="4954116"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9" name="ZoneTexte 8">
            <a:extLst>
              <a:ext uri="{FF2B5EF4-FFF2-40B4-BE49-F238E27FC236}">
                <a16:creationId xmlns:a16="http://schemas.microsoft.com/office/drawing/2014/main" id="{6166FDF6-C88A-A6AB-EE69-309C088D6494}"/>
              </a:ext>
            </a:extLst>
          </p:cNvPr>
          <p:cNvSpPr txBox="1"/>
          <p:nvPr/>
        </p:nvSpPr>
        <p:spPr>
          <a:xfrm>
            <a:off x="7554191" y="3004812"/>
            <a:ext cx="4551218" cy="954107"/>
          </a:xfrm>
          <a:prstGeom prst="rect">
            <a:avLst/>
          </a:prstGeom>
          <a:noFill/>
        </p:spPr>
        <p:txBody>
          <a:bodyPr wrap="square" rtlCol="0">
            <a:spAutoFit/>
          </a:bodyPr>
          <a:lstStyle/>
          <a:p>
            <a:r>
              <a:rPr lang="fr-FR" sz="2800" b="1" dirty="0">
                <a:solidFill>
                  <a:srgbClr val="FFFF00"/>
                </a:solidFill>
              </a:rPr>
              <a:t>Sur Une Suggestion De </a:t>
            </a:r>
          </a:p>
          <a:p>
            <a:r>
              <a:rPr lang="fr-FR" sz="2800" b="1" dirty="0" err="1">
                <a:solidFill>
                  <a:srgbClr val="FFFF00"/>
                </a:solidFill>
              </a:rPr>
              <a:t>JackDidier</a:t>
            </a:r>
            <a:endParaRPr lang="fr-FR" sz="2800" b="1" dirty="0">
              <a:solidFill>
                <a:srgbClr val="FFFF00"/>
              </a:solidFill>
            </a:endParaRPr>
          </a:p>
        </p:txBody>
      </p:sp>
      <p:sp>
        <p:nvSpPr>
          <p:cNvPr id="10" name="ZoneTexte 9">
            <a:extLst>
              <a:ext uri="{FF2B5EF4-FFF2-40B4-BE49-F238E27FC236}">
                <a16:creationId xmlns:a16="http://schemas.microsoft.com/office/drawing/2014/main" id="{919608DC-A5A0-6988-AE1B-75EE086BA36A}"/>
              </a:ext>
            </a:extLst>
          </p:cNvPr>
          <p:cNvSpPr txBox="1"/>
          <p:nvPr/>
        </p:nvSpPr>
        <p:spPr>
          <a:xfrm>
            <a:off x="7782791" y="4343400"/>
            <a:ext cx="4059101" cy="523220"/>
          </a:xfrm>
          <a:prstGeom prst="rect">
            <a:avLst/>
          </a:prstGeom>
          <a:noFill/>
        </p:spPr>
        <p:txBody>
          <a:bodyPr wrap="square" rtlCol="0">
            <a:spAutoFit/>
          </a:bodyPr>
          <a:lstStyle/>
          <a:p>
            <a:r>
              <a:rPr lang="fr-FR" sz="2800" b="1" dirty="0">
                <a:solidFill>
                  <a:srgbClr val="FFFF00"/>
                </a:solidFill>
              </a:rPr>
              <a:t>Merci De Votre visite</a:t>
            </a:r>
          </a:p>
        </p:txBody>
      </p:sp>
      <p:sp>
        <p:nvSpPr>
          <p:cNvPr id="11" name="ZoneTexte 10">
            <a:extLst>
              <a:ext uri="{FF2B5EF4-FFF2-40B4-BE49-F238E27FC236}">
                <a16:creationId xmlns:a16="http://schemas.microsoft.com/office/drawing/2014/main" id="{782AE9DF-CECB-BDE4-2811-7AF25D1AE52C}"/>
              </a:ext>
            </a:extLst>
          </p:cNvPr>
          <p:cNvSpPr txBox="1"/>
          <p:nvPr/>
        </p:nvSpPr>
        <p:spPr>
          <a:xfrm>
            <a:off x="8914206" y="5251101"/>
            <a:ext cx="3647209"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4012636853"/>
      </p:ext>
    </p:extLst>
  </p:cSld>
  <p:clrMapOvr>
    <a:masterClrMapping/>
  </p:clrMapOvr>
  <mc:AlternateContent xmlns:mc="http://schemas.openxmlformats.org/markup-compatibility/2006" xmlns:p14="http://schemas.microsoft.com/office/powerpoint/2010/main">
    <mc:Choice Requires="p14">
      <p:transition spd="slow" p14:dur="5000">
        <p14:pan dir="u"/>
      </p:transition>
    </mc:Choice>
    <mc:Fallback xmlns="">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81</TotalTime>
  <Words>1153</Words>
  <Application>Microsoft Office PowerPoint</Application>
  <PresentationFormat>Grand écran</PresentationFormat>
  <Paragraphs>146</Paragraphs>
  <Slides>32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keywords>tôme</cp:keywords>
  <cp:lastModifiedBy>Daniel Moulac</cp:lastModifiedBy>
  <cp:revision>4</cp:revision>
  <dcterms:created xsi:type="dcterms:W3CDTF">2024-08-06T11:04:32Z</dcterms:created>
  <dcterms:modified xsi:type="dcterms:W3CDTF">2024-08-07T05:38:25Z</dcterms:modified>
</cp:coreProperties>
</file>