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58" r:id="rId3"/>
    <p:sldId id="285" r:id="rId4"/>
    <p:sldId id="284" r:id="rId5"/>
    <p:sldId id="283" r:id="rId6"/>
    <p:sldId id="282" r:id="rId7"/>
    <p:sldId id="281" r:id="rId8"/>
    <p:sldId id="280" r:id="rId9"/>
    <p:sldId id="279" r:id="rId10"/>
    <p:sldId id="277" r:id="rId11"/>
    <p:sldId id="275" r:id="rId12"/>
    <p:sldId id="276" r:id="rId13"/>
    <p:sldId id="274" r:id="rId14"/>
    <p:sldId id="273" r:id="rId15"/>
    <p:sldId id="272" r:id="rId16"/>
    <p:sldId id="271" r:id="rId17"/>
    <p:sldId id="270" r:id="rId18"/>
    <p:sldId id="269" r:id="rId19"/>
    <p:sldId id="267" r:id="rId20"/>
    <p:sldId id="268" r:id="rId21"/>
    <p:sldId id="265" r:id="rId22"/>
    <p:sldId id="266" r:id="rId23"/>
    <p:sldId id="264" r:id="rId24"/>
    <p:sldId id="263" r:id="rId25"/>
    <p:sldId id="262" r:id="rId26"/>
    <p:sldId id="261" r:id="rId27"/>
    <p:sldId id="260" r:id="rId28"/>
    <p:sldId id="259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3" autoAdjust="0"/>
    <p:restoredTop sz="94660"/>
  </p:normalViewPr>
  <p:slideViewPr>
    <p:cSldViewPr snapToGrid="0">
      <p:cViewPr varScale="1">
        <p:scale>
          <a:sx n="89" d="100"/>
          <a:sy n="89" d="100"/>
        </p:scale>
        <p:origin x="34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8AA1C0-9458-72A6-B98A-8CCB3E956E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F32686B-B7F1-0023-1E58-D86F4C7546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52A1513-CA32-2F49-CFB2-AF96A2C2A5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453D0-31A9-43B6-AC03-1FDFF1EE1EFD}" type="datetimeFigureOut">
              <a:rPr lang="fr-FR" smtClean="0"/>
              <a:t>04/08/2024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95109FA-9468-8CB1-6B0B-7D460BF56A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5F83A9E-9A23-0FD0-7280-1F9DD99C4D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C662-32A6-4345-90F9-DDDCE2788F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3981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5D183E-0228-D454-4ADF-2AF4CE4630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A878157-E733-564B-EB2E-7767789F80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F62EEB5-6E1F-474A-2331-DBB126DBFB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453D0-31A9-43B6-AC03-1FDFF1EE1EFD}" type="datetimeFigureOut">
              <a:rPr lang="fr-FR" smtClean="0"/>
              <a:t>04/08/2024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1C3F58D-7999-B091-74DA-6B1C89E18B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BD67528-C0EA-5831-0FF7-442ABF1B32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C662-32A6-4345-90F9-DDDCE2788F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092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398EE5-EB23-02CF-0BA3-37E516D908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9A6E71C-3728-C1A8-FD47-BBA4D9F277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A2EB7E3-34BF-B00B-07B7-B28AF7CFD4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453D0-31A9-43B6-AC03-1FDFF1EE1EFD}" type="datetimeFigureOut">
              <a:rPr lang="fr-FR" smtClean="0"/>
              <a:t>04/08/2024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2F03507-210A-1028-2EA7-B81B87DD3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014F851-528F-A2DA-E64D-8DD9355FFD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C662-32A6-4345-90F9-DDDCE2788F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9038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F04051-B77D-8387-B98C-A4FC4C052B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1C3115E-50BF-B263-EB05-67A25642C81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E711326-4262-6B44-187F-9A747A14C5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4CAB0FB-82E1-C18D-FF48-FABB5EDBAA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453D0-31A9-43B6-AC03-1FDFF1EE1EFD}" type="datetimeFigureOut">
              <a:rPr lang="fr-FR" smtClean="0"/>
              <a:t>04/08/2024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F7B4FAA-A511-207E-0300-6FAAB39F22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20C6F4A-2424-9818-9879-ED46F961A3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C662-32A6-4345-90F9-DDDCE2788F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0822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675D5E-ADC4-F745-41DF-05EA0B76D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414EF88-783E-8198-1140-6C74370F91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55A09C7-8AFC-1885-227C-84B990CA22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F896313-1A7A-03DB-FBC3-AEAA2E5CFFF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41473EE-C4B8-DE5A-1394-8D967B218B8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B2D8DA6-80EC-D7E5-03C9-875F5D40F5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453D0-31A9-43B6-AC03-1FDFF1EE1EFD}" type="datetimeFigureOut">
              <a:rPr lang="fr-FR" smtClean="0"/>
              <a:t>04/08/2024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D717F4B-6988-F484-2D35-E2A6D3C511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3C9035B-FDCB-1A64-A005-299F77FF2C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C662-32A6-4345-90F9-DDDCE2788F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116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CE205A-2152-C74E-21C6-48633B2DB8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116D5F0-AF6A-85D9-1086-A22BAA7B7E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453D0-31A9-43B6-AC03-1FDFF1EE1EFD}" type="datetimeFigureOut">
              <a:rPr lang="fr-FR" smtClean="0"/>
              <a:t>04/08/2024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EEBFA2B-3BD6-2380-490D-FC0BC7730A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D8FAAC4-ADE3-9806-8B08-4F25E81549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C662-32A6-4345-90F9-DDDCE2788F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9960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209B912-D82A-3446-7F8F-5F25A94184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453D0-31A9-43B6-AC03-1FDFF1EE1EFD}" type="datetimeFigureOut">
              <a:rPr lang="fr-FR" smtClean="0"/>
              <a:t>04/08/2024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348E9CE-4CA8-9B27-17A3-89F367E827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628C6AF-80F8-3E6B-CA0A-7D814F55C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C662-32A6-4345-90F9-DDDCE2788F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8277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1B8FBD-B315-7BFA-79A9-7282F507CC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3D31BCA-FF1A-E9F3-C637-0AB6C25D5D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8693DC2-701E-B1BA-E2C1-79800B57AC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258C148-2A03-13BA-4F7F-470D4EAC53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453D0-31A9-43B6-AC03-1FDFF1EE1EFD}" type="datetimeFigureOut">
              <a:rPr lang="fr-FR" smtClean="0"/>
              <a:t>04/08/2024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AECE9F-D75F-90D9-31D7-F379E47774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8A90C9D-C4DE-0F98-F573-E7C5954652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C662-32A6-4345-90F9-DDDCE2788F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3320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343478-2F35-D90F-69B1-9789C0A308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0ACC05D-8D0D-42FD-F88D-2DC47F8567E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34E3C79-D11C-FDA5-2817-060610D4B0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A2A7D3A-08F2-ADDE-D1BA-C0AB241FDE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453D0-31A9-43B6-AC03-1FDFF1EE1EFD}" type="datetimeFigureOut">
              <a:rPr lang="fr-FR" smtClean="0"/>
              <a:t>04/08/2024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D1F6599-D875-8F2B-4456-404C33A0C5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D4C6054-4FDD-A7C8-D85B-B29A851CA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C662-32A6-4345-90F9-DDDCE2788F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012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8E4F55-4C24-3598-53CA-CFC750E1EC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081A41D-D7D8-311B-AB60-C0CF5D7EA2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31C050F-15C0-952B-1EB6-AB3CF1C525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453D0-31A9-43B6-AC03-1FDFF1EE1EFD}" type="datetimeFigureOut">
              <a:rPr lang="fr-FR" smtClean="0"/>
              <a:t>04/08/2024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E612594-C2E3-8206-4005-AB9846BF5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9AE1E9-AB99-AFA9-4CF8-E1CD86FD01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C662-32A6-4345-90F9-DDDCE2788F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1789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1E1D8277-9307-417E-A662-5970925B4D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048587C-180B-593B-3142-181C989A5C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075E79B-37D7-6937-1F7D-0C966C9DCD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453D0-31A9-43B6-AC03-1FDFF1EE1EFD}" type="datetimeFigureOut">
              <a:rPr lang="fr-FR" smtClean="0"/>
              <a:t>04/08/2024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F288746-D5FF-32DF-3C89-55FF10BD3C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2ED811F-7D34-6A6C-D391-A6273942BD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8C662-32A6-4345-90F9-DDDCE2788F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4075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8E454F1C-A512-5C87-AECE-E9B6F9963A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8DD9E93-B2A9-99E3-E698-5D93989B1C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89F17FF-06D3-5129-DA11-9124E297AF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06453D0-31A9-43B6-AC03-1FDFF1EE1EFD}" type="datetimeFigureOut">
              <a:rPr lang="fr-FR" smtClean="0"/>
              <a:t>04/08/2024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6445604-69A0-71B1-A7A1-46763FF4502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245D65D-81ED-45C3-CF91-73FD3895E1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C18C662-32A6-4345-90F9-DDDCE2788F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2192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arbre&#10;&#10;Description générée automatiquement">
            <a:extLst>
              <a:ext uri="{FF2B5EF4-FFF2-40B4-BE49-F238E27FC236}">
                <a16:creationId xmlns:a16="http://schemas.microsoft.com/office/drawing/2014/main" id="{941E1253-76F5-8940-1DF9-4C56285252A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6" y="279000"/>
            <a:ext cx="9453708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C9CCDA-9669-9375-726C-834F2BBBCD0A}"/>
              </a:ext>
            </a:extLst>
          </p:cNvPr>
          <p:cNvSpPr txBox="1"/>
          <p:nvPr/>
        </p:nvSpPr>
        <p:spPr>
          <a:xfrm>
            <a:off x="4852360" y="-1620313"/>
            <a:ext cx="597049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Ribe (Danemark)</a:t>
            </a:r>
          </a:p>
        </p:txBody>
      </p:sp>
    </p:spTree>
    <p:extLst>
      <p:ext uri="{BB962C8B-B14F-4D97-AF65-F5344CB8AC3E}">
        <p14:creationId xmlns:p14="http://schemas.microsoft.com/office/powerpoint/2010/main" val="2844607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  <p:sndAc>
          <p:stSnd loop="1">
            <p:snd r:embed="rId2" name="Titanic Theme -- Harmonica Harp Tabs by harproli.wav"/>
          </p:stSnd>
        </p:sndAc>
      </p:transition>
    </mc:Choice>
    <mc:Fallback>
      <p:transition spd="slow" advClick="0" advTm="8000">
        <p:wipe/>
        <p:sndAc>
          <p:stSnd loop="1">
            <p:snd r:embed="rId2" name="Titanic Theme -- Harmonica Harp Tabs by harproli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E6252234-673E-6048-2050-90D3B72E90C8}"/>
              </a:ext>
            </a:extLst>
          </p:cNvPr>
          <p:cNvSpPr txBox="1"/>
          <p:nvPr/>
        </p:nvSpPr>
        <p:spPr>
          <a:xfrm>
            <a:off x="419548" y="247426"/>
            <a:ext cx="11475720" cy="67403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3600" b="1" dirty="0">
                <a:solidFill>
                  <a:srgbClr val="FFFF00"/>
                </a:solidFill>
              </a:rPr>
              <a:t>Ribe, est une localité de la municipalité d'Esbjerg, en région </a:t>
            </a:r>
            <a:r>
              <a:rPr lang="fr-FR" sz="3600" b="1" dirty="0" err="1">
                <a:solidFill>
                  <a:srgbClr val="FFFF00"/>
                </a:solidFill>
              </a:rPr>
              <a:t>Syddanmark</a:t>
            </a:r>
            <a:r>
              <a:rPr lang="fr-FR" sz="3600" b="1" dirty="0">
                <a:solidFill>
                  <a:srgbClr val="FFFF00"/>
                </a:solidFill>
              </a:rPr>
              <a:t> (Danemark du Sud), à l'ouest du Jutland, au Danemark.</a:t>
            </a:r>
          </a:p>
          <a:p>
            <a:endParaRPr lang="fr-FR" sz="3600" b="1" dirty="0">
              <a:solidFill>
                <a:srgbClr val="FFFF00"/>
              </a:solidFill>
            </a:endParaRPr>
          </a:p>
          <a:p>
            <a:r>
              <a:rPr lang="fr-FR" sz="3600" b="1" dirty="0">
                <a:solidFill>
                  <a:srgbClr val="FFFF00"/>
                </a:solidFill>
              </a:rPr>
              <a:t>Tout au long du Moyen Âge et même au début des temps modernes, Ribe a été l'un des plus importants ports de la mer du Nord. Bien qu'elle ait aujourd'hui perdu de son rayonnement, elle a conservé le charme de ses nombreuses maisons de pêcheurs et commerçants, et possède encore un patrimoine architectural remarquable avec, notamment, la </a:t>
            </a:r>
            <a:r>
              <a:rPr lang="fr-FR" sz="3600" b="1" dirty="0" err="1">
                <a:solidFill>
                  <a:srgbClr val="FFFF00"/>
                </a:solidFill>
              </a:rPr>
              <a:t>Riberhus</a:t>
            </a:r>
            <a:r>
              <a:rPr lang="fr-FR" sz="3600" b="1" dirty="0">
                <a:solidFill>
                  <a:srgbClr val="FFFF00"/>
                </a:solidFill>
              </a:rPr>
              <a:t>, sa cathédrale.</a:t>
            </a:r>
          </a:p>
        </p:txBody>
      </p:sp>
    </p:spTree>
    <p:extLst>
      <p:ext uri="{BB962C8B-B14F-4D97-AF65-F5344CB8AC3E}">
        <p14:creationId xmlns:p14="http://schemas.microsoft.com/office/powerpoint/2010/main" val="2960443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lieu de culte, ciel&#10;&#10;Description générée automatiquement">
            <a:extLst>
              <a:ext uri="{FF2B5EF4-FFF2-40B4-BE49-F238E27FC236}">
                <a16:creationId xmlns:a16="http://schemas.microsoft.com/office/drawing/2014/main" id="{AF65837F-8245-2A17-B91D-FD51609087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126FDA-F4D8-0F52-7F38-A3FDDF59AD43}"/>
              </a:ext>
            </a:extLst>
          </p:cNvPr>
          <p:cNvSpPr txBox="1"/>
          <p:nvPr/>
        </p:nvSpPr>
        <p:spPr>
          <a:xfrm>
            <a:off x="4689548" y="3978280"/>
            <a:ext cx="855232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Cathédrale de Ribe.</a:t>
            </a:r>
          </a:p>
        </p:txBody>
      </p:sp>
    </p:spTree>
    <p:extLst>
      <p:ext uri="{BB962C8B-B14F-4D97-AF65-F5344CB8AC3E}">
        <p14:creationId xmlns:p14="http://schemas.microsoft.com/office/powerpoint/2010/main" val="3363202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oiseau, ciel, bec&#10;&#10;Description générée automatiquement">
            <a:extLst>
              <a:ext uri="{FF2B5EF4-FFF2-40B4-BE49-F238E27FC236}">
                <a16:creationId xmlns:a16="http://schemas.microsoft.com/office/drawing/2014/main" id="{1141A208-8EC4-207D-694C-1214B18D3E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3572" y="279000"/>
            <a:ext cx="9324856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0BFCD6-3B52-CD69-C71D-FC11BE60E335}"/>
              </a:ext>
            </a:extLst>
          </p:cNvPr>
          <p:cNvSpPr txBox="1"/>
          <p:nvPr/>
        </p:nvSpPr>
        <p:spPr>
          <a:xfrm>
            <a:off x="4873082" y="4089793"/>
            <a:ext cx="790621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Cathédrale de Ribe.</a:t>
            </a:r>
          </a:p>
        </p:txBody>
      </p:sp>
    </p:spTree>
    <p:extLst>
      <p:ext uri="{BB962C8B-B14F-4D97-AF65-F5344CB8AC3E}">
        <p14:creationId xmlns:p14="http://schemas.microsoft.com/office/powerpoint/2010/main" val="1723893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maison&#10;&#10;Description générée automatiquement">
            <a:extLst>
              <a:ext uri="{FF2B5EF4-FFF2-40B4-BE49-F238E27FC236}">
                <a16:creationId xmlns:a16="http://schemas.microsoft.com/office/drawing/2014/main" id="{EFDAFFD2-F4B4-9350-E149-448746D1C2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2258" y="189000"/>
            <a:ext cx="4827484" cy="648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52E9AA-C420-C72B-F3E3-2636E737FD4B}"/>
              </a:ext>
            </a:extLst>
          </p:cNvPr>
          <p:cNvSpPr txBox="1"/>
          <p:nvPr/>
        </p:nvSpPr>
        <p:spPr>
          <a:xfrm>
            <a:off x="8597589" y="1221058"/>
            <a:ext cx="367990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Ribe-Overdammen2</a:t>
            </a:r>
          </a:p>
        </p:txBody>
      </p:sp>
    </p:spTree>
    <p:extLst>
      <p:ext uri="{BB962C8B-B14F-4D97-AF65-F5344CB8AC3E}">
        <p14:creationId xmlns:p14="http://schemas.microsoft.com/office/powerpoint/2010/main" val="4056748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ciel, brique&#10;&#10;Description générée automatiquement">
            <a:extLst>
              <a:ext uri="{FF2B5EF4-FFF2-40B4-BE49-F238E27FC236}">
                <a16:creationId xmlns:a16="http://schemas.microsoft.com/office/drawing/2014/main" id="{36E6F717-3BCA-07F0-30C3-054BC509C1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5053" y="139972"/>
            <a:ext cx="4932000" cy="657805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2137A6-FED5-0FB3-D436-A38785A86DCA}"/>
              </a:ext>
            </a:extLst>
          </p:cNvPr>
          <p:cNvSpPr txBox="1"/>
          <p:nvPr/>
        </p:nvSpPr>
        <p:spPr>
          <a:xfrm>
            <a:off x="223024" y="836342"/>
            <a:ext cx="360184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a-DK" sz="2400" b="1" dirty="0">
              <a:solidFill>
                <a:srgbClr val="FFFF00"/>
              </a:solidFill>
            </a:endParaRPr>
          </a:p>
          <a:p>
            <a:endParaRPr lang="da-DK" sz="2400" b="1" dirty="0">
              <a:solidFill>
                <a:srgbClr val="FFFF00"/>
              </a:solidFill>
            </a:endParaRPr>
          </a:p>
          <a:p>
            <a:endParaRPr lang="da-DK" sz="2400" b="1" dirty="0">
              <a:solidFill>
                <a:srgbClr val="FFFF00"/>
              </a:solidFill>
            </a:endParaRPr>
          </a:p>
          <a:p>
            <a:endParaRPr lang="da-DK" sz="2400" b="1" dirty="0">
              <a:solidFill>
                <a:srgbClr val="FFFF00"/>
              </a:solidFill>
            </a:endParaRPr>
          </a:p>
          <a:p>
            <a:endParaRPr lang="da-DK" sz="2400" b="1" dirty="0">
              <a:solidFill>
                <a:srgbClr val="FFFF00"/>
              </a:solidFill>
            </a:endParaRPr>
          </a:p>
          <a:p>
            <a:endParaRPr lang="da-DK" sz="2400" b="1" dirty="0">
              <a:solidFill>
                <a:srgbClr val="FFFF00"/>
              </a:solidFill>
            </a:endParaRPr>
          </a:p>
          <a:p>
            <a:r>
              <a:rPr lang="da-DK" sz="2400" b="1" dirty="0">
                <a:solidFill>
                  <a:srgbClr val="FFFF00"/>
                </a:solidFill>
              </a:rPr>
              <a:t>Sortebrødregadesiden af Quedens Gård i Ribe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2782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plein air, ciel, eau, nuage&#10;&#10;Description générée automatiquement">
            <a:extLst>
              <a:ext uri="{FF2B5EF4-FFF2-40B4-BE49-F238E27FC236}">
                <a16:creationId xmlns:a16="http://schemas.microsoft.com/office/drawing/2014/main" id="{63592E57-C2D5-D6C5-85AA-27A95291CC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6579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50AA5FF0-0487-0BCC-2E1B-DF28F5C2BA37}"/>
              </a:ext>
            </a:extLst>
          </p:cNvPr>
          <p:cNvSpPr txBox="1"/>
          <p:nvPr/>
        </p:nvSpPr>
        <p:spPr>
          <a:xfrm>
            <a:off x="5152913" y="6221415"/>
            <a:ext cx="7745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Ribe avec le port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9224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fenêtre&#10;&#10;Description générée automatiquement">
            <a:extLst>
              <a:ext uri="{FF2B5EF4-FFF2-40B4-BE49-F238E27FC236}">
                <a16:creationId xmlns:a16="http://schemas.microsoft.com/office/drawing/2014/main" id="{6B661338-E1F6-EB8A-6D93-E4C052243A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9448" y="193638"/>
            <a:ext cx="8813104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D624B8-8F64-C253-5B97-CD29A458A4BE}"/>
              </a:ext>
            </a:extLst>
          </p:cNvPr>
          <p:cNvSpPr txBox="1"/>
          <p:nvPr/>
        </p:nvSpPr>
        <p:spPr>
          <a:xfrm>
            <a:off x="5238974" y="4069195"/>
            <a:ext cx="761641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Street in Ribe</a:t>
            </a:r>
          </a:p>
        </p:txBody>
      </p:sp>
    </p:spTree>
    <p:extLst>
      <p:ext uri="{BB962C8B-B14F-4D97-AF65-F5344CB8AC3E}">
        <p14:creationId xmlns:p14="http://schemas.microsoft.com/office/powerpoint/2010/main" val="4032980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enêtre, maison&#10;&#10;Description générée automatiquement">
            <a:extLst>
              <a:ext uri="{FF2B5EF4-FFF2-40B4-BE49-F238E27FC236}">
                <a16:creationId xmlns:a16="http://schemas.microsoft.com/office/drawing/2014/main" id="{57BEA6CD-427F-4856-D37E-F697A9032E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3068" y="279000"/>
            <a:ext cx="9365863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8E5FE09-B1A0-0731-2CFA-785771609F43}"/>
              </a:ext>
            </a:extLst>
          </p:cNvPr>
          <p:cNvSpPr txBox="1"/>
          <p:nvPr/>
        </p:nvSpPr>
        <p:spPr>
          <a:xfrm>
            <a:off x="3994673" y="6348167"/>
            <a:ext cx="81973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	vieille rue à Ribe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2459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ciel&#10;&#10;Description générée automatiquement">
            <a:extLst>
              <a:ext uri="{FF2B5EF4-FFF2-40B4-BE49-F238E27FC236}">
                <a16:creationId xmlns:a16="http://schemas.microsoft.com/office/drawing/2014/main" id="{934641E6-DC86-5A8B-E347-5FB76E14EE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0346" y="279000"/>
            <a:ext cx="9091307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C70386-A91D-0579-8B6E-F6092AC265EC}"/>
              </a:ext>
            </a:extLst>
          </p:cNvPr>
          <p:cNvSpPr txBox="1"/>
          <p:nvPr/>
        </p:nvSpPr>
        <p:spPr>
          <a:xfrm>
            <a:off x="4733365" y="6348167"/>
            <a:ext cx="62071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Maisons colorées de Ribe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9159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ersonnes, ville&#10;&#10;Description générée automatiquement">
            <a:extLst>
              <a:ext uri="{FF2B5EF4-FFF2-40B4-BE49-F238E27FC236}">
                <a16:creationId xmlns:a16="http://schemas.microsoft.com/office/drawing/2014/main" id="{A8408EE4-151D-141D-57AD-AF3C835AED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9767" y="279000"/>
            <a:ext cx="9332465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9AAD36-2C2B-DD77-2C46-38F7E363CBC5}"/>
              </a:ext>
            </a:extLst>
          </p:cNvPr>
          <p:cNvSpPr txBox="1"/>
          <p:nvPr/>
        </p:nvSpPr>
        <p:spPr>
          <a:xfrm>
            <a:off x="4927003" y="4180344"/>
            <a:ext cx="805747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Ribe, </a:t>
            </a:r>
            <a:r>
              <a:rPr lang="fr-FR" sz="2400" b="1" dirty="0" err="1">
                <a:solidFill>
                  <a:srgbClr val="FFFF00"/>
                </a:solidFill>
              </a:rPr>
              <a:t>Denemark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139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sol, ciel&#10;&#10;Description générée automatiquement">
            <a:extLst>
              <a:ext uri="{FF2B5EF4-FFF2-40B4-BE49-F238E27FC236}">
                <a16:creationId xmlns:a16="http://schemas.microsoft.com/office/drawing/2014/main" id="{0D4260C6-BA53-5201-4A28-9305670282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0350" y="279000"/>
            <a:ext cx="8871299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976A4D-B367-4022-E576-8F710DFF135F}"/>
              </a:ext>
            </a:extLst>
          </p:cNvPr>
          <p:cNvSpPr txBox="1"/>
          <p:nvPr/>
        </p:nvSpPr>
        <p:spPr>
          <a:xfrm>
            <a:off x="4324574" y="6262951"/>
            <a:ext cx="70355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: </a:t>
            </a:r>
            <a:r>
              <a:rPr lang="fr-FR" sz="2000" b="1" dirty="0" err="1">
                <a:solidFill>
                  <a:srgbClr val="FFFF00"/>
                </a:solidFill>
              </a:rPr>
              <a:t>Vecchia</a:t>
            </a:r>
            <a:r>
              <a:rPr lang="fr-FR" sz="2000" b="1" dirty="0">
                <a:solidFill>
                  <a:srgbClr val="FFFF00"/>
                </a:solidFill>
              </a:rPr>
              <a:t> </a:t>
            </a:r>
            <a:r>
              <a:rPr lang="fr-FR" sz="2000" b="1" dirty="0" err="1">
                <a:solidFill>
                  <a:srgbClr val="FFFF00"/>
                </a:solidFill>
              </a:rPr>
              <a:t>strada</a:t>
            </a:r>
            <a:r>
              <a:rPr lang="fr-FR" sz="2000" b="1" dirty="0">
                <a:solidFill>
                  <a:srgbClr val="FFFF00"/>
                </a:solidFill>
              </a:rPr>
              <a:t> di Ribe.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8713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brique&#10;&#10;Description générée automatiquement">
            <a:extLst>
              <a:ext uri="{FF2B5EF4-FFF2-40B4-BE49-F238E27FC236}">
                <a16:creationId xmlns:a16="http://schemas.microsoft.com/office/drawing/2014/main" id="{FA9E2A83-9F66-BB62-37A3-9B6F0DB75A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1282" y="279000"/>
            <a:ext cx="9509435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736457B-F5B5-24C0-3765-3C8A279A679A}"/>
              </a:ext>
            </a:extLst>
          </p:cNvPr>
          <p:cNvSpPr txBox="1"/>
          <p:nvPr/>
        </p:nvSpPr>
        <p:spPr>
          <a:xfrm>
            <a:off x="3209203" y="4087906"/>
            <a:ext cx="776702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Musée des Beaux-Arts de Ribe, Danemark</a:t>
            </a:r>
          </a:p>
        </p:txBody>
      </p:sp>
    </p:spTree>
    <p:extLst>
      <p:ext uri="{BB962C8B-B14F-4D97-AF65-F5344CB8AC3E}">
        <p14:creationId xmlns:p14="http://schemas.microsoft.com/office/powerpoint/2010/main" val="1864592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éhicule terrestre, véhicule&#10;&#10;Description générée automatiquement">
            <a:extLst>
              <a:ext uri="{FF2B5EF4-FFF2-40B4-BE49-F238E27FC236}">
                <a16:creationId xmlns:a16="http://schemas.microsoft.com/office/drawing/2014/main" id="{185C859E-B955-67D3-3C55-ADAC615A9F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4852" y="279000"/>
            <a:ext cx="8236968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6A7B50-5386-FE67-3D4D-875161BEE12A}"/>
              </a:ext>
            </a:extLst>
          </p:cNvPr>
          <p:cNvSpPr txBox="1"/>
          <p:nvPr/>
        </p:nvSpPr>
        <p:spPr>
          <a:xfrm>
            <a:off x="5232447" y="6348167"/>
            <a:ext cx="8236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Rue à Ribe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6404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sol&#10;&#10;Description générée automatiquement">
            <a:extLst>
              <a:ext uri="{FF2B5EF4-FFF2-40B4-BE49-F238E27FC236}">
                <a16:creationId xmlns:a16="http://schemas.microsoft.com/office/drawing/2014/main" id="{13640A2A-9991-9A6D-46C7-2A870941C5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227" y="279000"/>
            <a:ext cx="9453545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17222E6-C7FC-D9B3-09A4-718E3A9AFC74}"/>
              </a:ext>
            </a:extLst>
          </p:cNvPr>
          <p:cNvSpPr txBox="1"/>
          <p:nvPr/>
        </p:nvSpPr>
        <p:spPr>
          <a:xfrm>
            <a:off x="4324574" y="6396335"/>
            <a:ext cx="7767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Ribe, détail de la ville-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2447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jardin, plein air, plante, bâtiment&#10;&#10;Description générée automatiquement">
            <a:extLst>
              <a:ext uri="{FF2B5EF4-FFF2-40B4-BE49-F238E27FC236}">
                <a16:creationId xmlns:a16="http://schemas.microsoft.com/office/drawing/2014/main" id="{8863803C-8644-6A14-66C3-FDD0E2DCA16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549" y="279000"/>
            <a:ext cx="112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05DDD299-33E2-67C8-B5DE-68EAB31B7073}"/>
              </a:ext>
            </a:extLst>
          </p:cNvPr>
          <p:cNvSpPr txBox="1"/>
          <p:nvPr/>
        </p:nvSpPr>
        <p:spPr>
          <a:xfrm>
            <a:off x="4485939" y="6224212"/>
            <a:ext cx="5593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Parc Legoland</a:t>
            </a:r>
          </a:p>
        </p:txBody>
      </p:sp>
    </p:spTree>
    <p:extLst>
      <p:ext uri="{BB962C8B-B14F-4D97-AF65-F5344CB8AC3E}">
        <p14:creationId xmlns:p14="http://schemas.microsoft.com/office/powerpoint/2010/main" val="1437098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bâtiment&#10;&#10;Description générée automatiquement">
            <a:extLst>
              <a:ext uri="{FF2B5EF4-FFF2-40B4-BE49-F238E27FC236}">
                <a16:creationId xmlns:a16="http://schemas.microsoft.com/office/drawing/2014/main" id="{F4B8C9AD-4040-BED0-1F4E-39043C3D32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5459" y="182880"/>
            <a:ext cx="112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E32A1F-A006-CBBF-FB3B-B6A504D759FB}"/>
              </a:ext>
            </a:extLst>
          </p:cNvPr>
          <p:cNvSpPr txBox="1"/>
          <p:nvPr/>
        </p:nvSpPr>
        <p:spPr>
          <a:xfrm>
            <a:off x="4432151" y="6252047"/>
            <a:ext cx="6325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Parc </a:t>
            </a:r>
            <a:r>
              <a:rPr lang="fr-FR" sz="2400" b="1" dirty="0" err="1">
                <a:solidFill>
                  <a:srgbClr val="FFFF00"/>
                </a:solidFill>
              </a:rPr>
              <a:t>Légoland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3775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arbre, terrain de jeux&#10;&#10;Description générée automatiquement">
            <a:extLst>
              <a:ext uri="{FF2B5EF4-FFF2-40B4-BE49-F238E27FC236}">
                <a16:creationId xmlns:a16="http://schemas.microsoft.com/office/drawing/2014/main" id="{F310ACDB-1C51-7004-5007-A3459C35A3A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3186" y="279000"/>
            <a:ext cx="112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0FFE974-128E-6551-1C3E-17A9546A1CA3}"/>
              </a:ext>
            </a:extLst>
          </p:cNvPr>
          <p:cNvSpPr txBox="1"/>
          <p:nvPr/>
        </p:nvSpPr>
        <p:spPr>
          <a:xfrm>
            <a:off x="5034580" y="6116179"/>
            <a:ext cx="70139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Parc </a:t>
            </a:r>
            <a:r>
              <a:rPr lang="fr-FR" sz="2400" b="1" dirty="0" err="1">
                <a:solidFill>
                  <a:srgbClr val="FFFF00"/>
                </a:solidFill>
              </a:rPr>
              <a:t>Légoland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5785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iscine, billard, eau, Station thermale&#10;&#10;Description générée automatiquement">
            <a:extLst>
              <a:ext uri="{FF2B5EF4-FFF2-40B4-BE49-F238E27FC236}">
                <a16:creationId xmlns:a16="http://schemas.microsoft.com/office/drawing/2014/main" id="{CEE12A63-55E2-702C-2339-0D0A1894A6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193638"/>
            <a:ext cx="112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1919EB0-3FCC-C818-7862-7E2B424170BC}"/>
              </a:ext>
            </a:extLst>
          </p:cNvPr>
          <p:cNvSpPr txBox="1"/>
          <p:nvPr/>
        </p:nvSpPr>
        <p:spPr>
          <a:xfrm>
            <a:off x="4356847" y="6078071"/>
            <a:ext cx="83586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Piscine Et Parc Aquatique</a:t>
            </a:r>
          </a:p>
        </p:txBody>
      </p:sp>
    </p:spTree>
    <p:extLst>
      <p:ext uri="{BB962C8B-B14F-4D97-AF65-F5344CB8AC3E}">
        <p14:creationId xmlns:p14="http://schemas.microsoft.com/office/powerpoint/2010/main" val="3881511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Modèle réduit, maison, jouet&#10;&#10;Description générée automatiquement">
            <a:extLst>
              <a:ext uri="{FF2B5EF4-FFF2-40B4-BE49-F238E27FC236}">
                <a16:creationId xmlns:a16="http://schemas.microsoft.com/office/drawing/2014/main" id="{62E07AF1-D2D2-9627-7499-B25F345FC19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1671" y="279000"/>
            <a:ext cx="11200000" cy="6300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93966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nuage, ciel&#10;&#10;Description générée automatiquement">
            <a:extLst>
              <a:ext uri="{FF2B5EF4-FFF2-40B4-BE49-F238E27FC236}">
                <a16:creationId xmlns:a16="http://schemas.microsoft.com/office/drawing/2014/main" id="{000D6D2A-DF33-5DFB-AB0A-D0BA3D2225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3699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B6F50C-B1B3-6272-BA4F-2E86765709B9}"/>
              </a:ext>
            </a:extLst>
          </p:cNvPr>
          <p:cNvSpPr txBox="1"/>
          <p:nvPr/>
        </p:nvSpPr>
        <p:spPr>
          <a:xfrm>
            <a:off x="2712790" y="4549676"/>
            <a:ext cx="773474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Ribe St, église du prieuré dominicain de Catherine</a:t>
            </a:r>
          </a:p>
        </p:txBody>
      </p:sp>
    </p:spTree>
    <p:extLst>
      <p:ext uri="{BB962C8B-B14F-4D97-AF65-F5344CB8AC3E}">
        <p14:creationId xmlns:p14="http://schemas.microsoft.com/office/powerpoint/2010/main" val="3251503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lein air, bâtiment, porte, herbe&#10;&#10;Description générée automatiquement">
            <a:extLst>
              <a:ext uri="{FF2B5EF4-FFF2-40B4-BE49-F238E27FC236}">
                <a16:creationId xmlns:a16="http://schemas.microsoft.com/office/drawing/2014/main" id="{B8AFADEE-EABA-D4BE-A7FE-D8E73AB1A1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1115" y="279000"/>
            <a:ext cx="4723521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D9DD565-B3E0-CB26-4667-246063ADD443}"/>
              </a:ext>
            </a:extLst>
          </p:cNvPr>
          <p:cNvSpPr txBox="1"/>
          <p:nvPr/>
        </p:nvSpPr>
        <p:spPr>
          <a:xfrm>
            <a:off x="430306" y="2090172"/>
            <a:ext cx="318080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Entrée principale de l'église Sainte-Catherine, anciennement l'église du prieuré dominicain</a:t>
            </a:r>
          </a:p>
        </p:txBody>
      </p:sp>
    </p:spTree>
    <p:extLst>
      <p:ext uri="{BB962C8B-B14F-4D97-AF65-F5344CB8AC3E}">
        <p14:creationId xmlns:p14="http://schemas.microsoft.com/office/powerpoint/2010/main" val="1196341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hapelle, cathédrale, Lieux sacrés&#10;&#10;Description générée automatiquement">
            <a:extLst>
              <a:ext uri="{FF2B5EF4-FFF2-40B4-BE49-F238E27FC236}">
                <a16:creationId xmlns:a16="http://schemas.microsoft.com/office/drawing/2014/main" id="{34DA7699-0699-B5AE-F342-61C18ABF0E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960AD7-A761-662F-F34D-236C4EC3689E}"/>
              </a:ext>
            </a:extLst>
          </p:cNvPr>
          <p:cNvSpPr txBox="1"/>
          <p:nvPr/>
        </p:nvSpPr>
        <p:spPr>
          <a:xfrm>
            <a:off x="4414221" y="4180344"/>
            <a:ext cx="777777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dirty="0">
              <a:solidFill>
                <a:srgbClr val="FFFF00"/>
              </a:solidFill>
            </a:endParaRPr>
          </a:p>
          <a:p>
            <a:endParaRPr lang="fr-FR" sz="2400" dirty="0">
              <a:solidFill>
                <a:srgbClr val="FFFF00"/>
              </a:solidFill>
            </a:endParaRPr>
          </a:p>
          <a:p>
            <a:endParaRPr lang="fr-FR" sz="2400" dirty="0">
              <a:solidFill>
                <a:srgbClr val="FFFF00"/>
              </a:solidFill>
            </a:endParaRPr>
          </a:p>
          <a:p>
            <a:endParaRPr lang="fr-FR" sz="2400" dirty="0">
              <a:solidFill>
                <a:srgbClr val="FFFF00"/>
              </a:solidFill>
            </a:endParaRPr>
          </a:p>
          <a:p>
            <a:endParaRPr lang="fr-FR" sz="2400" dirty="0">
              <a:solidFill>
                <a:srgbClr val="FFFF00"/>
              </a:solidFill>
            </a:endParaRPr>
          </a:p>
          <a:p>
            <a:endParaRPr lang="fr-FR" sz="2400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Intérieur de l'église</a:t>
            </a:r>
          </a:p>
        </p:txBody>
      </p:sp>
    </p:spTree>
    <p:extLst>
      <p:ext uri="{BB962C8B-B14F-4D97-AF65-F5344CB8AC3E}">
        <p14:creationId xmlns:p14="http://schemas.microsoft.com/office/powerpoint/2010/main" val="1133982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Lieux sacrés, sanctuaire, lieu de culte&#10;&#10;Description générée automatiquement">
            <a:extLst>
              <a:ext uri="{FF2B5EF4-FFF2-40B4-BE49-F238E27FC236}">
                <a16:creationId xmlns:a16="http://schemas.microsoft.com/office/drawing/2014/main" id="{C81E8144-549D-244A-15C5-91A02D27E0C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6568" y="279000"/>
            <a:ext cx="4723524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540D4C8-5459-D959-8552-CF6900EF5FDE}"/>
              </a:ext>
            </a:extLst>
          </p:cNvPr>
          <p:cNvSpPr txBox="1"/>
          <p:nvPr/>
        </p:nvSpPr>
        <p:spPr>
          <a:xfrm>
            <a:off x="8431457" y="809628"/>
            <a:ext cx="333740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Chaire de la Renaissance</a:t>
            </a:r>
          </a:p>
        </p:txBody>
      </p:sp>
    </p:spTree>
    <p:extLst>
      <p:ext uri="{BB962C8B-B14F-4D97-AF65-F5344CB8AC3E}">
        <p14:creationId xmlns:p14="http://schemas.microsoft.com/office/powerpoint/2010/main" val="2315185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art, peinture, écran&#10;&#10;Description générée automatiquement">
            <a:extLst>
              <a:ext uri="{FF2B5EF4-FFF2-40B4-BE49-F238E27FC236}">
                <a16:creationId xmlns:a16="http://schemas.microsoft.com/office/drawing/2014/main" id="{1174D71A-21B2-FF87-7BAE-D270745400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5812" y="279000"/>
            <a:ext cx="4723523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7226FA-69E4-37E9-DA76-447B36EF0A4D}"/>
              </a:ext>
            </a:extLst>
          </p:cNvPr>
          <p:cNvSpPr txBox="1"/>
          <p:nvPr/>
        </p:nvSpPr>
        <p:spPr>
          <a:xfrm>
            <a:off x="301214" y="1557170"/>
            <a:ext cx="347472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: Adoration des Mages</a:t>
            </a:r>
          </a:p>
        </p:txBody>
      </p:sp>
    </p:spTree>
    <p:extLst>
      <p:ext uri="{BB962C8B-B14F-4D97-AF65-F5344CB8AC3E}">
        <p14:creationId xmlns:p14="http://schemas.microsoft.com/office/powerpoint/2010/main" val="2903425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efact, Sculpture sur pierre, soulagement, Sculpture&#10;&#10;Description générée automatiquement">
            <a:extLst>
              <a:ext uri="{FF2B5EF4-FFF2-40B4-BE49-F238E27FC236}">
                <a16:creationId xmlns:a16="http://schemas.microsoft.com/office/drawing/2014/main" id="{681E9E31-B96D-48C4-6421-B48F3A9FFD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1872" y="279000"/>
            <a:ext cx="4723526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7AD8E51-B349-92BC-814B-059EDFB40409}"/>
              </a:ext>
            </a:extLst>
          </p:cNvPr>
          <p:cNvSpPr txBox="1"/>
          <p:nvPr/>
        </p:nvSpPr>
        <p:spPr>
          <a:xfrm>
            <a:off x="8423238" y="3044414"/>
            <a:ext cx="328108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Église Sainte-Catherine de Ribe. Épitaphe gothique - Matthieu l'évangéliste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0227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que, texte, Plaque commémorative, art&#10;&#10;Description générée automatiquement">
            <a:extLst>
              <a:ext uri="{FF2B5EF4-FFF2-40B4-BE49-F238E27FC236}">
                <a16:creationId xmlns:a16="http://schemas.microsoft.com/office/drawing/2014/main" id="{5F809DAB-7A87-3E84-EAC2-73FBA97FF1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6579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169752-BE9F-DF79-963C-3751B874E5DA}"/>
              </a:ext>
            </a:extLst>
          </p:cNvPr>
          <p:cNvSpPr txBox="1"/>
          <p:nvPr/>
        </p:nvSpPr>
        <p:spPr>
          <a:xfrm>
            <a:off x="236668" y="2579146"/>
            <a:ext cx="18897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Église Sainte-Catherine de Ribe. Épitaphe baroque - Palmier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844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brique, fenêtre&#10;&#10;Description générée automatiquement">
            <a:extLst>
              <a:ext uri="{FF2B5EF4-FFF2-40B4-BE49-F238E27FC236}">
                <a16:creationId xmlns:a16="http://schemas.microsoft.com/office/drawing/2014/main" id="{699941FE-92B4-6B3E-13D6-329FD01138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626" y="418849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28B87B-C31C-A16E-179D-5AD6A73E0A3F}"/>
              </a:ext>
            </a:extLst>
          </p:cNvPr>
          <p:cNvSpPr txBox="1"/>
          <p:nvPr/>
        </p:nvSpPr>
        <p:spPr>
          <a:xfrm>
            <a:off x="2766509" y="4549676"/>
            <a:ext cx="754111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Cloîtres du prieuré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22EAF15-AD34-87B8-2B3B-B9405EC13401}"/>
              </a:ext>
            </a:extLst>
          </p:cNvPr>
          <p:cNvSpPr txBox="1"/>
          <p:nvPr/>
        </p:nvSpPr>
        <p:spPr>
          <a:xfrm>
            <a:off x="0" y="-699"/>
            <a:ext cx="116505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La  Commune De Ribe -Danemark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F1B699C6-D852-C5CB-1F10-ABDEC5251CBF}"/>
              </a:ext>
            </a:extLst>
          </p:cNvPr>
          <p:cNvSpPr txBox="1"/>
          <p:nvPr/>
        </p:nvSpPr>
        <p:spPr>
          <a:xfrm>
            <a:off x="8714626" y="1183341"/>
            <a:ext cx="335545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A7646E8-93A0-A1A2-437E-04145B8407BB}"/>
              </a:ext>
            </a:extLst>
          </p:cNvPr>
          <p:cNvSpPr txBox="1"/>
          <p:nvPr/>
        </p:nvSpPr>
        <p:spPr>
          <a:xfrm>
            <a:off x="8810513" y="2958353"/>
            <a:ext cx="335545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EC0376EE-85EC-9870-0E98-92EF22FF7BAC}"/>
              </a:ext>
            </a:extLst>
          </p:cNvPr>
          <p:cNvSpPr txBox="1"/>
          <p:nvPr/>
        </p:nvSpPr>
        <p:spPr>
          <a:xfrm>
            <a:off x="9560428" y="4549676"/>
            <a:ext cx="28498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089210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wipe/>
      </p:transition>
    </mc:Choice>
    <mc:Fallback>
      <p:transition spd="slow" advClick="0" advTm="8000">
        <p:wip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245</Words>
  <Application>Microsoft Office PowerPoint</Application>
  <PresentationFormat>Grand écran</PresentationFormat>
  <Paragraphs>110</Paragraphs>
  <Slides>28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2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2024-08-03T08:38:44Z</dcterms:created>
  <dcterms:modified xsi:type="dcterms:W3CDTF">2024-08-04T07:40:39Z</dcterms:modified>
</cp:coreProperties>
</file>