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89" r:id="rId4"/>
    <p:sldId id="288" r:id="rId5"/>
    <p:sldId id="287" r:id="rId6"/>
    <p:sldId id="286" r:id="rId7"/>
    <p:sldId id="285" r:id="rId8"/>
    <p:sldId id="284" r:id="rId9"/>
    <p:sldId id="283" r:id="rId10"/>
    <p:sldId id="282" r:id="rId11"/>
    <p:sldId id="281" r:id="rId12"/>
    <p:sldId id="280" r:id="rId13"/>
    <p:sldId id="279" r:id="rId14"/>
    <p:sldId id="278" r:id="rId15"/>
    <p:sldId id="277" r:id="rId16"/>
    <p:sldId id="276" r:id="rId17"/>
    <p:sldId id="275" r:id="rId18"/>
    <p:sldId id="274" r:id="rId19"/>
    <p:sldId id="273" r:id="rId20"/>
    <p:sldId id="272" r:id="rId21"/>
    <p:sldId id="271" r:id="rId22"/>
    <p:sldId id="270" r:id="rId23"/>
    <p:sldId id="269" r:id="rId24"/>
    <p:sldId id="268" r:id="rId25"/>
    <p:sldId id="267" r:id="rId26"/>
    <p:sldId id="266" r:id="rId27"/>
    <p:sldId id="265" r:id="rId28"/>
    <p:sldId id="264" r:id="rId29"/>
    <p:sldId id="263" r:id="rId30"/>
    <p:sldId id="262" r:id="rId31"/>
    <p:sldId id="261" r:id="rId32"/>
    <p:sldId id="259"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73" d="100"/>
          <a:sy n="73" d="100"/>
        </p:scale>
        <p:origin x="54"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0BF0A3-60C1-B648-0CE0-A97A9178E4E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290A32F-2B9D-563B-2AC4-B776ED2A1B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69D1C1F-88F7-4C8D-1BA2-BF836C313843}"/>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3D1459C7-041F-DB1C-B54F-DA496C400F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A4B84C-B212-FA87-A149-C1283E343315}"/>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35736497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460499-173D-4642-AE8F-4A4D2C3CB6D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7785B1A-965B-F3DB-A829-8802FB1E6C2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6442D1-DC74-6B50-E700-F4DCFF935870}"/>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2BE80D09-F112-564F-C54F-401D32ECAC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E1C37F-1B55-81A0-8077-7BEA9E98CA30}"/>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273868902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2BEF32-F5D4-593B-D83B-075511F965A5}"/>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0C21DEF-4378-EB07-A517-752B9BFD809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9BE0A19-5240-9930-DFB0-293DF26E2CA5}"/>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C0644C82-6E97-7A66-3D61-D996C24216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3DEF53D-8DCD-3B1A-3E52-BC72FEE9F595}"/>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312000212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DA0830-4EA7-9B94-5C0D-4C476F265EA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9BEFECC-5225-29AF-58FB-257FDAF4972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0EE41AE-9678-0CE9-CDE4-92D2E43C7CB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1E5308F-099E-6D73-D306-B90C5BE89F5D}"/>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43CB7E44-018D-3842-6694-A2870925580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2B81E3B-3A65-17FE-4FDF-DE5E33FEECC3}"/>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4440580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9BCC00-2CE6-29DA-CADF-E84E071A220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1D6918B-816B-92F5-2094-69826B21607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6DDECB9-2DCC-3CE9-C9F1-ACBCDEB42C0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6B5277B-FFE7-2DC7-3E56-55F30D62C6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36D3001-E09C-A5C9-9591-2484AA62581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95A327F-9546-A25C-B20D-2A5654EA3EB4}"/>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8" name="Espace réservé du pied de page 7">
            <a:extLst>
              <a:ext uri="{FF2B5EF4-FFF2-40B4-BE49-F238E27FC236}">
                <a16:creationId xmlns:a16="http://schemas.microsoft.com/office/drawing/2014/main" id="{4C3D18F5-40D7-35CE-8C95-499F6977BF7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93BC9A0-57BA-49D3-70FF-DDAAE35AEE93}"/>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33634101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040549-E6E3-E1EC-63CD-F4B2ECF1762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B416C1-E9E8-6AE7-ABC3-B42C718C2778}"/>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4" name="Espace réservé du pied de page 3">
            <a:extLst>
              <a:ext uri="{FF2B5EF4-FFF2-40B4-BE49-F238E27FC236}">
                <a16:creationId xmlns:a16="http://schemas.microsoft.com/office/drawing/2014/main" id="{98A3988B-EE54-041E-64C2-449F3DF92D8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54FD8BC-BE41-365A-C763-EA1D13919E17}"/>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6908454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09B985F-FB6A-4836-5C50-38CFD0D3C2D2}"/>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3" name="Espace réservé du pied de page 2">
            <a:extLst>
              <a:ext uri="{FF2B5EF4-FFF2-40B4-BE49-F238E27FC236}">
                <a16:creationId xmlns:a16="http://schemas.microsoft.com/office/drawing/2014/main" id="{79C189E7-1CEC-DA5B-DBF7-3BF630DEC25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47F09EC-5B4C-CBC4-8221-8DB7A7A0C6D4}"/>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21147471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A91D59-7036-8734-7CAF-0F23805682A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239BCA1-A9B5-D0F6-99D2-2FF0F7C94C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12C513A-B956-14BC-169D-F243387267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484847-D9E6-D5F5-CEB8-EAEA495A99E2}"/>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F4DDCC65-3BB9-08A4-2614-B77821E7EAC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75E3C1-84EC-9A55-4880-A9AA676A454D}"/>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220627259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ECBD30-2299-0967-9D5F-B0CC2CFB66D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C170300-EF25-5B5E-B50C-0F8245B068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1632C4D-647D-9DD4-C7D4-7A5EB4F39B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3FC8B8-C1FA-8662-D5EB-5F8D71512CAF}"/>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6" name="Espace réservé du pied de page 5">
            <a:extLst>
              <a:ext uri="{FF2B5EF4-FFF2-40B4-BE49-F238E27FC236}">
                <a16:creationId xmlns:a16="http://schemas.microsoft.com/office/drawing/2014/main" id="{98CB7AF3-A7F6-7575-69E6-B5D3A11BB3C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EE7A52-49FC-691C-4013-BD01251E9077}"/>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362529526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1137C9-EEAE-103E-6067-D8E64D1B1E5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AAEB686-198A-BBE0-0739-8421D5F6DEF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36A932-421B-1DCE-C392-95149BE9FF59}"/>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DDAAF4C8-81D7-E057-1AA2-574AF84E67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A77F1E-27FC-614B-7EF7-B3539248087D}"/>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40442027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8406677-67F3-2FF6-13DB-FD7583AC04B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23FF768-81AD-5F94-A461-F4D0AC8F430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5FF69A-7F97-89BD-4059-0AD671C58D14}"/>
              </a:ext>
            </a:extLst>
          </p:cNvPr>
          <p:cNvSpPr>
            <a:spLocks noGrp="1"/>
          </p:cNvSpPr>
          <p:nvPr>
            <p:ph type="dt" sz="half" idx="10"/>
          </p:nvPr>
        </p:nvSpPr>
        <p:spPr/>
        <p:txBody>
          <a:body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D364765F-7B15-F11F-0064-F2475FBF136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426E06-77BB-0497-3BC1-9FB4CE8E2B9F}"/>
              </a:ext>
            </a:extLst>
          </p:cNvPr>
          <p:cNvSpPr>
            <a:spLocks noGrp="1"/>
          </p:cNvSpPr>
          <p:nvPr>
            <p:ph type="sldNum" sz="quarter" idx="12"/>
          </p:nvPr>
        </p:nvSpPr>
        <p:spPr/>
        <p:txBody>
          <a:bodyPr/>
          <a:lstStyle/>
          <a:p>
            <a:fld id="{B9DB9EAC-E560-449A-9CA6-12B25A602E57}" type="slidenum">
              <a:rPr lang="fr-FR" smtClean="0"/>
              <a:t>‹N°›</a:t>
            </a:fld>
            <a:endParaRPr lang="fr-FR"/>
          </a:p>
        </p:txBody>
      </p:sp>
    </p:spTree>
    <p:extLst>
      <p:ext uri="{BB962C8B-B14F-4D97-AF65-F5344CB8AC3E}">
        <p14:creationId xmlns:p14="http://schemas.microsoft.com/office/powerpoint/2010/main" val="346759703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BF28E97-4309-10F9-906A-C2DE160A71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430885F-CE24-0012-CCA4-46D7E76534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AA43991-ABB9-89A4-6D7C-6B985ED026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4ED4EE7-D7D7-4791-BBF4-76A07DD56563}" type="datetimeFigureOut">
              <a:rPr lang="fr-FR" smtClean="0"/>
              <a:t>04/07/2024</a:t>
            </a:fld>
            <a:endParaRPr lang="fr-FR"/>
          </a:p>
        </p:txBody>
      </p:sp>
      <p:sp>
        <p:nvSpPr>
          <p:cNvPr id="5" name="Espace réservé du pied de page 4">
            <a:extLst>
              <a:ext uri="{FF2B5EF4-FFF2-40B4-BE49-F238E27FC236}">
                <a16:creationId xmlns:a16="http://schemas.microsoft.com/office/drawing/2014/main" id="{3C4FE30C-37B7-B60F-AA88-BB923E1FAC1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DEEC9F8-3A6F-349E-DA37-EE55A57513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9DB9EAC-E560-449A-9CA6-12B25A602E57}" type="slidenum">
              <a:rPr lang="fr-FR" smtClean="0"/>
              <a:t>‹N°›</a:t>
            </a:fld>
            <a:endParaRPr lang="fr-FR"/>
          </a:p>
        </p:txBody>
      </p:sp>
    </p:spTree>
    <p:extLst>
      <p:ext uri="{BB962C8B-B14F-4D97-AF65-F5344CB8AC3E}">
        <p14:creationId xmlns:p14="http://schemas.microsoft.com/office/powerpoint/2010/main" val="626792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gratte-ciel, bâtiment&#10;&#10;Description générée automatiquement">
            <a:extLst>
              <a:ext uri="{FF2B5EF4-FFF2-40B4-BE49-F238E27FC236}">
                <a16:creationId xmlns:a16="http://schemas.microsoft.com/office/drawing/2014/main" id="{AFFC52A9-7FE6-EA47-DD1A-211B9DFBB2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65938" y="279000"/>
            <a:ext cx="3937500" cy="6300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694A69A9-18B5-2EA6-C31D-E6386ED84542}"/>
              </a:ext>
            </a:extLst>
          </p:cNvPr>
          <p:cNvSpPr txBox="1"/>
          <p:nvPr/>
        </p:nvSpPr>
        <p:spPr>
          <a:xfrm>
            <a:off x="8281850" y="3198166"/>
            <a:ext cx="4402183" cy="461665"/>
          </a:xfrm>
          <a:prstGeom prst="rect">
            <a:avLst/>
          </a:prstGeom>
          <a:noFill/>
        </p:spPr>
        <p:txBody>
          <a:bodyPr wrap="square" rtlCol="0">
            <a:spAutoFit/>
          </a:bodyPr>
          <a:lstStyle/>
          <a:p>
            <a:r>
              <a:rPr lang="fr-FR" sz="2400" b="1" dirty="0"/>
              <a:t>Brasilia   - Brésil -</a:t>
            </a:r>
          </a:p>
        </p:txBody>
      </p:sp>
      <p:sp>
        <p:nvSpPr>
          <p:cNvPr id="5" name="ZoneTexte 4">
            <a:extLst>
              <a:ext uri="{FF2B5EF4-FFF2-40B4-BE49-F238E27FC236}">
                <a16:creationId xmlns:a16="http://schemas.microsoft.com/office/drawing/2014/main" id="{5B1ABAF5-3C87-78F0-886F-9ED2600F0B55}"/>
              </a:ext>
            </a:extLst>
          </p:cNvPr>
          <p:cNvSpPr txBox="1"/>
          <p:nvPr/>
        </p:nvSpPr>
        <p:spPr>
          <a:xfrm>
            <a:off x="223634" y="58846"/>
            <a:ext cx="3605349" cy="6740307"/>
          </a:xfrm>
          <a:prstGeom prst="rect">
            <a:avLst/>
          </a:prstGeom>
          <a:noFill/>
        </p:spPr>
        <p:txBody>
          <a:bodyPr wrap="square" rtlCol="0">
            <a:spAutoFit/>
          </a:bodyPr>
          <a:lstStyle/>
          <a:p>
            <a:r>
              <a:rPr lang="fr-FR" sz="2400" b="1" dirty="0"/>
              <a:t>De haut en bas, dans le sens des aiguilles d'une montre : Axe Monumental vu depuis la Tour de Télévision ; Cathédrale Métropolitaine de nuit ; façade du Palais de l'</a:t>
            </a:r>
            <a:r>
              <a:rPr lang="fr-FR" sz="2400" b="1" dirty="0" err="1"/>
              <a:t>Alvorada</a:t>
            </a:r>
            <a:r>
              <a:rPr lang="fr-FR" sz="2400" b="1" dirty="0"/>
              <a:t> ; pont </a:t>
            </a:r>
            <a:r>
              <a:rPr lang="fr-FR" sz="2400" b="1" dirty="0" err="1"/>
              <a:t>Juscelino</a:t>
            </a:r>
            <a:r>
              <a:rPr lang="fr-FR" sz="2400" b="1" dirty="0"/>
              <a:t> Kubitschek sur le lac </a:t>
            </a:r>
            <a:r>
              <a:rPr lang="fr-FR" sz="2400" b="1" dirty="0" err="1"/>
              <a:t>Paranoá</a:t>
            </a:r>
            <a:r>
              <a:rPr lang="fr-FR" sz="2400" b="1" dirty="0"/>
              <a:t> ; bâtiments du Secteur Bancaire Sud et bâtiment du Congrès National avec le mât national sur la Place des Trois Pouvoirs en arrière-plan.</a:t>
            </a:r>
          </a:p>
        </p:txBody>
      </p:sp>
    </p:spTree>
    <p:extLst>
      <p:ext uri="{BB962C8B-B14F-4D97-AF65-F5344CB8AC3E}">
        <p14:creationId xmlns:p14="http://schemas.microsoft.com/office/powerpoint/2010/main" val="401938535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Bellini - Samba Do Brasil.wav"/>
          </p:stSnd>
        </p:sndAc>
      </p:transition>
    </mc:Choice>
    <mc:Fallback>
      <p:transition spd="slow" advClick="0" advTm="8000">
        <p:fade/>
        <p:sndAc>
          <p:stSnd loop="1">
            <p:snd r:embed="rId2" name="Bellini - Samba Do Brasi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aphique, logo, cercle, graphisme&#10;&#10;Description générée automatiquement">
            <a:extLst>
              <a:ext uri="{FF2B5EF4-FFF2-40B4-BE49-F238E27FC236}">
                <a16:creationId xmlns:a16="http://schemas.microsoft.com/office/drawing/2014/main" id="{8519BDA8-012D-F2ED-DE7B-3D51F71FA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5999" y="279000"/>
            <a:ext cx="9000001" cy="6300000"/>
          </a:xfrm>
          <a:prstGeom prst="rect">
            <a:avLst/>
          </a:prstGeom>
          <a:effectLst>
            <a:softEdge rad="635000"/>
          </a:effectLst>
        </p:spPr>
      </p:pic>
      <p:sp>
        <p:nvSpPr>
          <p:cNvPr id="4" name="ZoneTexte 3">
            <a:extLst>
              <a:ext uri="{FF2B5EF4-FFF2-40B4-BE49-F238E27FC236}">
                <a16:creationId xmlns:a16="http://schemas.microsoft.com/office/drawing/2014/main" id="{5421F1C3-EEF0-6E86-7ECA-5E2F787B2A70}"/>
              </a:ext>
            </a:extLst>
          </p:cNvPr>
          <p:cNvSpPr txBox="1"/>
          <p:nvPr/>
        </p:nvSpPr>
        <p:spPr>
          <a:xfrm>
            <a:off x="5016138" y="5840551"/>
            <a:ext cx="8673737" cy="830997"/>
          </a:xfrm>
          <a:prstGeom prst="rect">
            <a:avLst/>
          </a:prstGeom>
          <a:noFill/>
        </p:spPr>
        <p:txBody>
          <a:bodyPr wrap="square" rtlCol="0">
            <a:spAutoFit/>
          </a:bodyPr>
          <a:lstStyle/>
          <a:p>
            <a:endParaRPr lang="fr-FR" sz="2400" b="1" dirty="0"/>
          </a:p>
          <a:p>
            <a:r>
              <a:rPr lang="fr-FR" sz="2400" b="1" dirty="0"/>
              <a:t>Drapeau du Brésil</a:t>
            </a:r>
          </a:p>
        </p:txBody>
      </p:sp>
    </p:spTree>
    <p:extLst>
      <p:ext uri="{BB962C8B-B14F-4D97-AF65-F5344CB8AC3E}">
        <p14:creationId xmlns:p14="http://schemas.microsoft.com/office/powerpoint/2010/main" val="28224474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C6814A-F5E3-F2B4-4809-2E3C93F436C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Brasilia (en portugais : Brasília, /</a:t>
            </a:r>
            <a:r>
              <a:rPr lang="fr-FR" sz="2800" b="1" dirty="0" err="1">
                <a:solidFill>
                  <a:srgbClr val="FFFF00"/>
                </a:solidFill>
              </a:rPr>
              <a:t>bɾaˈziljɐ</a:t>
            </a:r>
            <a:r>
              <a:rPr lang="fr-FR" sz="2800" b="1" dirty="0">
                <a:solidFill>
                  <a:srgbClr val="FFFF00"/>
                </a:solidFill>
              </a:rPr>
              <a:t>/) est la capitale fédérale du Brésil et le siège du gouvernement du District fédéral. Sa construction, à un rythme soutenu, sous l'impulsion du président </a:t>
            </a:r>
            <a:r>
              <a:rPr lang="fr-FR" sz="2800" b="1" dirty="0" err="1">
                <a:solidFill>
                  <a:srgbClr val="FFFF00"/>
                </a:solidFill>
              </a:rPr>
              <a:t>Juscelino</a:t>
            </a:r>
            <a:r>
              <a:rPr lang="fr-FR" sz="2800" b="1" dirty="0">
                <a:solidFill>
                  <a:srgbClr val="FFFF00"/>
                </a:solidFill>
              </a:rPr>
              <a:t> Kubitschek qui souhaitait une meilleure répartition de l’activité économique alors concentrée sur les côtes, date de la deuxième moitié des années 1950 pour une inauguration le 21 avril 1960.</a:t>
            </a:r>
          </a:p>
          <a:p>
            <a:pPr algn="ctr"/>
            <a:endParaRPr lang="fr-FR" sz="2800" b="1" dirty="0">
              <a:solidFill>
                <a:srgbClr val="FFFF00"/>
              </a:solidFill>
            </a:endParaRPr>
          </a:p>
          <a:p>
            <a:pPr algn="ctr"/>
            <a:r>
              <a:rPr lang="fr-FR" sz="2800" b="1" dirty="0">
                <a:solidFill>
                  <a:srgbClr val="FFFF00"/>
                </a:solidFill>
              </a:rPr>
              <a:t>Même si le cœur économique et démographique du Brésil reste concentré dans le sud-est du pays, le district a connu un très fort développement en quelques décennies, devenant la 3e entité urbaine la plus peuplée du Brésil en 2021 (après São Paulo et Rio de Janeiro), ainsi que la 4e région urbaine du pays2[source insuffisante].</a:t>
            </a:r>
          </a:p>
          <a:p>
            <a:pPr algn="ctr"/>
            <a:endParaRPr lang="fr-FR" sz="2800" b="1" dirty="0">
              <a:solidFill>
                <a:srgbClr val="FFFF00"/>
              </a:solidFill>
            </a:endParaRPr>
          </a:p>
          <a:p>
            <a:pPr algn="ctr"/>
            <a:r>
              <a:rPr lang="fr-FR" sz="2800" b="1" dirty="0">
                <a:solidFill>
                  <a:srgbClr val="FFFF00"/>
                </a:solidFill>
              </a:rPr>
              <a:t>Brasília est membre de l'Organisation des villes du patrimoine mondial (OVPM).</a:t>
            </a:r>
          </a:p>
        </p:txBody>
      </p:sp>
    </p:spTree>
    <p:extLst>
      <p:ext uri="{BB962C8B-B14F-4D97-AF65-F5344CB8AC3E}">
        <p14:creationId xmlns:p14="http://schemas.microsoft.com/office/powerpoint/2010/main" val="71850040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aérien, Vue plongeante, Ressources d’eau&#10;&#10;Description générée automatiquement">
            <a:extLst>
              <a:ext uri="{FF2B5EF4-FFF2-40B4-BE49-F238E27FC236}">
                <a16:creationId xmlns:a16="http://schemas.microsoft.com/office/drawing/2014/main" id="{1226CE9B-30B0-34BF-CECC-D68E265940C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30523" y="279000"/>
            <a:ext cx="9986358" cy="6300000"/>
          </a:xfrm>
          <a:prstGeom prst="rect">
            <a:avLst/>
          </a:prstGeom>
          <a:effectLst>
            <a:softEdge rad="635000"/>
          </a:effectLst>
        </p:spPr>
      </p:pic>
      <p:sp>
        <p:nvSpPr>
          <p:cNvPr id="4" name="ZoneTexte 3">
            <a:extLst>
              <a:ext uri="{FF2B5EF4-FFF2-40B4-BE49-F238E27FC236}">
                <a16:creationId xmlns:a16="http://schemas.microsoft.com/office/drawing/2014/main" id="{2BEE5700-9AF7-94FF-2742-6EF9869A462F}"/>
              </a:ext>
            </a:extLst>
          </p:cNvPr>
          <p:cNvSpPr txBox="1"/>
          <p:nvPr/>
        </p:nvSpPr>
        <p:spPr>
          <a:xfrm>
            <a:off x="4258492" y="5748003"/>
            <a:ext cx="9205201" cy="830997"/>
          </a:xfrm>
          <a:prstGeom prst="rect">
            <a:avLst/>
          </a:prstGeom>
          <a:noFill/>
        </p:spPr>
        <p:txBody>
          <a:bodyPr wrap="square" rtlCol="0">
            <a:spAutoFit/>
          </a:bodyPr>
          <a:lstStyle/>
          <a:p>
            <a:endParaRPr lang="fr-FR" sz="2400" b="1" dirty="0"/>
          </a:p>
          <a:p>
            <a:r>
              <a:rPr lang="fr-FR" sz="2400" b="1" dirty="0"/>
              <a:t>Vue aérienne du lac </a:t>
            </a:r>
            <a:r>
              <a:rPr lang="fr-FR" sz="2400" b="1" dirty="0" err="1"/>
              <a:t>Paranoá</a:t>
            </a:r>
            <a:endParaRPr lang="fr-FR" sz="2400" b="1" dirty="0"/>
          </a:p>
        </p:txBody>
      </p:sp>
    </p:spTree>
    <p:extLst>
      <p:ext uri="{BB962C8B-B14F-4D97-AF65-F5344CB8AC3E}">
        <p14:creationId xmlns:p14="http://schemas.microsoft.com/office/powerpoint/2010/main" val="119766109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érien, Photographie aérienne, ciel&#10;&#10;Description générée automatiquement">
            <a:extLst>
              <a:ext uri="{FF2B5EF4-FFF2-40B4-BE49-F238E27FC236}">
                <a16:creationId xmlns:a16="http://schemas.microsoft.com/office/drawing/2014/main" id="{70C61A9D-35BC-9547-DE22-6DFE57FAB1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9" y="279000"/>
            <a:ext cx="9453682" cy="6300000"/>
          </a:xfrm>
          <a:prstGeom prst="rect">
            <a:avLst/>
          </a:prstGeom>
          <a:effectLst>
            <a:softEdge rad="635000"/>
          </a:effectLst>
        </p:spPr>
      </p:pic>
      <p:sp>
        <p:nvSpPr>
          <p:cNvPr id="4" name="ZoneTexte 3">
            <a:extLst>
              <a:ext uri="{FF2B5EF4-FFF2-40B4-BE49-F238E27FC236}">
                <a16:creationId xmlns:a16="http://schemas.microsoft.com/office/drawing/2014/main" id="{696520FE-CE2E-2929-0533-5E7B02E9007E}"/>
              </a:ext>
            </a:extLst>
          </p:cNvPr>
          <p:cNvSpPr txBox="1"/>
          <p:nvPr/>
        </p:nvSpPr>
        <p:spPr>
          <a:xfrm>
            <a:off x="3461656" y="5865569"/>
            <a:ext cx="8484590" cy="830997"/>
          </a:xfrm>
          <a:prstGeom prst="rect">
            <a:avLst/>
          </a:prstGeom>
          <a:noFill/>
        </p:spPr>
        <p:txBody>
          <a:bodyPr wrap="square" rtlCol="0">
            <a:spAutoFit/>
          </a:bodyPr>
          <a:lstStyle/>
          <a:p>
            <a:r>
              <a:rPr lang="fr-FR" sz="2400" b="1"/>
              <a:t>	</a:t>
            </a:r>
          </a:p>
          <a:p>
            <a:r>
              <a:rPr lang="fr-FR" sz="2400" b="1"/>
              <a:t>Aéroport international de Brasilia, Brésil.</a:t>
            </a:r>
            <a:endParaRPr lang="fr-FR" sz="2400" b="1" dirty="0"/>
          </a:p>
        </p:txBody>
      </p:sp>
    </p:spTree>
    <p:extLst>
      <p:ext uri="{BB962C8B-B14F-4D97-AF65-F5344CB8AC3E}">
        <p14:creationId xmlns:p14="http://schemas.microsoft.com/office/powerpoint/2010/main" val="30711563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hotographie aérienne, nuage&#10;&#10;Description générée automatiquement">
            <a:extLst>
              <a:ext uri="{FF2B5EF4-FFF2-40B4-BE49-F238E27FC236}">
                <a16:creationId xmlns:a16="http://schemas.microsoft.com/office/drawing/2014/main" id="{89530A6A-8CBB-C18A-072B-CCA559F351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6542" y="279000"/>
            <a:ext cx="9438916" cy="6300000"/>
          </a:xfrm>
          <a:prstGeom prst="rect">
            <a:avLst/>
          </a:prstGeom>
          <a:effectLst>
            <a:softEdge rad="635000"/>
          </a:effectLst>
        </p:spPr>
      </p:pic>
      <p:sp>
        <p:nvSpPr>
          <p:cNvPr id="4" name="ZoneTexte 3">
            <a:extLst>
              <a:ext uri="{FF2B5EF4-FFF2-40B4-BE49-F238E27FC236}">
                <a16:creationId xmlns:a16="http://schemas.microsoft.com/office/drawing/2014/main" id="{88CCFE85-367D-9E0C-6B4B-0CF289B830C4}"/>
              </a:ext>
            </a:extLst>
          </p:cNvPr>
          <p:cNvSpPr txBox="1"/>
          <p:nvPr/>
        </p:nvSpPr>
        <p:spPr>
          <a:xfrm>
            <a:off x="4937760" y="6278662"/>
            <a:ext cx="7432766" cy="461665"/>
          </a:xfrm>
          <a:prstGeom prst="rect">
            <a:avLst/>
          </a:prstGeom>
          <a:noFill/>
        </p:spPr>
        <p:txBody>
          <a:bodyPr wrap="square" rtlCol="0">
            <a:spAutoFit/>
          </a:bodyPr>
          <a:lstStyle/>
          <a:p>
            <a:r>
              <a:rPr lang="fr-FR" sz="2400" b="1"/>
              <a:t>L'Axe monumental</a:t>
            </a:r>
            <a:endParaRPr lang="fr-FR" sz="2400" b="1" dirty="0"/>
          </a:p>
        </p:txBody>
      </p:sp>
    </p:spTree>
    <p:extLst>
      <p:ext uri="{BB962C8B-B14F-4D97-AF65-F5344CB8AC3E}">
        <p14:creationId xmlns:p14="http://schemas.microsoft.com/office/powerpoint/2010/main" val="117648689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carrefour, Vue plongeante&#10;&#10;Description générée automatiquement">
            <a:extLst>
              <a:ext uri="{FF2B5EF4-FFF2-40B4-BE49-F238E27FC236}">
                <a16:creationId xmlns:a16="http://schemas.microsoft.com/office/drawing/2014/main" id="{638FA2AE-7748-276D-2067-A96E45F658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46209"/>
            <a:ext cx="9453707" cy="6300000"/>
          </a:xfrm>
          <a:prstGeom prst="rect">
            <a:avLst/>
          </a:prstGeom>
          <a:effectLst>
            <a:softEdge rad="635000"/>
          </a:effectLst>
        </p:spPr>
      </p:pic>
      <p:sp>
        <p:nvSpPr>
          <p:cNvPr id="4" name="ZoneTexte 3">
            <a:extLst>
              <a:ext uri="{FF2B5EF4-FFF2-40B4-BE49-F238E27FC236}">
                <a16:creationId xmlns:a16="http://schemas.microsoft.com/office/drawing/2014/main" id="{D205F5DF-48BB-0A63-303F-518A39D0710B}"/>
              </a:ext>
            </a:extLst>
          </p:cNvPr>
          <p:cNvSpPr txBox="1"/>
          <p:nvPr/>
        </p:nvSpPr>
        <p:spPr>
          <a:xfrm>
            <a:off x="2860766" y="5980794"/>
            <a:ext cx="7080068" cy="830997"/>
          </a:xfrm>
          <a:prstGeom prst="rect">
            <a:avLst/>
          </a:prstGeom>
          <a:noFill/>
        </p:spPr>
        <p:txBody>
          <a:bodyPr wrap="square" rtlCol="0">
            <a:spAutoFit/>
          </a:bodyPr>
          <a:lstStyle/>
          <a:p>
            <a:r>
              <a:rPr lang="fr-FR" sz="2400" b="1"/>
              <a:t>Vue aérienne de la région du transport aérien de Plano Piloto, SHS, SBS et Asa Sul, à Brasilia.</a:t>
            </a:r>
            <a:endParaRPr lang="fr-FR" sz="2400" b="1" dirty="0"/>
          </a:p>
        </p:txBody>
      </p:sp>
    </p:spTree>
    <p:extLst>
      <p:ext uri="{BB962C8B-B14F-4D97-AF65-F5344CB8AC3E}">
        <p14:creationId xmlns:p14="http://schemas.microsoft.com/office/powerpoint/2010/main" val="16905925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lac, ciel&#10;&#10;Description générée automatiquement">
            <a:extLst>
              <a:ext uri="{FF2B5EF4-FFF2-40B4-BE49-F238E27FC236}">
                <a16:creationId xmlns:a16="http://schemas.microsoft.com/office/drawing/2014/main" id="{C7808B11-B343-AC87-ADBF-1AAA566B39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9129"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FA21B614-A6CC-008F-6E34-C76E9D8865E4}"/>
              </a:ext>
            </a:extLst>
          </p:cNvPr>
          <p:cNvSpPr txBox="1"/>
          <p:nvPr/>
        </p:nvSpPr>
        <p:spPr>
          <a:xfrm>
            <a:off x="1114697" y="5848207"/>
            <a:ext cx="11077303" cy="830997"/>
          </a:xfrm>
          <a:prstGeom prst="rect">
            <a:avLst/>
          </a:prstGeom>
          <a:noFill/>
        </p:spPr>
        <p:txBody>
          <a:bodyPr wrap="square" rtlCol="0">
            <a:spAutoFit/>
          </a:bodyPr>
          <a:lstStyle/>
          <a:p>
            <a:r>
              <a:rPr lang="fr-FR" sz="2400" b="1"/>
              <a:t>	</a:t>
            </a:r>
          </a:p>
          <a:p>
            <a:r>
              <a:rPr lang="fr-FR" sz="2400" b="1"/>
              <a:t>Centre culturel , mémorial et mausolée de Juscelino Kubitschek à Brasilia</a:t>
            </a:r>
            <a:endParaRPr lang="fr-FR" sz="2400" b="1" dirty="0"/>
          </a:p>
        </p:txBody>
      </p:sp>
    </p:spTree>
    <p:extLst>
      <p:ext uri="{BB962C8B-B14F-4D97-AF65-F5344CB8AC3E}">
        <p14:creationId xmlns:p14="http://schemas.microsoft.com/office/powerpoint/2010/main" val="203702083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tatue, habits, chaussures, art&#10;&#10;Description générée automatiquement">
            <a:extLst>
              <a:ext uri="{FF2B5EF4-FFF2-40B4-BE49-F238E27FC236}">
                <a16:creationId xmlns:a16="http://schemas.microsoft.com/office/drawing/2014/main" id="{A099A09B-B3EC-9912-50B8-30CD599342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2" cy="6300000"/>
          </a:xfrm>
          <a:prstGeom prst="rect">
            <a:avLst/>
          </a:prstGeom>
          <a:effectLst>
            <a:softEdge rad="635000"/>
          </a:effectLst>
        </p:spPr>
      </p:pic>
      <p:sp>
        <p:nvSpPr>
          <p:cNvPr id="4" name="ZoneTexte 3">
            <a:extLst>
              <a:ext uri="{FF2B5EF4-FFF2-40B4-BE49-F238E27FC236}">
                <a16:creationId xmlns:a16="http://schemas.microsoft.com/office/drawing/2014/main" id="{FB6D622A-EFB2-47E7-FB2E-9F07985AACC5}"/>
              </a:ext>
            </a:extLst>
          </p:cNvPr>
          <p:cNvSpPr txBox="1"/>
          <p:nvPr/>
        </p:nvSpPr>
        <p:spPr>
          <a:xfrm>
            <a:off x="3918856" y="6152606"/>
            <a:ext cx="9013372" cy="461665"/>
          </a:xfrm>
          <a:prstGeom prst="rect">
            <a:avLst/>
          </a:prstGeom>
          <a:noFill/>
        </p:spPr>
        <p:txBody>
          <a:bodyPr wrap="square" rtlCol="0">
            <a:spAutoFit/>
          </a:bodyPr>
          <a:lstStyle/>
          <a:p>
            <a:r>
              <a:rPr lang="fr-FR" sz="2400" b="1" dirty="0"/>
              <a:t> Cour suprême fédérale - Statue</a:t>
            </a:r>
          </a:p>
        </p:txBody>
      </p:sp>
    </p:spTree>
    <p:extLst>
      <p:ext uri="{BB962C8B-B14F-4D97-AF65-F5344CB8AC3E}">
        <p14:creationId xmlns:p14="http://schemas.microsoft.com/office/powerpoint/2010/main" val="378360779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lein air, personne, bâtiment&#10;&#10;Description générée automatiquement">
            <a:extLst>
              <a:ext uri="{FF2B5EF4-FFF2-40B4-BE49-F238E27FC236}">
                <a16:creationId xmlns:a16="http://schemas.microsoft.com/office/drawing/2014/main" id="{F6EC750C-2DE5-AF59-8F8D-21FD69BBDC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47852" y="174498"/>
            <a:ext cx="8296295" cy="6300000"/>
          </a:xfrm>
          <a:prstGeom prst="rect">
            <a:avLst/>
          </a:prstGeom>
          <a:effectLst>
            <a:softEdge rad="317500"/>
          </a:effectLst>
        </p:spPr>
      </p:pic>
      <p:sp>
        <p:nvSpPr>
          <p:cNvPr id="4" name="ZoneTexte 3">
            <a:extLst>
              <a:ext uri="{FF2B5EF4-FFF2-40B4-BE49-F238E27FC236}">
                <a16:creationId xmlns:a16="http://schemas.microsoft.com/office/drawing/2014/main" id="{31830494-0E76-F152-9A18-C791218328F7}"/>
              </a:ext>
            </a:extLst>
          </p:cNvPr>
          <p:cNvSpPr txBox="1"/>
          <p:nvPr/>
        </p:nvSpPr>
        <p:spPr>
          <a:xfrm>
            <a:off x="2573382" y="5852505"/>
            <a:ext cx="8296295" cy="830997"/>
          </a:xfrm>
          <a:prstGeom prst="rect">
            <a:avLst/>
          </a:prstGeom>
          <a:noFill/>
        </p:spPr>
        <p:txBody>
          <a:bodyPr wrap="square" rtlCol="0">
            <a:spAutoFit/>
          </a:bodyPr>
          <a:lstStyle/>
          <a:p>
            <a:endParaRPr lang="fr-FR" sz="2400" b="1" dirty="0"/>
          </a:p>
          <a:p>
            <a:r>
              <a:rPr lang="fr-FR" sz="2400" b="1" dirty="0"/>
              <a:t>Jean Paul Belmondo dans L'Homme de Rio, à Brasilia</a:t>
            </a:r>
          </a:p>
        </p:txBody>
      </p:sp>
    </p:spTree>
    <p:extLst>
      <p:ext uri="{BB962C8B-B14F-4D97-AF65-F5344CB8AC3E}">
        <p14:creationId xmlns:p14="http://schemas.microsoft.com/office/powerpoint/2010/main" val="125925954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stade&#10;&#10;Description générée automatiquement">
            <a:extLst>
              <a:ext uri="{FF2B5EF4-FFF2-40B4-BE49-F238E27FC236}">
                <a16:creationId xmlns:a16="http://schemas.microsoft.com/office/drawing/2014/main" id="{C1CC2384-19B8-8602-34E7-441D0DC74F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71" y="279000"/>
            <a:ext cx="9464657" cy="6300000"/>
          </a:xfrm>
          <a:prstGeom prst="rect">
            <a:avLst/>
          </a:prstGeom>
          <a:effectLst>
            <a:softEdge rad="635000"/>
          </a:effectLst>
        </p:spPr>
      </p:pic>
      <p:sp>
        <p:nvSpPr>
          <p:cNvPr id="4" name="ZoneTexte 3">
            <a:extLst>
              <a:ext uri="{FF2B5EF4-FFF2-40B4-BE49-F238E27FC236}">
                <a16:creationId xmlns:a16="http://schemas.microsoft.com/office/drawing/2014/main" id="{6C752026-4956-863C-C8DC-31D8793ADDEF}"/>
              </a:ext>
            </a:extLst>
          </p:cNvPr>
          <p:cNvSpPr txBox="1"/>
          <p:nvPr/>
        </p:nvSpPr>
        <p:spPr>
          <a:xfrm>
            <a:off x="4376056" y="5813317"/>
            <a:ext cx="8739052" cy="830997"/>
          </a:xfrm>
          <a:prstGeom prst="rect">
            <a:avLst/>
          </a:prstGeom>
          <a:noFill/>
        </p:spPr>
        <p:txBody>
          <a:bodyPr wrap="square" rtlCol="0">
            <a:spAutoFit/>
          </a:bodyPr>
          <a:lstStyle/>
          <a:p>
            <a:endParaRPr lang="fr-FR" sz="2400" b="1" dirty="0"/>
          </a:p>
          <a:p>
            <a:r>
              <a:rPr lang="fr-FR" sz="2400" b="1" dirty="0"/>
              <a:t>Le stade Mané-</a:t>
            </a:r>
            <a:r>
              <a:rPr lang="fr-FR" sz="2400" b="1" dirty="0" err="1"/>
              <a:t>Garrincha</a:t>
            </a:r>
            <a:r>
              <a:rPr lang="fr-FR" sz="2400" b="1" dirty="0"/>
              <a:t>.</a:t>
            </a:r>
          </a:p>
        </p:txBody>
      </p:sp>
    </p:spTree>
    <p:extLst>
      <p:ext uri="{BB962C8B-B14F-4D97-AF65-F5344CB8AC3E}">
        <p14:creationId xmlns:p14="http://schemas.microsoft.com/office/powerpoint/2010/main" val="105732720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carte, Photographie aérienne&#10;&#10;Description générée automatiquement">
            <a:extLst>
              <a:ext uri="{FF2B5EF4-FFF2-40B4-BE49-F238E27FC236}">
                <a16:creationId xmlns:a16="http://schemas.microsoft.com/office/drawing/2014/main" id="{D4F4EA04-6392-8577-DB33-3AD19E08A4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5" cy="6300000"/>
          </a:xfrm>
          <a:prstGeom prst="rect">
            <a:avLst/>
          </a:prstGeom>
          <a:effectLst>
            <a:softEdge rad="317500"/>
          </a:effectLst>
        </p:spPr>
      </p:pic>
      <p:sp>
        <p:nvSpPr>
          <p:cNvPr id="4" name="ZoneTexte 3">
            <a:extLst>
              <a:ext uri="{FF2B5EF4-FFF2-40B4-BE49-F238E27FC236}">
                <a16:creationId xmlns:a16="http://schemas.microsoft.com/office/drawing/2014/main" id="{F5756D01-E8A4-A1FF-6740-DBAF29F8D7C9}"/>
              </a:ext>
            </a:extLst>
          </p:cNvPr>
          <p:cNvSpPr txBox="1"/>
          <p:nvPr/>
        </p:nvSpPr>
        <p:spPr>
          <a:xfrm>
            <a:off x="4454596" y="5919326"/>
            <a:ext cx="9509435" cy="830997"/>
          </a:xfrm>
          <a:prstGeom prst="rect">
            <a:avLst/>
          </a:prstGeom>
          <a:noFill/>
        </p:spPr>
        <p:txBody>
          <a:bodyPr wrap="square" rtlCol="0">
            <a:spAutoFit/>
          </a:bodyPr>
          <a:lstStyle/>
          <a:p>
            <a:endParaRPr lang="fr-FR" sz="2400" b="1" dirty="0"/>
          </a:p>
          <a:p>
            <a:r>
              <a:rPr lang="fr-FR" sz="2400" b="1" dirty="0"/>
              <a:t>Vue aérienne de Brasilia.</a:t>
            </a:r>
          </a:p>
        </p:txBody>
      </p:sp>
    </p:spTree>
    <p:extLst>
      <p:ext uri="{BB962C8B-B14F-4D97-AF65-F5344CB8AC3E}">
        <p14:creationId xmlns:p14="http://schemas.microsoft.com/office/powerpoint/2010/main" val="66037668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 espace, Terre, étoile&#10;&#10;Description générée automatiquement">
            <a:extLst>
              <a:ext uri="{FF2B5EF4-FFF2-40B4-BE49-F238E27FC236}">
                <a16:creationId xmlns:a16="http://schemas.microsoft.com/office/drawing/2014/main" id="{59396204-12CB-FB91-6684-7C41697BBD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53" y="279000"/>
            <a:ext cx="9464693" cy="6300000"/>
          </a:xfrm>
          <a:prstGeom prst="rect">
            <a:avLst/>
          </a:prstGeom>
          <a:effectLst>
            <a:softEdge rad="635000"/>
          </a:effectLst>
        </p:spPr>
      </p:pic>
      <p:sp>
        <p:nvSpPr>
          <p:cNvPr id="4" name="ZoneTexte 3">
            <a:extLst>
              <a:ext uri="{FF2B5EF4-FFF2-40B4-BE49-F238E27FC236}">
                <a16:creationId xmlns:a16="http://schemas.microsoft.com/office/drawing/2014/main" id="{2330730B-0AE1-BD33-7510-B7A640071A8E}"/>
              </a:ext>
            </a:extLst>
          </p:cNvPr>
          <p:cNvSpPr txBox="1"/>
          <p:nvPr/>
        </p:nvSpPr>
        <p:spPr>
          <a:xfrm>
            <a:off x="4454434" y="6200177"/>
            <a:ext cx="9757954" cy="461665"/>
          </a:xfrm>
          <a:prstGeom prst="rect">
            <a:avLst/>
          </a:prstGeom>
          <a:noFill/>
        </p:spPr>
        <p:txBody>
          <a:bodyPr wrap="square" rtlCol="0">
            <a:spAutoFit/>
          </a:bodyPr>
          <a:lstStyle/>
          <a:p>
            <a:r>
              <a:rPr lang="fr-FR" sz="2400" b="1"/>
              <a:t>Vue nocturne de Brasilia.</a:t>
            </a:r>
            <a:endParaRPr lang="fr-FR" sz="2400" b="1" dirty="0"/>
          </a:p>
        </p:txBody>
      </p:sp>
    </p:spTree>
    <p:extLst>
      <p:ext uri="{BB962C8B-B14F-4D97-AF65-F5344CB8AC3E}">
        <p14:creationId xmlns:p14="http://schemas.microsoft.com/office/powerpoint/2010/main" val="244828153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it, Zone métropolitaine, bâtiment&#10;&#10;Description générée automatiquement">
            <a:extLst>
              <a:ext uri="{FF2B5EF4-FFF2-40B4-BE49-F238E27FC236}">
                <a16:creationId xmlns:a16="http://schemas.microsoft.com/office/drawing/2014/main" id="{E3BAE84E-7EB6-8400-7B20-B5EDFFC640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317500"/>
          </a:effectLst>
        </p:spPr>
      </p:pic>
      <p:sp>
        <p:nvSpPr>
          <p:cNvPr id="4" name="ZoneTexte 3">
            <a:extLst>
              <a:ext uri="{FF2B5EF4-FFF2-40B4-BE49-F238E27FC236}">
                <a16:creationId xmlns:a16="http://schemas.microsoft.com/office/drawing/2014/main" id="{BD1EA236-84EC-9E39-B1FF-51B8CA00CB2C}"/>
              </a:ext>
            </a:extLst>
          </p:cNvPr>
          <p:cNvSpPr txBox="1"/>
          <p:nvPr/>
        </p:nvSpPr>
        <p:spPr>
          <a:xfrm>
            <a:off x="2704011" y="6348167"/>
            <a:ext cx="9784080" cy="461665"/>
          </a:xfrm>
          <a:prstGeom prst="rect">
            <a:avLst/>
          </a:prstGeom>
          <a:noFill/>
        </p:spPr>
        <p:txBody>
          <a:bodyPr wrap="square" rtlCol="0">
            <a:spAutoFit/>
          </a:bodyPr>
          <a:lstStyle/>
          <a:p>
            <a:r>
              <a:rPr lang="fr-FR" sz="2400" b="1"/>
              <a:t> Secteur Hôtelier Sud), au centre-ville de Brasilia .</a:t>
            </a:r>
            <a:endParaRPr lang="fr-FR" sz="2400" b="1" dirty="0"/>
          </a:p>
        </p:txBody>
      </p:sp>
    </p:spTree>
    <p:extLst>
      <p:ext uri="{BB962C8B-B14F-4D97-AF65-F5344CB8AC3E}">
        <p14:creationId xmlns:p14="http://schemas.microsoft.com/office/powerpoint/2010/main" val="241923063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Photographie aérienne&#10;&#10;Description générée automatiquement">
            <a:extLst>
              <a:ext uri="{FF2B5EF4-FFF2-40B4-BE49-F238E27FC236}">
                <a16:creationId xmlns:a16="http://schemas.microsoft.com/office/drawing/2014/main" id="{4DC778B8-8FF6-DD26-19DB-87DD875E95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7D6186F-4966-19A4-02B5-03C2846226D7}"/>
              </a:ext>
            </a:extLst>
          </p:cNvPr>
          <p:cNvSpPr txBox="1"/>
          <p:nvPr/>
        </p:nvSpPr>
        <p:spPr>
          <a:xfrm>
            <a:off x="1896000" y="6117335"/>
            <a:ext cx="9130937" cy="461665"/>
          </a:xfrm>
          <a:prstGeom prst="rect">
            <a:avLst/>
          </a:prstGeom>
          <a:noFill/>
        </p:spPr>
        <p:txBody>
          <a:bodyPr wrap="square" rtlCol="0">
            <a:spAutoFit/>
          </a:bodyPr>
          <a:lstStyle/>
          <a:p>
            <a:r>
              <a:rPr lang="fr-FR" sz="2400" b="1"/>
              <a:t>Vue des ministères, du Congrès national et de la cathédrale.</a:t>
            </a:r>
            <a:endParaRPr lang="fr-FR" sz="2400" b="1" dirty="0"/>
          </a:p>
        </p:txBody>
      </p:sp>
    </p:spTree>
    <p:extLst>
      <p:ext uri="{BB962C8B-B14F-4D97-AF65-F5344CB8AC3E}">
        <p14:creationId xmlns:p14="http://schemas.microsoft.com/office/powerpoint/2010/main" val="140412806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che, bâtiment, ciel&#10;&#10;Description générée automatiquement">
            <a:extLst>
              <a:ext uri="{FF2B5EF4-FFF2-40B4-BE49-F238E27FC236}">
                <a16:creationId xmlns:a16="http://schemas.microsoft.com/office/drawing/2014/main" id="{9F3E2603-586A-B022-2C0C-918126F683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0000" y="1079640"/>
            <a:ext cx="11232000" cy="469872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F41883D0-2C30-1D0E-A72D-50D080997134}"/>
              </a:ext>
            </a:extLst>
          </p:cNvPr>
          <p:cNvSpPr txBox="1"/>
          <p:nvPr/>
        </p:nvSpPr>
        <p:spPr>
          <a:xfrm>
            <a:off x="1554480" y="5782381"/>
            <a:ext cx="9522823" cy="461665"/>
          </a:xfrm>
          <a:prstGeom prst="rect">
            <a:avLst/>
          </a:prstGeom>
          <a:noFill/>
        </p:spPr>
        <p:txBody>
          <a:bodyPr wrap="square" rtlCol="0">
            <a:spAutoFit/>
          </a:bodyPr>
          <a:lstStyle/>
          <a:p>
            <a:r>
              <a:rPr lang="fr-FR" sz="2400" b="1"/>
              <a:t>Pont Juscelino Kubitschek (Pont JK), Brasilia, DF Brésil, 2007</a:t>
            </a:r>
            <a:endParaRPr lang="fr-FR" sz="2400" b="1" dirty="0"/>
          </a:p>
        </p:txBody>
      </p:sp>
    </p:spTree>
    <p:extLst>
      <p:ext uri="{BB962C8B-B14F-4D97-AF65-F5344CB8AC3E}">
        <p14:creationId xmlns:p14="http://schemas.microsoft.com/office/powerpoint/2010/main" val="328244080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ciel, Vue plongeante&#10;&#10;Description générée automatiquement">
            <a:extLst>
              <a:ext uri="{FF2B5EF4-FFF2-40B4-BE49-F238E27FC236}">
                <a16:creationId xmlns:a16="http://schemas.microsoft.com/office/drawing/2014/main" id="{F447588C-240D-905A-09FD-473B94525A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E3BB0ED-E8D8-56D5-229D-A1F305CBE495}"/>
              </a:ext>
            </a:extLst>
          </p:cNvPr>
          <p:cNvSpPr txBox="1"/>
          <p:nvPr/>
        </p:nvSpPr>
        <p:spPr>
          <a:xfrm>
            <a:off x="448491" y="5657671"/>
            <a:ext cx="11334206" cy="1200329"/>
          </a:xfrm>
          <a:prstGeom prst="rect">
            <a:avLst/>
          </a:prstGeom>
          <a:noFill/>
        </p:spPr>
        <p:txBody>
          <a:bodyPr wrap="square" rtlCol="0">
            <a:spAutoFit/>
          </a:bodyPr>
          <a:lstStyle/>
          <a:p>
            <a:endParaRPr lang="fr-FR" sz="2400" b="1" dirty="0"/>
          </a:p>
          <a:p>
            <a:r>
              <a:rPr lang="fr-FR" sz="2400" b="1" dirty="0"/>
              <a:t>Le grand axe monumental de la ville avec au loin l'esplanade des ministères et le Parlement vu depuis la tour de la télévision.</a:t>
            </a:r>
          </a:p>
        </p:txBody>
      </p:sp>
    </p:spTree>
    <p:extLst>
      <p:ext uri="{BB962C8B-B14F-4D97-AF65-F5344CB8AC3E}">
        <p14:creationId xmlns:p14="http://schemas.microsoft.com/office/powerpoint/2010/main" val="103697573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herbe, nuage&#10;&#10;Description générée automatiquement">
            <a:extLst>
              <a:ext uri="{FF2B5EF4-FFF2-40B4-BE49-F238E27FC236}">
                <a16:creationId xmlns:a16="http://schemas.microsoft.com/office/drawing/2014/main" id="{90B3CFB3-6919-258C-12DA-8325D7E8F41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5298FC43-1684-162C-8721-52FFC68362A7}"/>
              </a:ext>
            </a:extLst>
          </p:cNvPr>
          <p:cNvSpPr txBox="1"/>
          <p:nvPr/>
        </p:nvSpPr>
        <p:spPr>
          <a:xfrm>
            <a:off x="2717074" y="6117335"/>
            <a:ext cx="9666514" cy="461665"/>
          </a:xfrm>
          <a:prstGeom prst="rect">
            <a:avLst/>
          </a:prstGeom>
          <a:noFill/>
        </p:spPr>
        <p:txBody>
          <a:bodyPr wrap="square" rtlCol="0">
            <a:spAutoFit/>
          </a:bodyPr>
          <a:lstStyle/>
          <a:p>
            <a:r>
              <a:rPr lang="fr-FR" sz="2400" b="1"/>
              <a:t>Brasilia le Congrès (Assemblée Nationale et Sénat)</a:t>
            </a:r>
            <a:endParaRPr lang="fr-FR" sz="2400" b="1" dirty="0"/>
          </a:p>
        </p:txBody>
      </p:sp>
    </p:spTree>
    <p:extLst>
      <p:ext uri="{BB962C8B-B14F-4D97-AF65-F5344CB8AC3E}">
        <p14:creationId xmlns:p14="http://schemas.microsoft.com/office/powerpoint/2010/main" val="83883166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plein air, sculpture&#10;&#10;Description générée automatiquement">
            <a:extLst>
              <a:ext uri="{FF2B5EF4-FFF2-40B4-BE49-F238E27FC236}">
                <a16:creationId xmlns:a16="http://schemas.microsoft.com/office/drawing/2014/main" id="{4D1988F0-A396-CB98-A6F1-21E5635AA9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3446F6E3-3048-850B-8948-90AF9FC045F8}"/>
              </a:ext>
            </a:extLst>
          </p:cNvPr>
          <p:cNvSpPr txBox="1"/>
          <p:nvPr/>
        </p:nvSpPr>
        <p:spPr>
          <a:xfrm>
            <a:off x="4545874" y="6239473"/>
            <a:ext cx="9300754" cy="461665"/>
          </a:xfrm>
          <a:prstGeom prst="rect">
            <a:avLst/>
          </a:prstGeom>
          <a:noFill/>
        </p:spPr>
        <p:txBody>
          <a:bodyPr wrap="square" rtlCol="0">
            <a:spAutoFit/>
          </a:bodyPr>
          <a:lstStyle/>
          <a:p>
            <a:r>
              <a:rPr lang="fr-FR" sz="2400" b="1"/>
              <a:t>Cathédrale de Brasilia</a:t>
            </a:r>
            <a:endParaRPr lang="fr-FR" sz="2400" b="1" dirty="0"/>
          </a:p>
        </p:txBody>
      </p:sp>
    </p:spTree>
    <p:extLst>
      <p:ext uri="{BB962C8B-B14F-4D97-AF65-F5344CB8AC3E}">
        <p14:creationId xmlns:p14="http://schemas.microsoft.com/office/powerpoint/2010/main" val="46206270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ciel, voiture&#10;&#10;Description générée automatiquement">
            <a:extLst>
              <a:ext uri="{FF2B5EF4-FFF2-40B4-BE49-F238E27FC236}">
                <a16:creationId xmlns:a16="http://schemas.microsoft.com/office/drawing/2014/main" id="{35CA6DE7-C900-C6B3-33D5-9081525A7E9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9A557649-B863-31A7-16C0-61CBE4EEEE90}"/>
              </a:ext>
            </a:extLst>
          </p:cNvPr>
          <p:cNvSpPr txBox="1"/>
          <p:nvPr/>
        </p:nvSpPr>
        <p:spPr>
          <a:xfrm>
            <a:off x="4153988" y="5866677"/>
            <a:ext cx="9450000" cy="830997"/>
          </a:xfrm>
          <a:prstGeom prst="rect">
            <a:avLst/>
          </a:prstGeom>
          <a:noFill/>
        </p:spPr>
        <p:txBody>
          <a:bodyPr wrap="square" rtlCol="0">
            <a:spAutoFit/>
          </a:bodyPr>
          <a:lstStyle/>
          <a:p>
            <a:endParaRPr lang="fr-FR" sz="2400" b="1" dirty="0"/>
          </a:p>
          <a:p>
            <a:r>
              <a:rPr lang="fr-FR" sz="2400" b="1" dirty="0"/>
              <a:t>Le ministère de la Justice.</a:t>
            </a:r>
          </a:p>
        </p:txBody>
      </p:sp>
    </p:spTree>
    <p:extLst>
      <p:ext uri="{BB962C8B-B14F-4D97-AF65-F5344CB8AC3E}">
        <p14:creationId xmlns:p14="http://schemas.microsoft.com/office/powerpoint/2010/main" val="150770109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lante&#10;&#10;Description générée automatiquement">
            <a:extLst>
              <a:ext uri="{FF2B5EF4-FFF2-40B4-BE49-F238E27FC236}">
                <a16:creationId xmlns:a16="http://schemas.microsoft.com/office/drawing/2014/main" id="{767D972A-DC57-89E5-6D16-373065B79C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6" name="ZoneTexte 5">
            <a:extLst>
              <a:ext uri="{FF2B5EF4-FFF2-40B4-BE49-F238E27FC236}">
                <a16:creationId xmlns:a16="http://schemas.microsoft.com/office/drawing/2014/main" id="{04311A42-E460-7BA6-F488-B647EE3BEC91}"/>
              </a:ext>
            </a:extLst>
          </p:cNvPr>
          <p:cNvSpPr txBox="1"/>
          <p:nvPr/>
        </p:nvSpPr>
        <p:spPr>
          <a:xfrm>
            <a:off x="3696789" y="5918928"/>
            <a:ext cx="7485017" cy="830997"/>
          </a:xfrm>
          <a:prstGeom prst="rect">
            <a:avLst/>
          </a:prstGeom>
          <a:noFill/>
        </p:spPr>
        <p:txBody>
          <a:bodyPr wrap="square" rtlCol="0">
            <a:spAutoFit/>
          </a:bodyPr>
          <a:lstStyle/>
          <a:p>
            <a:endParaRPr lang="fr-FR" sz="2400" b="1" dirty="0"/>
          </a:p>
          <a:p>
            <a:r>
              <a:rPr lang="fr-FR" sz="2400" b="1" dirty="0"/>
              <a:t>Le ministère des Affaires étrangères.</a:t>
            </a:r>
          </a:p>
        </p:txBody>
      </p:sp>
    </p:spTree>
    <p:extLst>
      <p:ext uri="{BB962C8B-B14F-4D97-AF65-F5344CB8AC3E}">
        <p14:creationId xmlns:p14="http://schemas.microsoft.com/office/powerpoint/2010/main" val="373046748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nuage&#10;&#10;Description générée automatiquement">
            <a:extLst>
              <a:ext uri="{FF2B5EF4-FFF2-40B4-BE49-F238E27FC236}">
                <a16:creationId xmlns:a16="http://schemas.microsoft.com/office/drawing/2014/main" id="{8088FBF7-F8BE-A399-EFD4-B73A15F6AE7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8C958DD1-5D0C-1F50-D844-2FE98E6DCD45}"/>
              </a:ext>
            </a:extLst>
          </p:cNvPr>
          <p:cNvSpPr txBox="1"/>
          <p:nvPr/>
        </p:nvSpPr>
        <p:spPr>
          <a:xfrm>
            <a:off x="3140639" y="5840336"/>
            <a:ext cx="9248503" cy="738664"/>
          </a:xfrm>
          <a:prstGeom prst="rect">
            <a:avLst/>
          </a:prstGeom>
          <a:noFill/>
        </p:spPr>
        <p:txBody>
          <a:bodyPr wrap="square" rtlCol="0">
            <a:spAutoFit/>
          </a:bodyPr>
          <a:lstStyle/>
          <a:p>
            <a:endParaRPr lang="fr-FR" dirty="0"/>
          </a:p>
          <a:p>
            <a:r>
              <a:rPr lang="fr-FR" sz="2400" b="1" dirty="0"/>
              <a:t>Le Quartier Général de l'Armée de Terre.</a:t>
            </a:r>
          </a:p>
        </p:txBody>
      </p:sp>
    </p:spTree>
    <p:extLst>
      <p:ext uri="{BB962C8B-B14F-4D97-AF65-F5344CB8AC3E}">
        <p14:creationId xmlns:p14="http://schemas.microsoft.com/office/powerpoint/2010/main" val="122992684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nuage, ciel, plein air&#10;&#10;Description générée automatiquement">
            <a:extLst>
              <a:ext uri="{FF2B5EF4-FFF2-40B4-BE49-F238E27FC236}">
                <a16:creationId xmlns:a16="http://schemas.microsoft.com/office/drawing/2014/main" id="{4C10FE01-40E6-47C5-6D17-A28054EB88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8E257580-D468-2F97-07B7-B4E2EC33779B}"/>
              </a:ext>
            </a:extLst>
          </p:cNvPr>
          <p:cNvSpPr txBox="1"/>
          <p:nvPr/>
        </p:nvSpPr>
        <p:spPr>
          <a:xfrm>
            <a:off x="4127863" y="5748003"/>
            <a:ext cx="9052560" cy="830997"/>
          </a:xfrm>
          <a:prstGeom prst="rect">
            <a:avLst/>
          </a:prstGeom>
          <a:noFill/>
        </p:spPr>
        <p:txBody>
          <a:bodyPr wrap="square" rtlCol="0">
            <a:spAutoFit/>
          </a:bodyPr>
          <a:lstStyle/>
          <a:p>
            <a:endParaRPr lang="fr-FR" sz="2400" b="1" dirty="0"/>
          </a:p>
          <a:p>
            <a:r>
              <a:rPr lang="fr-FR" sz="2400" b="1" dirty="0"/>
              <a:t>Le mausolée </a:t>
            </a:r>
            <a:r>
              <a:rPr lang="fr-FR" sz="2400" b="1" dirty="0" err="1"/>
              <a:t>Juscelino</a:t>
            </a:r>
            <a:r>
              <a:rPr lang="fr-FR" sz="2400" b="1" dirty="0"/>
              <a:t> Kubitschek.</a:t>
            </a:r>
          </a:p>
        </p:txBody>
      </p:sp>
    </p:spTree>
    <p:extLst>
      <p:ext uri="{BB962C8B-B14F-4D97-AF65-F5344CB8AC3E}">
        <p14:creationId xmlns:p14="http://schemas.microsoft.com/office/powerpoint/2010/main" val="257804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plein air, ciel, arbre&#10;&#10;Description générée automatiquement">
            <a:extLst>
              <a:ext uri="{FF2B5EF4-FFF2-40B4-BE49-F238E27FC236}">
                <a16:creationId xmlns:a16="http://schemas.microsoft.com/office/drawing/2014/main" id="{2BF6EBCA-A50D-84DD-DC08-3FB7DEB277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9B912CF7-2CA3-6758-B8CC-BE933CE40C14}"/>
              </a:ext>
            </a:extLst>
          </p:cNvPr>
          <p:cNvSpPr txBox="1"/>
          <p:nvPr/>
        </p:nvSpPr>
        <p:spPr>
          <a:xfrm>
            <a:off x="4532810" y="5748003"/>
            <a:ext cx="9039497" cy="830997"/>
          </a:xfrm>
          <a:prstGeom prst="rect">
            <a:avLst/>
          </a:prstGeom>
          <a:noFill/>
        </p:spPr>
        <p:txBody>
          <a:bodyPr wrap="square" rtlCol="0">
            <a:spAutoFit/>
          </a:bodyPr>
          <a:lstStyle/>
          <a:p>
            <a:endParaRPr lang="fr-FR" sz="2400" b="1" dirty="0"/>
          </a:p>
          <a:p>
            <a:r>
              <a:rPr lang="fr-FR" sz="2400" b="1" dirty="0"/>
              <a:t>Le palais de l'Aurore.</a:t>
            </a:r>
          </a:p>
        </p:txBody>
      </p:sp>
    </p:spTree>
    <p:extLst>
      <p:ext uri="{BB962C8B-B14F-4D97-AF65-F5344CB8AC3E}">
        <p14:creationId xmlns:p14="http://schemas.microsoft.com/office/powerpoint/2010/main" val="51563154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nte, plein air, ciel, arbre&#10;&#10;Description générée automatiquement">
            <a:extLst>
              <a:ext uri="{FF2B5EF4-FFF2-40B4-BE49-F238E27FC236}">
                <a16:creationId xmlns:a16="http://schemas.microsoft.com/office/drawing/2014/main" id="{55DB7096-C275-A739-21E3-0517C038CC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2093" y="279000"/>
            <a:ext cx="9442634" cy="6300000"/>
          </a:xfrm>
          <a:prstGeom prst="rect">
            <a:avLst/>
          </a:prstGeom>
          <a:effectLst>
            <a:softEdge rad="635000"/>
          </a:effectLst>
        </p:spPr>
      </p:pic>
      <p:sp>
        <p:nvSpPr>
          <p:cNvPr id="4" name="ZoneTexte 3">
            <a:extLst>
              <a:ext uri="{FF2B5EF4-FFF2-40B4-BE49-F238E27FC236}">
                <a16:creationId xmlns:a16="http://schemas.microsoft.com/office/drawing/2014/main" id="{2F144707-E531-E26E-FC58-44278705D385}"/>
              </a:ext>
            </a:extLst>
          </p:cNvPr>
          <p:cNvSpPr txBox="1"/>
          <p:nvPr/>
        </p:nvSpPr>
        <p:spPr>
          <a:xfrm>
            <a:off x="4062549" y="6078527"/>
            <a:ext cx="9575075" cy="461665"/>
          </a:xfrm>
          <a:prstGeom prst="rect">
            <a:avLst/>
          </a:prstGeom>
          <a:noFill/>
        </p:spPr>
        <p:txBody>
          <a:bodyPr wrap="square" rtlCol="0">
            <a:spAutoFit/>
          </a:bodyPr>
          <a:lstStyle/>
          <a:p>
            <a:r>
              <a:rPr lang="fr-FR" sz="2400" b="1" dirty="0"/>
              <a:t>La chapelle N. D. de Fatima.</a:t>
            </a:r>
          </a:p>
        </p:txBody>
      </p:sp>
    </p:spTree>
    <p:extLst>
      <p:ext uri="{BB962C8B-B14F-4D97-AF65-F5344CB8AC3E}">
        <p14:creationId xmlns:p14="http://schemas.microsoft.com/office/powerpoint/2010/main" val="2166439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chitecture, nuage&#10;&#10;Description générée automatiquement">
            <a:extLst>
              <a:ext uri="{FF2B5EF4-FFF2-40B4-BE49-F238E27FC236}">
                <a16:creationId xmlns:a16="http://schemas.microsoft.com/office/drawing/2014/main" id="{E32073A5-EF81-1310-622C-2F4031E557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1431F448-27FC-7CF2-E04D-ACFDFD06DA56}"/>
              </a:ext>
            </a:extLst>
          </p:cNvPr>
          <p:cNvSpPr txBox="1"/>
          <p:nvPr/>
        </p:nvSpPr>
        <p:spPr>
          <a:xfrm>
            <a:off x="4741817" y="5748003"/>
            <a:ext cx="8548063" cy="830997"/>
          </a:xfrm>
          <a:prstGeom prst="rect">
            <a:avLst/>
          </a:prstGeom>
          <a:noFill/>
        </p:spPr>
        <p:txBody>
          <a:bodyPr wrap="square" rtlCol="0">
            <a:spAutoFit/>
          </a:bodyPr>
          <a:lstStyle/>
          <a:p>
            <a:endParaRPr lang="fr-FR" sz="2400" b="1" dirty="0"/>
          </a:p>
          <a:p>
            <a:r>
              <a:rPr lang="fr-FR" sz="2400" b="1" dirty="0"/>
              <a:t>La Cour suprême.</a:t>
            </a:r>
          </a:p>
        </p:txBody>
      </p:sp>
    </p:spTree>
    <p:extLst>
      <p:ext uri="{BB962C8B-B14F-4D97-AF65-F5344CB8AC3E}">
        <p14:creationId xmlns:p14="http://schemas.microsoft.com/office/powerpoint/2010/main" val="46554421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uage, plein air, bâtiment&#10;&#10;Description générée automatiquement">
            <a:extLst>
              <a:ext uri="{FF2B5EF4-FFF2-40B4-BE49-F238E27FC236}">
                <a16:creationId xmlns:a16="http://schemas.microsoft.com/office/drawing/2014/main" id="{C19970A5-5A87-0E15-1CCA-C9B07AD620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D600BC4E-5465-9297-9195-BCAADF646348}"/>
              </a:ext>
            </a:extLst>
          </p:cNvPr>
          <p:cNvSpPr txBox="1"/>
          <p:nvPr/>
        </p:nvSpPr>
        <p:spPr>
          <a:xfrm>
            <a:off x="4454983" y="-226499"/>
            <a:ext cx="4466948" cy="830997"/>
          </a:xfrm>
          <a:prstGeom prst="rect">
            <a:avLst/>
          </a:prstGeom>
          <a:noFill/>
        </p:spPr>
        <p:txBody>
          <a:bodyPr wrap="square" rtlCol="0">
            <a:spAutoFit/>
          </a:bodyPr>
          <a:lstStyle/>
          <a:p>
            <a:endParaRPr lang="fr-FR" sz="2400" b="1" dirty="0"/>
          </a:p>
          <a:p>
            <a:r>
              <a:rPr lang="fr-FR" sz="2400" b="1" dirty="0">
                <a:solidFill>
                  <a:schemeClr val="bg1"/>
                </a:solidFill>
              </a:rPr>
              <a:t>La tour de la télévision.</a:t>
            </a:r>
          </a:p>
        </p:txBody>
      </p:sp>
    </p:spTree>
    <p:extLst>
      <p:ext uri="{BB962C8B-B14F-4D97-AF65-F5344CB8AC3E}">
        <p14:creationId xmlns:p14="http://schemas.microsoft.com/office/powerpoint/2010/main" val="171013679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route&#10;&#10;Description générée automatiquement">
            <a:extLst>
              <a:ext uri="{FF2B5EF4-FFF2-40B4-BE49-F238E27FC236}">
                <a16:creationId xmlns:a16="http://schemas.microsoft.com/office/drawing/2014/main" id="{C57E3DFB-B888-13FB-86D6-290C34C30F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85167584-3254-2714-046B-93FDED63B63C}"/>
              </a:ext>
            </a:extLst>
          </p:cNvPr>
          <p:cNvSpPr txBox="1"/>
          <p:nvPr/>
        </p:nvSpPr>
        <p:spPr>
          <a:xfrm>
            <a:off x="4427708" y="5748003"/>
            <a:ext cx="9823869" cy="830997"/>
          </a:xfrm>
          <a:prstGeom prst="rect">
            <a:avLst/>
          </a:prstGeom>
          <a:noFill/>
        </p:spPr>
        <p:txBody>
          <a:bodyPr wrap="square" rtlCol="0">
            <a:spAutoFit/>
          </a:bodyPr>
          <a:lstStyle/>
          <a:p>
            <a:endParaRPr lang="fr-FR" sz="2400" b="1" dirty="0"/>
          </a:p>
          <a:p>
            <a:r>
              <a:rPr lang="fr-FR" sz="2400" b="1" dirty="0"/>
              <a:t>Le théâtre Pedro </a:t>
            </a:r>
            <a:r>
              <a:rPr lang="fr-FR" sz="2400" b="1" dirty="0" err="1"/>
              <a:t>Calmon</a:t>
            </a:r>
            <a:r>
              <a:rPr lang="fr-FR" sz="2400" b="1" dirty="0"/>
              <a:t>.</a:t>
            </a:r>
          </a:p>
        </p:txBody>
      </p:sp>
    </p:spTree>
    <p:extLst>
      <p:ext uri="{BB962C8B-B14F-4D97-AF65-F5344CB8AC3E}">
        <p14:creationId xmlns:p14="http://schemas.microsoft.com/office/powerpoint/2010/main" val="222015568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bâtiment&#10;&#10;Description générée automatiquement">
            <a:extLst>
              <a:ext uri="{FF2B5EF4-FFF2-40B4-BE49-F238E27FC236}">
                <a16:creationId xmlns:a16="http://schemas.microsoft.com/office/drawing/2014/main" id="{3F4EC538-5B7B-080E-F79B-9EEC17460D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E2E9F688-2A03-767A-C371-D51547C16B41}"/>
              </a:ext>
            </a:extLst>
          </p:cNvPr>
          <p:cNvSpPr txBox="1"/>
          <p:nvPr/>
        </p:nvSpPr>
        <p:spPr>
          <a:xfrm>
            <a:off x="4180115" y="6219879"/>
            <a:ext cx="8138160" cy="461665"/>
          </a:xfrm>
          <a:prstGeom prst="rect">
            <a:avLst/>
          </a:prstGeom>
          <a:noFill/>
        </p:spPr>
        <p:txBody>
          <a:bodyPr wrap="square" rtlCol="0">
            <a:spAutoFit/>
          </a:bodyPr>
          <a:lstStyle/>
          <a:p>
            <a:r>
              <a:rPr lang="fr-FR" sz="2400" b="1" dirty="0"/>
              <a:t>Esplanade des Ministères.</a:t>
            </a:r>
          </a:p>
        </p:txBody>
      </p:sp>
    </p:spTree>
    <p:extLst>
      <p:ext uri="{BB962C8B-B14F-4D97-AF65-F5344CB8AC3E}">
        <p14:creationId xmlns:p14="http://schemas.microsoft.com/office/powerpoint/2010/main" val="16373038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leu Majorelle, bleu, nuit, illumination&#10;&#10;Description générée automatiquement">
            <a:extLst>
              <a:ext uri="{FF2B5EF4-FFF2-40B4-BE49-F238E27FC236}">
                <a16:creationId xmlns:a16="http://schemas.microsoft.com/office/drawing/2014/main" id="{B0D4B728-1274-3082-DE3E-90D94D1891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0766" y="279000"/>
            <a:ext cx="10582664" cy="6300000"/>
          </a:xfrm>
          <a:prstGeom prst="rect">
            <a:avLst/>
          </a:prstGeom>
          <a:effectLst>
            <a:softEdge rad="635000"/>
          </a:effectLst>
        </p:spPr>
      </p:pic>
      <p:sp>
        <p:nvSpPr>
          <p:cNvPr id="4" name="ZoneTexte 3">
            <a:extLst>
              <a:ext uri="{FF2B5EF4-FFF2-40B4-BE49-F238E27FC236}">
                <a16:creationId xmlns:a16="http://schemas.microsoft.com/office/drawing/2014/main" id="{93E50737-8ACB-4AAE-16E0-B0B2981BA1E9}"/>
              </a:ext>
            </a:extLst>
          </p:cNvPr>
          <p:cNvSpPr txBox="1"/>
          <p:nvPr/>
        </p:nvSpPr>
        <p:spPr>
          <a:xfrm>
            <a:off x="3187336" y="5865569"/>
            <a:ext cx="9429499" cy="830997"/>
          </a:xfrm>
          <a:prstGeom prst="rect">
            <a:avLst/>
          </a:prstGeom>
          <a:noFill/>
        </p:spPr>
        <p:txBody>
          <a:bodyPr wrap="square" rtlCol="0">
            <a:spAutoFit/>
          </a:bodyPr>
          <a:lstStyle/>
          <a:p>
            <a:endParaRPr lang="fr-FR" sz="2400" b="1" dirty="0"/>
          </a:p>
          <a:p>
            <a:r>
              <a:rPr lang="fr-FR" sz="2400" b="1" dirty="0"/>
              <a:t>Vitraux dans le sanctuaire Dom Bosco à Brasilia.</a:t>
            </a:r>
          </a:p>
        </p:txBody>
      </p:sp>
    </p:spTree>
    <p:extLst>
      <p:ext uri="{BB962C8B-B14F-4D97-AF65-F5344CB8AC3E}">
        <p14:creationId xmlns:p14="http://schemas.microsoft.com/office/powerpoint/2010/main" val="28636767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ymétrie, bleu, Bleu Majorelle, bâtiment&#10;&#10;Description générée automatiquement">
            <a:extLst>
              <a:ext uri="{FF2B5EF4-FFF2-40B4-BE49-F238E27FC236}">
                <a16:creationId xmlns:a16="http://schemas.microsoft.com/office/drawing/2014/main" id="{D33284AE-8644-8925-7D4F-F98E4B6AD1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1" cy="6300000"/>
          </a:xfrm>
          <a:prstGeom prst="rect">
            <a:avLst/>
          </a:prstGeom>
          <a:effectLst>
            <a:softEdge rad="635000"/>
          </a:effectLst>
        </p:spPr>
      </p:pic>
      <p:sp>
        <p:nvSpPr>
          <p:cNvPr id="6" name="ZoneTexte 5">
            <a:extLst>
              <a:ext uri="{FF2B5EF4-FFF2-40B4-BE49-F238E27FC236}">
                <a16:creationId xmlns:a16="http://schemas.microsoft.com/office/drawing/2014/main" id="{3B6617D4-966F-E11F-2AE6-E051FA0E2475}"/>
              </a:ext>
            </a:extLst>
          </p:cNvPr>
          <p:cNvSpPr txBox="1"/>
          <p:nvPr/>
        </p:nvSpPr>
        <p:spPr>
          <a:xfrm>
            <a:off x="1369144" y="6016619"/>
            <a:ext cx="10358846" cy="738664"/>
          </a:xfrm>
          <a:prstGeom prst="rect">
            <a:avLst/>
          </a:prstGeom>
          <a:noFill/>
        </p:spPr>
        <p:txBody>
          <a:bodyPr wrap="square" rtlCol="0">
            <a:spAutoFit/>
          </a:bodyPr>
          <a:lstStyle/>
          <a:p>
            <a:endParaRPr lang="fr-FR" dirty="0"/>
          </a:p>
          <a:p>
            <a:r>
              <a:rPr lang="fr-FR" sz="2400" b="1" dirty="0"/>
              <a:t>Couleurs dans le </a:t>
            </a:r>
            <a:r>
              <a:rPr lang="fr-FR" sz="2400" b="1" dirty="0" err="1"/>
              <a:t>Santuário</a:t>
            </a:r>
            <a:r>
              <a:rPr lang="fr-FR" sz="2400" b="1" dirty="0"/>
              <a:t> Dom Bosco (pt) à Brasilia. Octobre 2021.</a:t>
            </a:r>
          </a:p>
        </p:txBody>
      </p:sp>
    </p:spTree>
    <p:extLst>
      <p:ext uri="{BB962C8B-B14F-4D97-AF65-F5344CB8AC3E}">
        <p14:creationId xmlns:p14="http://schemas.microsoft.com/office/powerpoint/2010/main" val="181056732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1B2D26C-6C40-D43E-1C2E-139553588694}"/>
              </a:ext>
            </a:extLst>
          </p:cNvPr>
          <p:cNvSpPr txBox="1"/>
          <p:nvPr/>
        </p:nvSpPr>
        <p:spPr>
          <a:xfrm>
            <a:off x="1175657" y="836022"/>
            <a:ext cx="11220994" cy="584775"/>
          </a:xfrm>
          <a:prstGeom prst="rect">
            <a:avLst/>
          </a:prstGeom>
          <a:noFill/>
        </p:spPr>
        <p:txBody>
          <a:bodyPr wrap="square" rtlCol="0">
            <a:spAutoFit/>
          </a:bodyPr>
          <a:lstStyle/>
          <a:p>
            <a:r>
              <a:rPr lang="fr-FR" sz="3200" b="1" dirty="0"/>
              <a:t>Lorient Vous A Présenté </a:t>
            </a:r>
            <a:r>
              <a:rPr lang="fr-FR" sz="3200" b="1" dirty="0" err="1"/>
              <a:t>Lma</a:t>
            </a:r>
            <a:r>
              <a:rPr lang="fr-FR" sz="3200" b="1" dirty="0"/>
              <a:t> Ville De Brasilia - Brésil</a:t>
            </a:r>
          </a:p>
        </p:txBody>
      </p:sp>
      <p:sp>
        <p:nvSpPr>
          <p:cNvPr id="3" name="ZoneTexte 2">
            <a:extLst>
              <a:ext uri="{FF2B5EF4-FFF2-40B4-BE49-F238E27FC236}">
                <a16:creationId xmlns:a16="http://schemas.microsoft.com/office/drawing/2014/main" id="{52146E41-EA57-EB02-0C94-96C11B867638}"/>
              </a:ext>
            </a:extLst>
          </p:cNvPr>
          <p:cNvSpPr txBox="1"/>
          <p:nvPr/>
        </p:nvSpPr>
        <p:spPr>
          <a:xfrm>
            <a:off x="3409405" y="1854927"/>
            <a:ext cx="7850778"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D126CED1-346B-38C3-EF14-51B1BBA57410}"/>
              </a:ext>
            </a:extLst>
          </p:cNvPr>
          <p:cNvSpPr txBox="1"/>
          <p:nvPr/>
        </p:nvSpPr>
        <p:spPr>
          <a:xfrm>
            <a:off x="3958046" y="2782389"/>
            <a:ext cx="7302137" cy="584775"/>
          </a:xfrm>
          <a:prstGeom prst="rect">
            <a:avLst/>
          </a:prstGeom>
          <a:noFill/>
        </p:spPr>
        <p:txBody>
          <a:bodyPr wrap="square" rtlCol="0">
            <a:spAutoFit/>
          </a:bodyPr>
          <a:lstStyle/>
          <a:p>
            <a:r>
              <a:rPr lang="fr-FR" sz="3200" b="1" dirty="0"/>
              <a:t>Merci De Votre Visite </a:t>
            </a:r>
          </a:p>
        </p:txBody>
      </p:sp>
      <p:sp>
        <p:nvSpPr>
          <p:cNvPr id="5" name="ZoneTexte 4">
            <a:extLst>
              <a:ext uri="{FF2B5EF4-FFF2-40B4-BE49-F238E27FC236}">
                <a16:creationId xmlns:a16="http://schemas.microsoft.com/office/drawing/2014/main" id="{81AA9395-C410-FE6C-ED1C-70D2D0D1C75B}"/>
              </a:ext>
            </a:extLst>
          </p:cNvPr>
          <p:cNvSpPr txBox="1"/>
          <p:nvPr/>
        </p:nvSpPr>
        <p:spPr>
          <a:xfrm>
            <a:off x="5486400" y="3709851"/>
            <a:ext cx="6910251"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42856341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TotalTime>
  <Words>471</Words>
  <Application>Microsoft Office PowerPoint</Application>
  <PresentationFormat>Grand écran</PresentationFormat>
  <Paragraphs>58</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2024-07-04T04:35:27Z</dcterms:created>
  <dcterms:modified xsi:type="dcterms:W3CDTF">2024-07-04T07:17:58Z</dcterms:modified>
</cp:coreProperties>
</file>