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75" r:id="rId3"/>
    <p:sldId id="287" r:id="rId4"/>
    <p:sldId id="288" r:id="rId5"/>
    <p:sldId id="286" r:id="rId6"/>
    <p:sldId id="285" r:id="rId7"/>
    <p:sldId id="284" r:id="rId8"/>
    <p:sldId id="283" r:id="rId9"/>
    <p:sldId id="282" r:id="rId10"/>
    <p:sldId id="281" r:id="rId11"/>
    <p:sldId id="280" r:id="rId12"/>
    <p:sldId id="279" r:id="rId13"/>
    <p:sldId id="278" r:id="rId14"/>
    <p:sldId id="277" r:id="rId15"/>
    <p:sldId id="274" r:id="rId16"/>
    <p:sldId id="273" r:id="rId17"/>
    <p:sldId id="272" r:id="rId18"/>
    <p:sldId id="271" r:id="rId19"/>
    <p:sldId id="270" r:id="rId20"/>
    <p:sldId id="269" r:id="rId21"/>
    <p:sldId id="276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40" autoAdjust="0"/>
    <p:restoredTop sz="94660"/>
  </p:normalViewPr>
  <p:slideViewPr>
    <p:cSldViewPr snapToGrid="0">
      <p:cViewPr varScale="1">
        <p:scale>
          <a:sx n="74" d="100"/>
          <a:sy n="74" d="100"/>
        </p:scale>
        <p:origin x="65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C9371E-B402-EB80-0FE4-2FFB747B26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DCE3075-D121-33A1-BF86-4D7171B483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1CDBCA8-3A4C-DDDB-93E0-33D2A72853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2DA5B-308F-452E-B667-60F53BA7BDDB}" type="datetimeFigureOut">
              <a:rPr lang="fr-FR" smtClean="0"/>
              <a:t>05/08/2024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2F074F-CE85-47A8-FC36-8B8A9243CF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BFE9F1F-28B9-24AC-5FF3-4838FCD34D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051B0-BA27-40F8-943A-AA6720C47C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3653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3E8894-BACD-2E57-5A84-D64E032365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7134763-AF1E-C776-887C-9B7824F08A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B98E7E-D1BC-C66B-5076-5CC644939D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2DA5B-308F-452E-B667-60F53BA7BDDB}" type="datetimeFigureOut">
              <a:rPr lang="fr-FR" smtClean="0"/>
              <a:t>05/08/2024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D31F7E7-61A3-015D-7E7C-1B0BA8C9D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3F7D437-ED56-05E3-856D-6171269829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051B0-BA27-40F8-943A-AA6720C47C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72885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7038DF-9F7F-DA17-73D7-EC55BC04B1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5A40196-ADF1-5561-F123-06B9738308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E5FC604-4EE9-5EA3-5F2E-3BDAAB337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2DA5B-308F-452E-B667-60F53BA7BDDB}" type="datetimeFigureOut">
              <a:rPr lang="fr-FR" smtClean="0"/>
              <a:t>05/08/2024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B528CF9-BEF1-2340-DCF5-AD10F03486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E4872B2-DEB3-0CF6-FD04-16A428CC00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051B0-BA27-40F8-943A-AA6720C47C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9684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E4595D-1385-0E41-76C8-C08B118D45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DC9F10F-142F-C0CC-980A-34C6A6B09D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F83C71B-7F7A-1D34-430A-40209F75F9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738B3F7-DA58-7027-4E93-986D136F4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2DA5B-308F-452E-B667-60F53BA7BDDB}" type="datetimeFigureOut">
              <a:rPr lang="fr-FR" smtClean="0"/>
              <a:t>05/08/2024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44787A0-3CF7-19F2-A9EB-215C8F0A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676DF64-8732-2525-8107-AA60B9074D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051B0-BA27-40F8-943A-AA6720C47C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4972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B5D9F4-E9D4-827C-D6ED-3981B967E0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7BDCA07-AF88-EF4D-B895-40E283AC25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A3C5D9F-7D98-68E0-7319-3E64F8D35B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A210E26-55C8-B47D-FEC7-D394215CAC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EA4594B-A4B1-B722-44AE-B7A24365C0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6E2C7FB-B18A-0C93-7E2C-30662B70F6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2DA5B-308F-452E-B667-60F53BA7BDDB}" type="datetimeFigureOut">
              <a:rPr lang="fr-FR" smtClean="0"/>
              <a:t>05/08/2024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6DB2801-60C3-EA95-9174-3AF9521D58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5373301-1F67-94AE-940A-97A6663094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051B0-BA27-40F8-943A-AA6720C47C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769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46F475-8CAE-0166-E7C3-9FAE3AA72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6E092E2-71FB-FB00-30BA-53654E644F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2DA5B-308F-452E-B667-60F53BA7BDDB}" type="datetimeFigureOut">
              <a:rPr lang="fr-FR" smtClean="0"/>
              <a:t>05/08/2024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888EC30-A6F7-91A3-5622-9822AAB276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166781D-DC1F-0DE1-CD50-0FD125B30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051B0-BA27-40F8-943A-AA6720C47C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85413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B9DA626-610A-18C1-2574-EB3023E38F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2DA5B-308F-452E-B667-60F53BA7BDDB}" type="datetimeFigureOut">
              <a:rPr lang="fr-FR" smtClean="0"/>
              <a:t>05/08/2024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4E0376C-096B-E6A8-F925-FBFF1BCE1F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44817B3-8DBE-05A3-F053-6F14EAE0D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051B0-BA27-40F8-943A-AA6720C47C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4736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6F6198-4F9C-D933-B96B-A581D140C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69F57B8-1B46-FBDA-BFC6-4B50022BDA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8E3AE57-FBAA-D97A-4EC7-B54493600A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F8251B2-664E-886A-AA3C-444180605B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2DA5B-308F-452E-B667-60F53BA7BDDB}" type="datetimeFigureOut">
              <a:rPr lang="fr-FR" smtClean="0"/>
              <a:t>05/08/2024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1DE2144-03EF-2EF5-E3EE-0F21DACD1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0205B9C-61C5-0D43-831A-626197FE3A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051B0-BA27-40F8-943A-AA6720C47C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84727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521716-323F-8742-D609-87C660233F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93E6D7B-4974-6D1C-CE30-43BC3DF98E4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84AFD-2102-88A0-F5CB-E79C133737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7AFC8E8-ECD0-9965-4107-62207F00D4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2DA5B-308F-452E-B667-60F53BA7BDDB}" type="datetimeFigureOut">
              <a:rPr lang="fr-FR" smtClean="0"/>
              <a:t>05/08/2024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D7DA783-84F6-DB7B-B718-D57D56855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8E2B903-4B9C-5C89-822B-DBFEF4BFC0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051B0-BA27-40F8-943A-AA6720C47C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1080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AE14B-01ED-9374-A15D-2C5526A24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4D2367D-DAF4-918F-CCA5-1BDA2F075C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EE509C8-137A-BAAA-DD3B-C3B6A675FB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2DA5B-308F-452E-B667-60F53BA7BDDB}" type="datetimeFigureOut">
              <a:rPr lang="fr-FR" smtClean="0"/>
              <a:t>05/08/2024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7DE65F3-CB97-CB0D-72BA-D894040B17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8ADDC55-06BF-036C-5934-1AC8B69BD4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051B0-BA27-40F8-943A-AA6720C47C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3225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DD93173-7799-A88A-FAF4-1252449F61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65F4E20-26EE-94A8-AD98-7402FE93A3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3818C38-D19F-4861-5279-36C97DD371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2DA5B-308F-452E-B667-60F53BA7BDDB}" type="datetimeFigureOut">
              <a:rPr lang="fr-FR" smtClean="0"/>
              <a:t>05/08/2024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DE482D4-A9F4-87B8-CC24-8DDA8470F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D90CE4D-F802-1EEC-3DA4-3B60BC23C9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051B0-BA27-40F8-943A-AA6720C47C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45427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8B05D0A-1964-89A4-E6EA-A1A57A6C5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F4616CD-0743-CA83-EED7-6E9F9401AC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9555227-958A-ABE0-9F7C-4E71A5DAB7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1B2DA5B-308F-452E-B667-60F53BA7BDDB}" type="datetimeFigureOut">
              <a:rPr lang="fr-FR" smtClean="0"/>
              <a:t>05/08/2024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9E5257F-8277-7E81-D04A-22A0070B49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DBE9E0-773F-3D00-E1BA-0E996FBCA5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BC051B0-BA27-40F8-943A-AA6720C47C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278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plante&#10;&#10;Description générée automatiquement">
            <a:extLst>
              <a:ext uri="{FF2B5EF4-FFF2-40B4-BE49-F238E27FC236}">
                <a16:creationId xmlns:a16="http://schemas.microsoft.com/office/drawing/2014/main" id="{366BE57B-18EC-722F-5D78-B3CCD734BFF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91" y="279000"/>
            <a:ext cx="945361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D6B538-F2BD-A120-2882-F2EA8065EB8B}"/>
              </a:ext>
            </a:extLst>
          </p:cNvPr>
          <p:cNvSpPr txBox="1"/>
          <p:nvPr/>
        </p:nvSpPr>
        <p:spPr>
          <a:xfrm>
            <a:off x="3419563" y="-1123385"/>
            <a:ext cx="763731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800" dirty="0">
              <a:solidFill>
                <a:srgbClr val="FFFF00"/>
              </a:solidFill>
            </a:endParaRPr>
          </a:p>
          <a:p>
            <a:endParaRPr lang="fr-FR" sz="2800" dirty="0">
              <a:solidFill>
                <a:srgbClr val="FFFF00"/>
              </a:solidFill>
            </a:endParaRPr>
          </a:p>
          <a:p>
            <a:endParaRPr lang="fr-FR" sz="2800" dirty="0">
              <a:solidFill>
                <a:srgbClr val="FFFF00"/>
              </a:solidFill>
            </a:endParaRPr>
          </a:p>
          <a:p>
            <a:endParaRPr lang="fr-FR" sz="2800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Abbaye de Sénanque -Sorgues</a:t>
            </a:r>
          </a:p>
        </p:txBody>
      </p:sp>
    </p:spTree>
    <p:extLst>
      <p:ext uri="{BB962C8B-B14F-4D97-AF65-F5344CB8AC3E}">
        <p14:creationId xmlns:p14="http://schemas.microsoft.com/office/powerpoint/2010/main" val="2380049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  <p:sndAc>
          <p:stSnd loop="1">
            <p:snd r:embed="rId2" name="Alphaville - Forever Young  Multi-instrumental Cover  Alexandra Ilieva  Thomann.wav"/>
          </p:stSnd>
        </p:sndAc>
      </p:transition>
    </mc:Choice>
    <mc:Fallback>
      <p:transition spd="slow" advClick="0" advTm="8000">
        <p:fade/>
        <p:sndAc>
          <p:stSnd loop="1">
            <p:snd r:embed="rId2" name="Alphaville - Forever Young  Multi-instrumental Cover  Alexandra Ilieva  Thoman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7D7B5B4-D199-D2A2-5BF8-968941B725F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solidFill>
                  <a:srgbClr val="FFFF00"/>
                </a:solidFill>
              </a:rPr>
              <a:t>L'abbaye Notre-Dame de Sénanque est un monastère cistercien en activité, et situé sur la commune de Gordes, dans le département français de Vaucluse en région Provence-Alpes-Côte d'Azur.</a:t>
            </a:r>
          </a:p>
          <a:p>
            <a:pPr algn="ctr"/>
            <a:endParaRPr lang="fr-FR" sz="3200" b="1" dirty="0">
              <a:solidFill>
                <a:srgbClr val="FFFF00"/>
              </a:solidFill>
            </a:endParaRPr>
          </a:p>
          <a:p>
            <a:pPr algn="ctr"/>
            <a:r>
              <a:rPr lang="fr-FR" sz="3200" b="1" dirty="0">
                <a:solidFill>
                  <a:srgbClr val="FFFF00"/>
                </a:solidFill>
              </a:rPr>
              <a:t>Fondé en 1148, il devient abbaye en 1150. Celle-ci fait partie, avec l'abbaye de Silvacane et l'abbaye du Thoronet, des « trois sœurs provençales », qui témoignent du grand rayonnement de l’ordre cistercien en Provence.</a:t>
            </a:r>
          </a:p>
          <a:p>
            <a:pPr algn="ctr"/>
            <a:endParaRPr lang="fr-FR" sz="3200" b="1" dirty="0">
              <a:solidFill>
                <a:srgbClr val="FFFF00"/>
              </a:solidFill>
            </a:endParaRPr>
          </a:p>
          <a:p>
            <a:pPr algn="ctr"/>
            <a:r>
              <a:rPr lang="fr-FR" sz="3200" b="1" dirty="0">
                <a:solidFill>
                  <a:srgbClr val="FFFF00"/>
                </a:solidFill>
              </a:rPr>
              <a:t>Aujourd'hui prieuré de l'abbaye de Lérins, le monastère, situé dans le vallon où coule la </a:t>
            </a:r>
            <a:r>
              <a:rPr lang="fr-FR" sz="3200" b="1" dirty="0" err="1">
                <a:solidFill>
                  <a:srgbClr val="FFFF00"/>
                </a:solidFill>
              </a:rPr>
              <a:t>Sénancole</a:t>
            </a:r>
            <a:r>
              <a:rPr lang="fr-FR" sz="3200" b="1" dirty="0">
                <a:solidFill>
                  <a:srgbClr val="FFFF00"/>
                </a:solidFill>
              </a:rPr>
              <a:t>, est toujours occupé par une communauté de 6 moines cisterciens de la congrégation cistercienne de l’Immaculée Conception.</a:t>
            </a:r>
          </a:p>
        </p:txBody>
      </p:sp>
    </p:spTree>
    <p:extLst>
      <p:ext uri="{BB962C8B-B14F-4D97-AF65-F5344CB8AC3E}">
        <p14:creationId xmlns:p14="http://schemas.microsoft.com/office/powerpoint/2010/main" val="29038995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hotographie aérienne, maison&#10;&#10;Description générée automatiquement">
            <a:extLst>
              <a:ext uri="{FF2B5EF4-FFF2-40B4-BE49-F238E27FC236}">
                <a16:creationId xmlns:a16="http://schemas.microsoft.com/office/drawing/2014/main" id="{FAF1149D-08C2-2487-4956-A5CFB81EB9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0281" y="279000"/>
            <a:ext cx="6031438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02B2CC-4348-0221-699B-39AFEDF99591}"/>
              </a:ext>
            </a:extLst>
          </p:cNvPr>
          <p:cNvSpPr txBox="1"/>
          <p:nvPr/>
        </p:nvSpPr>
        <p:spPr>
          <a:xfrm>
            <a:off x="3576350" y="4670804"/>
            <a:ext cx="622415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L'abbaye vue depuis le ciel par le sud.</a:t>
            </a:r>
          </a:p>
        </p:txBody>
      </p:sp>
    </p:spTree>
    <p:extLst>
      <p:ext uri="{BB962C8B-B14F-4D97-AF65-F5344CB8AC3E}">
        <p14:creationId xmlns:p14="http://schemas.microsoft.com/office/powerpoint/2010/main" val="39698825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nuage&#10;&#10;Description générée automatiquement">
            <a:extLst>
              <a:ext uri="{FF2B5EF4-FFF2-40B4-BE49-F238E27FC236}">
                <a16:creationId xmlns:a16="http://schemas.microsoft.com/office/drawing/2014/main" id="{118CD410-1896-FC0A-461D-50D5787EE1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8491" y="279000"/>
            <a:ext cx="940956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07A9B5-D515-9872-2206-C51B7DCAC08F}"/>
              </a:ext>
            </a:extLst>
          </p:cNvPr>
          <p:cNvSpPr txBox="1"/>
          <p:nvPr/>
        </p:nvSpPr>
        <p:spPr>
          <a:xfrm>
            <a:off x="2161400" y="3976255"/>
            <a:ext cx="856210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L'abbaye et son champ de lavandin fleuri, depuis le nord.</a:t>
            </a:r>
          </a:p>
        </p:txBody>
      </p:sp>
    </p:spTree>
    <p:extLst>
      <p:ext uri="{BB962C8B-B14F-4D97-AF65-F5344CB8AC3E}">
        <p14:creationId xmlns:p14="http://schemas.microsoft.com/office/powerpoint/2010/main" val="656883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08E4AB34-4B4C-A113-535E-2F1DC3A56D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279000"/>
            <a:ext cx="945370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83FC01-5923-E504-629C-11C0F813BF5A}"/>
              </a:ext>
            </a:extLst>
          </p:cNvPr>
          <p:cNvSpPr txBox="1"/>
          <p:nvPr/>
        </p:nvSpPr>
        <p:spPr>
          <a:xfrm>
            <a:off x="4325126" y="4021219"/>
            <a:ext cx="828155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latérale sur le chevet.</a:t>
            </a:r>
          </a:p>
        </p:txBody>
      </p:sp>
    </p:spTree>
    <p:extLst>
      <p:ext uri="{BB962C8B-B14F-4D97-AF65-F5344CB8AC3E}">
        <p14:creationId xmlns:p14="http://schemas.microsoft.com/office/powerpoint/2010/main" val="38389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église&#10;&#10;Description générée automatiquement">
            <a:extLst>
              <a:ext uri="{FF2B5EF4-FFF2-40B4-BE49-F238E27FC236}">
                <a16:creationId xmlns:a16="http://schemas.microsoft.com/office/drawing/2014/main" id="{739DC4B7-8016-0A88-0FA0-B005E448E7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3971" y="189000"/>
            <a:ext cx="4320000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0797FF-ADE6-A774-DD8A-FBAC12DDB3EE}"/>
              </a:ext>
            </a:extLst>
          </p:cNvPr>
          <p:cNvSpPr txBox="1"/>
          <p:nvPr/>
        </p:nvSpPr>
        <p:spPr>
          <a:xfrm>
            <a:off x="2272712" y="3429000"/>
            <a:ext cx="35225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chevet</a:t>
            </a:r>
          </a:p>
        </p:txBody>
      </p:sp>
    </p:spTree>
    <p:extLst>
      <p:ext uri="{BB962C8B-B14F-4D97-AF65-F5344CB8AC3E}">
        <p14:creationId xmlns:p14="http://schemas.microsoft.com/office/powerpoint/2010/main" val="846332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478CEB7D-3683-C6CB-578B-28F9A95119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B31699-8D3D-B89C-A91B-438079F0F040}"/>
              </a:ext>
            </a:extLst>
          </p:cNvPr>
          <p:cNvSpPr txBox="1"/>
          <p:nvPr/>
        </p:nvSpPr>
        <p:spPr>
          <a:xfrm>
            <a:off x="8256000" y="1405971"/>
            <a:ext cx="32004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chevet.</a:t>
            </a:r>
          </a:p>
        </p:txBody>
      </p:sp>
    </p:spTree>
    <p:extLst>
      <p:ext uri="{BB962C8B-B14F-4D97-AF65-F5344CB8AC3E}">
        <p14:creationId xmlns:p14="http://schemas.microsoft.com/office/powerpoint/2010/main" val="25472277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église, ciel&#10;&#10;Description générée automatiquement">
            <a:extLst>
              <a:ext uri="{FF2B5EF4-FFF2-40B4-BE49-F238E27FC236}">
                <a16:creationId xmlns:a16="http://schemas.microsoft.com/office/drawing/2014/main" id="{78D9E016-BA86-AF4F-F4C3-399510CB72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04DF33-AFE8-CEA2-563A-A35899A18BC2}"/>
              </a:ext>
            </a:extLst>
          </p:cNvPr>
          <p:cNvSpPr txBox="1"/>
          <p:nvPr/>
        </p:nvSpPr>
        <p:spPr>
          <a:xfrm>
            <a:off x="1996965" y="1983373"/>
            <a:ext cx="36991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dirty="0">
              <a:solidFill>
                <a:srgbClr val="FFFF00"/>
              </a:solidFill>
            </a:endParaRPr>
          </a:p>
          <a:p>
            <a:endParaRPr lang="fr-FR" sz="2000" dirty="0">
              <a:solidFill>
                <a:srgbClr val="FFFF00"/>
              </a:solidFill>
            </a:endParaRPr>
          </a:p>
          <a:p>
            <a:endParaRPr lang="fr-FR" sz="2000" dirty="0">
              <a:solidFill>
                <a:srgbClr val="FFFF00"/>
              </a:solidFill>
            </a:endParaRPr>
          </a:p>
          <a:p>
            <a:endParaRPr lang="fr-FR" sz="2000" dirty="0">
              <a:solidFill>
                <a:srgbClr val="FFFF00"/>
              </a:solidFill>
            </a:endParaRPr>
          </a:p>
          <a:p>
            <a:endParaRPr lang="fr-FR" sz="2000" dirty="0">
              <a:solidFill>
                <a:srgbClr val="FFFF00"/>
              </a:solidFill>
            </a:endParaRPr>
          </a:p>
          <a:p>
            <a:endParaRPr lang="fr-FR" sz="2000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clocher.</a:t>
            </a:r>
          </a:p>
        </p:txBody>
      </p:sp>
    </p:spTree>
    <p:extLst>
      <p:ext uri="{BB962C8B-B14F-4D97-AF65-F5344CB8AC3E}">
        <p14:creationId xmlns:p14="http://schemas.microsoft.com/office/powerpoint/2010/main" val="4037354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C050A795-4389-4633-A61A-6042EEFAC9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1220" y="279000"/>
            <a:ext cx="940956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BB4735-83D3-EAB3-41D2-6CD0A4627B03}"/>
              </a:ext>
            </a:extLst>
          </p:cNvPr>
          <p:cNvSpPr txBox="1"/>
          <p:nvPr/>
        </p:nvSpPr>
        <p:spPr>
          <a:xfrm>
            <a:off x="4420197" y="4486138"/>
            <a:ext cx="83335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dirty="0">
              <a:solidFill>
                <a:srgbClr val="FFFF00"/>
              </a:solidFill>
            </a:endParaRPr>
          </a:p>
          <a:p>
            <a:endParaRPr lang="fr-FR" sz="2000" dirty="0">
              <a:solidFill>
                <a:srgbClr val="FFFF00"/>
              </a:solidFill>
            </a:endParaRPr>
          </a:p>
          <a:p>
            <a:endParaRPr lang="fr-FR" sz="2000" dirty="0">
              <a:solidFill>
                <a:srgbClr val="FFFF00"/>
              </a:solidFill>
            </a:endParaRPr>
          </a:p>
          <a:p>
            <a:endParaRPr lang="fr-FR" sz="2000" dirty="0">
              <a:solidFill>
                <a:srgbClr val="FFFF00"/>
              </a:solidFill>
            </a:endParaRPr>
          </a:p>
          <a:p>
            <a:endParaRPr lang="fr-FR" sz="2000" dirty="0">
              <a:solidFill>
                <a:srgbClr val="FFFF00"/>
              </a:solidFill>
            </a:endParaRPr>
          </a:p>
          <a:p>
            <a:endParaRPr lang="fr-FR" sz="2000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façade principale.</a:t>
            </a:r>
          </a:p>
        </p:txBody>
      </p:sp>
    </p:spTree>
    <p:extLst>
      <p:ext uri="{BB962C8B-B14F-4D97-AF65-F5344CB8AC3E}">
        <p14:creationId xmlns:p14="http://schemas.microsoft.com/office/powerpoint/2010/main" val="33505352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lante&#10;&#10;Description générée automatiquement">
            <a:extLst>
              <a:ext uri="{FF2B5EF4-FFF2-40B4-BE49-F238E27FC236}">
                <a16:creationId xmlns:a16="http://schemas.microsoft.com/office/drawing/2014/main" id="{3AAD213D-FFFE-7410-1AFF-8B228F08E6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7771" y="189000"/>
            <a:ext cx="4860000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99FB5C-AF72-E6F0-F141-CD11574047B9}"/>
              </a:ext>
            </a:extLst>
          </p:cNvPr>
          <p:cNvSpPr txBox="1"/>
          <p:nvPr/>
        </p:nvSpPr>
        <p:spPr>
          <a:xfrm>
            <a:off x="8932718" y="2840421"/>
            <a:ext cx="2514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Cloître de l'Abbaye Notre-Dame de </a:t>
            </a:r>
            <a:r>
              <a:rPr lang="fr-FR" sz="2400" b="1" dirty="0" err="1">
                <a:solidFill>
                  <a:srgbClr val="FFFF00"/>
                </a:solidFill>
              </a:rPr>
              <a:t>Senanque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6165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Sculpture sur pierre, colonne&#10;&#10;Description générée automatiquement">
            <a:extLst>
              <a:ext uri="{FF2B5EF4-FFF2-40B4-BE49-F238E27FC236}">
                <a16:creationId xmlns:a16="http://schemas.microsoft.com/office/drawing/2014/main" id="{EFE42B63-4BCA-9977-DBC1-E5089FADE4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9375" y="189000"/>
            <a:ext cx="4313250" cy="64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41275">
            <a:solidFill>
              <a:srgbClr val="FFFF0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28E5B9-7F16-E171-B2FA-DC91D29321BB}"/>
              </a:ext>
            </a:extLst>
          </p:cNvPr>
          <p:cNvSpPr txBox="1"/>
          <p:nvPr/>
        </p:nvSpPr>
        <p:spPr>
          <a:xfrm>
            <a:off x="501032" y="1465597"/>
            <a:ext cx="363803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dirty="0">
              <a:solidFill>
                <a:srgbClr val="FFFF00"/>
              </a:solidFill>
            </a:endParaRPr>
          </a:p>
          <a:p>
            <a:endParaRPr lang="fr-FR" sz="2000" dirty="0">
              <a:solidFill>
                <a:srgbClr val="FFFF00"/>
              </a:solidFill>
            </a:endParaRPr>
          </a:p>
          <a:p>
            <a:endParaRPr lang="fr-FR" sz="2000" dirty="0">
              <a:solidFill>
                <a:srgbClr val="FFFF00"/>
              </a:solidFill>
            </a:endParaRPr>
          </a:p>
          <a:p>
            <a:endParaRPr lang="fr-FR" sz="2000" dirty="0">
              <a:solidFill>
                <a:srgbClr val="FFFF00"/>
              </a:solidFill>
            </a:endParaRPr>
          </a:p>
          <a:p>
            <a:endParaRPr lang="fr-FR" sz="2000" dirty="0">
              <a:solidFill>
                <a:srgbClr val="FFFF00"/>
              </a:solidFill>
            </a:endParaRPr>
          </a:p>
          <a:p>
            <a:endParaRPr lang="fr-FR" sz="2000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Chapiteaux à feuilles d'eau.</a:t>
            </a:r>
          </a:p>
        </p:txBody>
      </p:sp>
    </p:spTree>
    <p:extLst>
      <p:ext uri="{BB962C8B-B14F-4D97-AF65-F5344CB8AC3E}">
        <p14:creationId xmlns:p14="http://schemas.microsoft.com/office/powerpoint/2010/main" val="1820602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Sculpture sur pierre, Artefact, sculpture&#10;&#10;Description générée automatiquement">
            <a:extLst>
              <a:ext uri="{FF2B5EF4-FFF2-40B4-BE49-F238E27FC236}">
                <a16:creationId xmlns:a16="http://schemas.microsoft.com/office/drawing/2014/main" id="{48C3BA02-A56A-C6CC-572B-08B2112E71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9486" y="189000"/>
            <a:ext cx="4320000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6FD5BC-2C4B-772F-219E-A5812811F24C}"/>
              </a:ext>
            </a:extLst>
          </p:cNvPr>
          <p:cNvSpPr txBox="1"/>
          <p:nvPr/>
        </p:nvSpPr>
        <p:spPr>
          <a:xfrm>
            <a:off x="8754732" y="850621"/>
            <a:ext cx="344978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Tête de diable de l'abbaye</a:t>
            </a:r>
          </a:p>
        </p:txBody>
      </p:sp>
    </p:spTree>
    <p:extLst>
      <p:ext uri="{BB962C8B-B14F-4D97-AF65-F5344CB8AC3E}">
        <p14:creationId xmlns:p14="http://schemas.microsoft.com/office/powerpoint/2010/main" val="2691339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bâtiment, mur, lieu de culte&#10;&#10;Description générée automatiquement">
            <a:extLst>
              <a:ext uri="{FF2B5EF4-FFF2-40B4-BE49-F238E27FC236}">
                <a16:creationId xmlns:a16="http://schemas.microsoft.com/office/drawing/2014/main" id="{CACDFDD4-2CFA-E63C-3EB4-22B627B0AB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8888" y="189000"/>
            <a:ext cx="4860000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271256-E9B2-5632-07A0-5D74BD60467F}"/>
              </a:ext>
            </a:extLst>
          </p:cNvPr>
          <p:cNvSpPr txBox="1"/>
          <p:nvPr/>
        </p:nvSpPr>
        <p:spPr>
          <a:xfrm>
            <a:off x="244127" y="3205774"/>
            <a:ext cx="30549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Anciens dortoirs des moines cisterciens de l'abbaye Notre-Dame de Sénanque.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6763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maison&#10;&#10;Description générée automatiquement">
            <a:extLst>
              <a:ext uri="{FF2B5EF4-FFF2-40B4-BE49-F238E27FC236}">
                <a16:creationId xmlns:a16="http://schemas.microsoft.com/office/drawing/2014/main" id="{BD655335-8C06-EF91-8714-034665C5FA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0739" y="189000"/>
            <a:ext cx="4858482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52E6EF-AA8F-D197-7969-40D27FBD60C4}"/>
              </a:ext>
            </a:extLst>
          </p:cNvPr>
          <p:cNvSpPr txBox="1"/>
          <p:nvPr/>
        </p:nvSpPr>
        <p:spPr>
          <a:xfrm>
            <a:off x="8863205" y="1441708"/>
            <a:ext cx="28990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dirty="0">
              <a:solidFill>
                <a:srgbClr val="FFFF00"/>
              </a:solidFill>
            </a:endParaRPr>
          </a:p>
          <a:p>
            <a:endParaRPr lang="fr-FR" sz="2000" dirty="0">
              <a:solidFill>
                <a:srgbClr val="FFFF00"/>
              </a:solidFill>
            </a:endParaRPr>
          </a:p>
          <a:p>
            <a:endParaRPr lang="fr-FR" sz="2000" dirty="0">
              <a:solidFill>
                <a:srgbClr val="FFFF00"/>
              </a:solidFill>
            </a:endParaRPr>
          </a:p>
          <a:p>
            <a:endParaRPr lang="fr-FR" sz="2000" dirty="0">
              <a:solidFill>
                <a:srgbClr val="FFFF00"/>
              </a:solidFill>
            </a:endParaRPr>
          </a:p>
          <a:p>
            <a:endParaRPr lang="fr-FR" sz="2000" dirty="0">
              <a:solidFill>
                <a:srgbClr val="FFFF00"/>
              </a:solidFill>
            </a:endParaRPr>
          </a:p>
          <a:p>
            <a:endParaRPr lang="fr-FR" sz="2000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Travaux de sauvegarde en 2020.</a:t>
            </a:r>
          </a:p>
        </p:txBody>
      </p:sp>
    </p:spTree>
    <p:extLst>
      <p:ext uri="{BB962C8B-B14F-4D97-AF65-F5344CB8AC3E}">
        <p14:creationId xmlns:p14="http://schemas.microsoft.com/office/powerpoint/2010/main" val="1458743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plante, ciel, arbre&#10;&#10;Description générée automatiquement">
            <a:extLst>
              <a:ext uri="{FF2B5EF4-FFF2-40B4-BE49-F238E27FC236}">
                <a16:creationId xmlns:a16="http://schemas.microsoft.com/office/drawing/2014/main" id="{E0406303-A49B-F8DC-A4F7-5742693B6A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1115" y="3000829"/>
            <a:ext cx="5076000" cy="338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73008EC8-7695-6879-C24F-0D8742E5F25D}"/>
              </a:ext>
            </a:extLst>
          </p:cNvPr>
          <p:cNvSpPr txBox="1"/>
          <p:nvPr/>
        </p:nvSpPr>
        <p:spPr>
          <a:xfrm>
            <a:off x="1416507" y="2539164"/>
            <a:ext cx="52426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d'ensemble du site</a:t>
            </a:r>
          </a:p>
        </p:txBody>
      </p:sp>
      <p:pic>
        <p:nvPicPr>
          <p:cNvPr id="10" name="Image 9" descr="Une image contenant plante, plein air, ciel, bâtiment&#10;&#10;Description générée automatiquement">
            <a:extLst>
              <a:ext uri="{FF2B5EF4-FFF2-40B4-BE49-F238E27FC236}">
                <a16:creationId xmlns:a16="http://schemas.microsoft.com/office/drawing/2014/main" id="{B6E4080F-470A-0880-8CE8-989B7A91D16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64887" y="536903"/>
            <a:ext cx="5148000" cy="343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B88D485F-2576-E52E-761B-2E19B1A18222}"/>
              </a:ext>
            </a:extLst>
          </p:cNvPr>
          <p:cNvSpPr txBox="1"/>
          <p:nvPr/>
        </p:nvSpPr>
        <p:spPr>
          <a:xfrm>
            <a:off x="8309741" y="3996035"/>
            <a:ext cx="52474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Le cloître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3289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nuage&#10;&#10;Description générée automatiquement">
            <a:extLst>
              <a:ext uri="{FF2B5EF4-FFF2-40B4-BE49-F238E27FC236}">
                <a16:creationId xmlns:a16="http://schemas.microsoft.com/office/drawing/2014/main" id="{B962ECDA-1456-3FB1-55F7-A0E881E1EE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076" y="547413"/>
            <a:ext cx="5148000" cy="343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3D5624-AD07-8DAC-2CD5-933B4455F6C0}"/>
              </a:ext>
            </a:extLst>
          </p:cNvPr>
          <p:cNvSpPr txBox="1"/>
          <p:nvPr/>
        </p:nvSpPr>
        <p:spPr>
          <a:xfrm>
            <a:off x="92723" y="4079328"/>
            <a:ext cx="63867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Champ de lavande à proximité de l'abbaye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arbre, montagne, ciel&#10;&#10;Description générée automatiquement">
            <a:extLst>
              <a:ext uri="{FF2B5EF4-FFF2-40B4-BE49-F238E27FC236}">
                <a16:creationId xmlns:a16="http://schemas.microsoft.com/office/drawing/2014/main" id="{1FEEEFC8-96A1-68F0-3895-9F16441C0DF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9429" y="3017345"/>
            <a:ext cx="5040000" cy="336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B32BFB8-A4AF-610C-74E9-C47A4F99A540}"/>
              </a:ext>
            </a:extLst>
          </p:cNvPr>
          <p:cNvSpPr txBox="1"/>
          <p:nvPr/>
        </p:nvSpPr>
        <p:spPr>
          <a:xfrm>
            <a:off x="6713147" y="2555680"/>
            <a:ext cx="5415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Dans les hauteurs de l'abbaye</a:t>
            </a:r>
          </a:p>
        </p:txBody>
      </p:sp>
    </p:spTree>
    <p:extLst>
      <p:ext uri="{BB962C8B-B14F-4D97-AF65-F5344CB8AC3E}">
        <p14:creationId xmlns:p14="http://schemas.microsoft.com/office/powerpoint/2010/main" val="13081627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offre, chapelle, cathédrale&#10;&#10;Description générée automatiquement">
            <a:extLst>
              <a:ext uri="{FF2B5EF4-FFF2-40B4-BE49-F238E27FC236}">
                <a16:creationId xmlns:a16="http://schemas.microsoft.com/office/drawing/2014/main" id="{C83AD60D-D963-BC69-C1BD-899E0DE6C0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957" y="2941184"/>
            <a:ext cx="5292000" cy="352976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plante, nuage&#10;&#10;Description générée automatiquement">
            <a:extLst>
              <a:ext uri="{FF2B5EF4-FFF2-40B4-BE49-F238E27FC236}">
                <a16:creationId xmlns:a16="http://schemas.microsoft.com/office/drawing/2014/main" id="{98A782D9-82D4-4C04-8765-012B0395D92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2634" y="426583"/>
            <a:ext cx="5181409" cy="345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745497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offre, intérieur, arcade&#10;&#10;Description générée automatiquement">
            <a:extLst>
              <a:ext uri="{FF2B5EF4-FFF2-40B4-BE49-F238E27FC236}">
                <a16:creationId xmlns:a16="http://schemas.microsoft.com/office/drawing/2014/main" id="{DE021FBE-8EF7-A9B8-83D8-A094CE812D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957" y="611640"/>
            <a:ext cx="5112000" cy="340970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intérieur, bâtiment, chapelle, meubles&#10;&#10;Description générée automatiquement">
            <a:extLst>
              <a:ext uri="{FF2B5EF4-FFF2-40B4-BE49-F238E27FC236}">
                <a16:creationId xmlns:a16="http://schemas.microsoft.com/office/drawing/2014/main" id="{3E840C9F-7553-ED55-506C-3ED44F21CB6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0043" y="2690648"/>
            <a:ext cx="4824000" cy="361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592642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colonne, plein air, plante&#10;&#10;Description générée automatiquement">
            <a:extLst>
              <a:ext uri="{FF2B5EF4-FFF2-40B4-BE49-F238E27FC236}">
                <a16:creationId xmlns:a16="http://schemas.microsoft.com/office/drawing/2014/main" id="{021E396F-58E5-8F28-374B-8A9047240C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2869" y="2963917"/>
            <a:ext cx="4572000" cy="3429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Image 8" descr="Une image contenant plein air, herbe, nuage, plante&#10;&#10;Description générée automatiquement">
            <a:extLst>
              <a:ext uri="{FF2B5EF4-FFF2-40B4-BE49-F238E27FC236}">
                <a16:creationId xmlns:a16="http://schemas.microsoft.com/office/drawing/2014/main" id="{CE0E343D-9AB1-D5E8-E031-33E2E08EFEE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1877" y="435428"/>
            <a:ext cx="4837254" cy="363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802979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homme, personne, pierre&#10;&#10;Description générée automatiquement">
            <a:extLst>
              <a:ext uri="{FF2B5EF4-FFF2-40B4-BE49-F238E27FC236}">
                <a16:creationId xmlns:a16="http://schemas.microsoft.com/office/drawing/2014/main" id="{C0E3AACB-3BB9-574A-913F-982A995DBC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470" y="218203"/>
            <a:ext cx="5184000" cy="345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bâtiment, arcade, arche, colonne&#10;&#10;Description générée automatiquement">
            <a:extLst>
              <a:ext uri="{FF2B5EF4-FFF2-40B4-BE49-F238E27FC236}">
                <a16:creationId xmlns:a16="http://schemas.microsoft.com/office/drawing/2014/main" id="{B7930168-AC85-779B-86C5-CE18A505F18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7102" y="3315192"/>
            <a:ext cx="6408000" cy="332460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98280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ymbole, Emblème, logo, écusson&#10;&#10;Description générée automatiquement">
            <a:extLst>
              <a:ext uri="{FF2B5EF4-FFF2-40B4-BE49-F238E27FC236}">
                <a16:creationId xmlns:a16="http://schemas.microsoft.com/office/drawing/2014/main" id="{25D0B16B-987B-875F-C5AE-7B0C882B7F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2764" y="279000"/>
            <a:ext cx="5163934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235C63-919D-8B2E-E953-5458E0534093}"/>
              </a:ext>
            </a:extLst>
          </p:cNvPr>
          <p:cNvSpPr txBox="1"/>
          <p:nvPr/>
        </p:nvSpPr>
        <p:spPr>
          <a:xfrm>
            <a:off x="2498024" y="279000"/>
            <a:ext cx="282632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Blason de l'ordre cistercien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804D7BE-702A-1F5C-55D7-754CF129F356}"/>
              </a:ext>
            </a:extLst>
          </p:cNvPr>
          <p:cNvSpPr txBox="1"/>
          <p:nvPr/>
        </p:nvSpPr>
        <p:spPr>
          <a:xfrm>
            <a:off x="6768662" y="1156163"/>
            <a:ext cx="70836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 Et Le Son Du Net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91B73C9-6D2B-F1E8-397A-6FCF1646B0FD}"/>
              </a:ext>
            </a:extLst>
          </p:cNvPr>
          <p:cNvSpPr txBox="1"/>
          <p:nvPr/>
        </p:nvSpPr>
        <p:spPr>
          <a:xfrm>
            <a:off x="7491368" y="2358356"/>
            <a:ext cx="41771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AC839EF-6109-7EAC-DB60-33F808E8069E}"/>
              </a:ext>
            </a:extLst>
          </p:cNvPr>
          <p:cNvSpPr txBox="1"/>
          <p:nvPr/>
        </p:nvSpPr>
        <p:spPr>
          <a:xfrm>
            <a:off x="8526218" y="3329716"/>
            <a:ext cx="29614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833482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219</Words>
  <Application>Microsoft Office PowerPoint</Application>
  <PresentationFormat>Grand écran</PresentationFormat>
  <Paragraphs>89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2024-08-05T08:58:31Z</dcterms:created>
  <dcterms:modified xsi:type="dcterms:W3CDTF">2024-08-05T13:45:04Z</dcterms:modified>
</cp:coreProperties>
</file>