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56" r:id="rId4"/>
    <p:sldId id="276" r:id="rId5"/>
    <p:sldId id="275" r:id="rId6"/>
    <p:sldId id="274" r:id="rId7"/>
    <p:sldId id="273" r:id="rId8"/>
    <p:sldId id="272" r:id="rId9"/>
    <p:sldId id="271" r:id="rId10"/>
    <p:sldId id="268" r:id="rId11"/>
    <p:sldId id="267" r:id="rId12"/>
    <p:sldId id="266" r:id="rId13"/>
    <p:sldId id="265" r:id="rId14"/>
    <p:sldId id="264" r:id="rId15"/>
    <p:sldId id="263" r:id="rId16"/>
    <p:sldId id="262" r:id="rId17"/>
    <p:sldId id="261" r:id="rId18"/>
    <p:sldId id="270" r:id="rId19"/>
    <p:sldId id="269" r:id="rId20"/>
    <p:sldId id="259"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204" autoAdjust="0"/>
    <p:restoredTop sz="94660"/>
  </p:normalViewPr>
  <p:slideViewPr>
    <p:cSldViewPr snapToGrid="0">
      <p:cViewPr varScale="1">
        <p:scale>
          <a:sx n="74" d="100"/>
          <a:sy n="74" d="100"/>
        </p:scale>
        <p:origin x="22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DA5B7E-7FD4-4545-A628-76F43847F375}" type="datetimeFigureOut">
              <a:rPr lang="fr-FR" smtClean="0"/>
              <a:t>05/08/2024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17066-D2AA-4965-8121-1EB1C00AAAAA}" type="slidenum">
              <a:rPr lang="fr-FR" smtClean="0"/>
              <a:t>‹N°›</a:t>
            </a:fld>
            <a:endParaRPr lang="fr-FR"/>
          </a:p>
        </p:txBody>
      </p:sp>
    </p:spTree>
    <p:extLst>
      <p:ext uri="{BB962C8B-B14F-4D97-AF65-F5344CB8AC3E}">
        <p14:creationId xmlns:p14="http://schemas.microsoft.com/office/powerpoint/2010/main" val="3110743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7E17066-D2AA-4965-8121-1EB1C00AAAAA}" type="slidenum">
              <a:rPr lang="fr-FR" smtClean="0"/>
              <a:t>12</a:t>
            </a:fld>
            <a:endParaRPr lang="fr-FR"/>
          </a:p>
        </p:txBody>
      </p:sp>
    </p:spTree>
    <p:extLst>
      <p:ext uri="{BB962C8B-B14F-4D97-AF65-F5344CB8AC3E}">
        <p14:creationId xmlns:p14="http://schemas.microsoft.com/office/powerpoint/2010/main" val="291217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7D070F-17C1-D87F-A8F0-A17FB3176E0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2FB3129-9050-6E12-A007-56356D2251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B914A1B-1275-C678-AE7B-CB39CB1F155B}"/>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5" name="Espace réservé du pied de page 4">
            <a:extLst>
              <a:ext uri="{FF2B5EF4-FFF2-40B4-BE49-F238E27FC236}">
                <a16:creationId xmlns:a16="http://schemas.microsoft.com/office/drawing/2014/main" id="{2BCC8C49-52DE-3A03-72D7-82A9BAFC2A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45F178-A436-2587-B017-2BB1512C67E8}"/>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8540902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F7D847-A6FC-A562-7031-46C65B9F0D0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8D8BD2F-5D04-7D10-A8CD-A2110D81743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981EC2-D00C-B81C-B5E9-95937EC316A5}"/>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5" name="Espace réservé du pied de page 4">
            <a:extLst>
              <a:ext uri="{FF2B5EF4-FFF2-40B4-BE49-F238E27FC236}">
                <a16:creationId xmlns:a16="http://schemas.microsoft.com/office/drawing/2014/main" id="{C9B18BD1-1417-B91A-BC85-3697024B95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05CD23-F729-869D-EE5D-3EBC18C136A9}"/>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26216767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4FF03B-0F83-3998-BEF7-A6BEDE33991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06E1AF1-0595-81E0-7931-DCD080866AD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4838305-C340-A79D-A589-1A08CF648C54}"/>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5" name="Espace réservé du pied de page 4">
            <a:extLst>
              <a:ext uri="{FF2B5EF4-FFF2-40B4-BE49-F238E27FC236}">
                <a16:creationId xmlns:a16="http://schemas.microsoft.com/office/drawing/2014/main" id="{81F201BA-EC20-0C78-D37F-3764879994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CD0B6A-BDCD-43AB-31FF-84C777A4B154}"/>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1862593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942031-87F1-7A7B-14E2-68D057ECB47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40349A3-86F0-6954-68D0-46CE877824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C6F52B1-E38F-3F4E-20AA-3FC1A3C187D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90E3230-DCC6-F29F-B7FB-CB06AE167B66}"/>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6" name="Espace réservé du pied de page 5">
            <a:extLst>
              <a:ext uri="{FF2B5EF4-FFF2-40B4-BE49-F238E27FC236}">
                <a16:creationId xmlns:a16="http://schemas.microsoft.com/office/drawing/2014/main" id="{4C3AB73E-7A71-1404-6176-79F0E646CC0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495F8ED-C269-BF80-BCBF-DBC1ED6E6989}"/>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13853961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1AC2EC-06CE-D38E-F868-C7108C6EC50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852BDD7-B9F3-76A1-6832-D9BF6BF191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34F101C-2381-9459-541B-4E829EB824E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E212648-2133-25B5-BAEE-15AEBE3347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89A4C0B-F507-6113-3050-7C42E3BC1E0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779445C-8EFD-EC23-24BC-C88BB3BF58DD}"/>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8" name="Espace réservé du pied de page 7">
            <a:extLst>
              <a:ext uri="{FF2B5EF4-FFF2-40B4-BE49-F238E27FC236}">
                <a16:creationId xmlns:a16="http://schemas.microsoft.com/office/drawing/2014/main" id="{73CA8E35-F261-D1FD-985C-F94F48B2104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80B787F-3145-271D-AF67-757110502AC6}"/>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678366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C3811E-6FCB-046D-4E2F-EB53F29F0BC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99E41F7-988D-6647-0CC4-EF0615929705}"/>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4" name="Espace réservé du pied de page 3">
            <a:extLst>
              <a:ext uri="{FF2B5EF4-FFF2-40B4-BE49-F238E27FC236}">
                <a16:creationId xmlns:a16="http://schemas.microsoft.com/office/drawing/2014/main" id="{6D223124-E307-90E9-954A-9861FD498ED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C2F5FED-996D-C174-EB49-5C45FC669295}"/>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15949077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355ECC7-C5FE-BD89-407B-23472B65F51E}"/>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3" name="Espace réservé du pied de page 2">
            <a:extLst>
              <a:ext uri="{FF2B5EF4-FFF2-40B4-BE49-F238E27FC236}">
                <a16:creationId xmlns:a16="http://schemas.microsoft.com/office/drawing/2014/main" id="{AFBD3632-43F9-6CB2-E384-CE4EBDD46BA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5F1F383-6733-FBD8-14D5-F80BB7637596}"/>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2029573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6FADC1-C6C6-499C-249E-665AA903D1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3994B98-4B22-F457-037F-A7CA09E827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43AB1BF-DE77-84E6-891E-3BBD7ECC84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EC92B61-9A4D-DE10-DE72-4BC71493DE15}"/>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6" name="Espace réservé du pied de page 5">
            <a:extLst>
              <a:ext uri="{FF2B5EF4-FFF2-40B4-BE49-F238E27FC236}">
                <a16:creationId xmlns:a16="http://schemas.microsoft.com/office/drawing/2014/main" id="{5E1720FF-16BB-F539-F1EE-66D6E7F8015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B562463-06F0-9E6A-9009-75CCA3AABADA}"/>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12497761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6E4D77-F75D-9F00-E30D-B1353FD442B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469CDDC-9329-7665-F6C5-F1902B7A26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BE97D35-B2CA-CF73-5D63-BAC6EA1867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E4216B7-D4EF-8D9E-61B6-4FD60FA13BA9}"/>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6" name="Espace réservé du pied de page 5">
            <a:extLst>
              <a:ext uri="{FF2B5EF4-FFF2-40B4-BE49-F238E27FC236}">
                <a16:creationId xmlns:a16="http://schemas.microsoft.com/office/drawing/2014/main" id="{164EC726-7999-5DB1-2BDD-382509697FE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212F1C-501C-1F33-B13E-8C224AF0F8AB}"/>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39491301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AC76DA-7FFE-E518-0AE2-D7382071394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5AAC765-3F5B-EFE7-DB8C-F1E2FD3A04E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F78EB31-5F32-66EE-2A24-92768FC6F801}"/>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5" name="Espace réservé du pied de page 4">
            <a:extLst>
              <a:ext uri="{FF2B5EF4-FFF2-40B4-BE49-F238E27FC236}">
                <a16:creationId xmlns:a16="http://schemas.microsoft.com/office/drawing/2014/main" id="{694C83DB-8F7B-F3F3-D8A3-85B40E397C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A56091-C9AA-A2DF-D0B1-2EB106B8C782}"/>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250198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E535BEC-545E-2475-3E6E-AEC7D56CEFF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528C218-4BD2-0730-048E-01B9E08D4E3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38FE3D-8AE2-1059-B570-C95D4DDCB4DA}"/>
              </a:ext>
            </a:extLst>
          </p:cNvPr>
          <p:cNvSpPr>
            <a:spLocks noGrp="1"/>
          </p:cNvSpPr>
          <p:nvPr>
            <p:ph type="dt" sz="half" idx="10"/>
          </p:nvPr>
        </p:nvSpPr>
        <p:spPr/>
        <p:txBody>
          <a:bodyPr/>
          <a:lstStyle/>
          <a:p>
            <a:fld id="{76149D2D-E44F-4DCB-99A7-C5DB438F5E48}" type="datetimeFigureOut">
              <a:rPr lang="fr-FR" smtClean="0"/>
              <a:t>05/08/2024</a:t>
            </a:fld>
            <a:endParaRPr lang="fr-FR"/>
          </a:p>
        </p:txBody>
      </p:sp>
      <p:sp>
        <p:nvSpPr>
          <p:cNvPr id="5" name="Espace réservé du pied de page 4">
            <a:extLst>
              <a:ext uri="{FF2B5EF4-FFF2-40B4-BE49-F238E27FC236}">
                <a16:creationId xmlns:a16="http://schemas.microsoft.com/office/drawing/2014/main" id="{7383EB7D-A245-EDED-2513-A13C8F8F39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9AD8D91-FABC-E0D1-109C-93DF3F76E79F}"/>
              </a:ext>
            </a:extLst>
          </p:cNvPr>
          <p:cNvSpPr>
            <a:spLocks noGrp="1"/>
          </p:cNvSpPr>
          <p:nvPr>
            <p:ph type="sldNum" sz="quarter" idx="12"/>
          </p:nvPr>
        </p:nvSpPr>
        <p:spPr/>
        <p:txBody>
          <a:bodyPr/>
          <a:lstStyle/>
          <a:p>
            <a:fld id="{16575EE7-54C0-4F22-8B34-8394E426F4F3}" type="slidenum">
              <a:rPr lang="fr-FR" smtClean="0"/>
              <a:t>‹N°›</a:t>
            </a:fld>
            <a:endParaRPr lang="fr-FR"/>
          </a:p>
        </p:txBody>
      </p:sp>
    </p:spTree>
    <p:extLst>
      <p:ext uri="{BB962C8B-B14F-4D97-AF65-F5344CB8AC3E}">
        <p14:creationId xmlns:p14="http://schemas.microsoft.com/office/powerpoint/2010/main" val="717224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6761CB8-2028-DCDC-62E0-4B671A24F3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97A3488-95A9-42AB-343E-F52A861F41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788DFB-A380-E014-061B-180282E82B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6149D2D-E44F-4DCB-99A7-C5DB438F5E48}" type="datetimeFigureOut">
              <a:rPr lang="fr-FR" smtClean="0"/>
              <a:t>05/08/2024</a:t>
            </a:fld>
            <a:endParaRPr lang="fr-FR"/>
          </a:p>
        </p:txBody>
      </p:sp>
      <p:sp>
        <p:nvSpPr>
          <p:cNvPr id="5" name="Espace réservé du pied de page 4">
            <a:extLst>
              <a:ext uri="{FF2B5EF4-FFF2-40B4-BE49-F238E27FC236}">
                <a16:creationId xmlns:a16="http://schemas.microsoft.com/office/drawing/2014/main" id="{3FAF3BEE-ABC3-DA46-DF73-E73A5F52B4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77A4CE7-327D-36C2-0841-933686ED05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6575EE7-54C0-4F22-8B34-8394E426F4F3}" type="slidenum">
              <a:rPr lang="fr-FR" smtClean="0"/>
              <a:t>‹N°›</a:t>
            </a:fld>
            <a:endParaRPr lang="fr-FR"/>
          </a:p>
        </p:txBody>
      </p:sp>
    </p:spTree>
    <p:extLst>
      <p:ext uri="{BB962C8B-B14F-4D97-AF65-F5344CB8AC3E}">
        <p14:creationId xmlns:p14="http://schemas.microsoft.com/office/powerpoint/2010/main" val="594980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rocher, Roche-mère&#10;&#10;Description générée automatiquement">
            <a:extLst>
              <a:ext uri="{FF2B5EF4-FFF2-40B4-BE49-F238E27FC236}">
                <a16:creationId xmlns:a16="http://schemas.microsoft.com/office/drawing/2014/main" id="{5C0D19AD-28FE-75F5-D0B3-C3469E8BB5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B027704-498E-8B99-A9EA-AF160721BDF3}"/>
              </a:ext>
            </a:extLst>
          </p:cNvPr>
          <p:cNvSpPr txBox="1"/>
          <p:nvPr/>
        </p:nvSpPr>
        <p:spPr>
          <a:xfrm>
            <a:off x="3834245" y="398318"/>
            <a:ext cx="7159337" cy="461665"/>
          </a:xfrm>
          <a:prstGeom prst="rect">
            <a:avLst/>
          </a:prstGeom>
          <a:noFill/>
        </p:spPr>
        <p:txBody>
          <a:bodyPr wrap="square" rtlCol="0">
            <a:spAutoFit/>
          </a:bodyPr>
          <a:lstStyle/>
          <a:p>
            <a:r>
              <a:rPr lang="fr-FR" sz="2400" b="1" dirty="0">
                <a:solidFill>
                  <a:srgbClr val="FFFF00"/>
                </a:solidFill>
              </a:rPr>
              <a:t>La Grotte De Limousis – Aude -</a:t>
            </a:r>
          </a:p>
        </p:txBody>
      </p:sp>
    </p:spTree>
    <p:extLst>
      <p:ext uri="{BB962C8B-B14F-4D97-AF65-F5344CB8AC3E}">
        <p14:creationId xmlns:p14="http://schemas.microsoft.com/office/powerpoint/2010/main" val="4532552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sndAc>
          <p:stSnd loop="1">
            <p:snd r:embed="rId2" name="Wonderful Life (by Black)  Soprano Saxophone Cover by @Felicitysaxophonist.wav"/>
          </p:stSnd>
        </p:sndAc>
      </p:transition>
    </mc:Choice>
    <mc:Fallback>
      <p:transition spd="slow" advClick="0" advTm="8000">
        <p:fade/>
        <p:sndAc>
          <p:stSnd loop="1">
            <p:snd r:embed="rId2" name="Wonderful Life (by Black)  Soprano Saxophone Cover by @Felicitysaxophonis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23FD85-54CC-A085-C100-35B318B215C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Limousis Écouter est une commune française, située dans le Nord du département de l'Aude en région Occitanie.</a:t>
            </a:r>
          </a:p>
          <a:p>
            <a:pPr algn="ctr"/>
            <a:endParaRPr lang="fr-FR" sz="2800" b="1" dirty="0">
              <a:solidFill>
                <a:srgbClr val="FFFF00"/>
              </a:solidFill>
            </a:endParaRPr>
          </a:p>
          <a:p>
            <a:pPr algn="ctr"/>
            <a:r>
              <a:rPr lang="fr-FR" sz="2800" b="1" dirty="0">
                <a:solidFill>
                  <a:srgbClr val="FFFF00"/>
                </a:solidFill>
              </a:rPr>
              <a:t>Sur le plan historique et culturel, la commune fait partie de la Montagne Noire, un massif montagneux constituant le rebord méridional du Massif central. Exposée à un climat méditerranéen, elle est drainée par l'</a:t>
            </a:r>
            <a:r>
              <a:rPr lang="fr-FR" sz="2800" b="1" dirty="0" err="1">
                <a:solidFill>
                  <a:srgbClr val="FFFF00"/>
                </a:solidFill>
              </a:rPr>
              <a:t>Orbiel</a:t>
            </a:r>
            <a:r>
              <a:rPr lang="fr-FR" sz="2800" b="1" dirty="0">
                <a:solidFill>
                  <a:srgbClr val="FFFF00"/>
                </a:solidFill>
              </a:rPr>
              <a:t>, le ruisseau de la </a:t>
            </a:r>
            <a:r>
              <a:rPr lang="fr-FR" sz="2800" b="1" dirty="0" err="1">
                <a:solidFill>
                  <a:srgbClr val="FFFF00"/>
                </a:solidFill>
              </a:rPr>
              <a:t>Ceize</a:t>
            </a:r>
            <a:r>
              <a:rPr lang="fr-FR" sz="2800" b="1" dirty="0">
                <a:solidFill>
                  <a:srgbClr val="FFFF00"/>
                </a:solidFill>
              </a:rPr>
              <a:t> et par divers autres petits cours d'eau. La commune possède un patrimoine naturel remarquable : un site Natura 2000 (les « gorges de la </a:t>
            </a:r>
            <a:r>
              <a:rPr lang="fr-FR" sz="2800" b="1" dirty="0" err="1">
                <a:solidFill>
                  <a:srgbClr val="FFFF00"/>
                </a:solidFill>
              </a:rPr>
              <a:t>Clamoux</a:t>
            </a:r>
            <a:r>
              <a:rPr lang="fr-FR" sz="2800" b="1" dirty="0">
                <a:solidFill>
                  <a:srgbClr val="FFFF00"/>
                </a:solidFill>
              </a:rPr>
              <a:t> ») et quatre zones naturelles d'intérêt écologique, faunistique et floristique.</a:t>
            </a:r>
          </a:p>
          <a:p>
            <a:pPr algn="ctr"/>
            <a:endParaRPr lang="fr-FR" sz="2800" b="1" dirty="0">
              <a:solidFill>
                <a:srgbClr val="FFFF00"/>
              </a:solidFill>
            </a:endParaRPr>
          </a:p>
          <a:p>
            <a:pPr algn="ctr"/>
            <a:r>
              <a:rPr lang="fr-FR" sz="2800" b="1" dirty="0">
                <a:solidFill>
                  <a:srgbClr val="FFFF00"/>
                </a:solidFill>
              </a:rPr>
              <a:t>Limousis est une commune rurale qui compte 127 habitants en 2021, après avoir connu un pic de population de 382 habitants en 1841. Elle fait partie de l'aire d'attraction de Carcassonne. Ses habitants sont appelés les Limosinals ou Limosinales.</a:t>
            </a:r>
          </a:p>
        </p:txBody>
      </p:sp>
    </p:spTree>
    <p:extLst>
      <p:ext uri="{BB962C8B-B14F-4D97-AF65-F5344CB8AC3E}">
        <p14:creationId xmlns:p14="http://schemas.microsoft.com/office/powerpoint/2010/main" val="2372584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péléothème, Stalagmite&#10;&#10;Description générée automatiquement">
            <a:extLst>
              <a:ext uri="{FF2B5EF4-FFF2-40B4-BE49-F238E27FC236}">
                <a16:creationId xmlns:a16="http://schemas.microsoft.com/office/drawing/2014/main" id="{2E58D50D-F03E-1728-4B45-A84D07C834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903" y="3152724"/>
            <a:ext cx="5076000" cy="338278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2" name="ZoneTexte 1">
            <a:extLst>
              <a:ext uri="{FF2B5EF4-FFF2-40B4-BE49-F238E27FC236}">
                <a16:creationId xmlns:a16="http://schemas.microsoft.com/office/drawing/2014/main" id="{EA6079A5-C885-8540-84AD-09E52E07512C}"/>
              </a:ext>
            </a:extLst>
          </p:cNvPr>
          <p:cNvSpPr txBox="1"/>
          <p:nvPr/>
        </p:nvSpPr>
        <p:spPr>
          <a:xfrm>
            <a:off x="1310709" y="1988965"/>
            <a:ext cx="5174673" cy="523220"/>
          </a:xfrm>
          <a:prstGeom prst="rect">
            <a:avLst/>
          </a:prstGeom>
          <a:noFill/>
        </p:spPr>
        <p:txBody>
          <a:bodyPr wrap="square" rtlCol="0">
            <a:spAutoFit/>
          </a:bodyPr>
          <a:lstStyle/>
          <a:p>
            <a:r>
              <a:rPr lang="fr-FR" sz="2800" b="1" dirty="0">
                <a:solidFill>
                  <a:srgbClr val="FFFF00"/>
                </a:solidFill>
              </a:rPr>
              <a:t>Grotte De Limousis</a:t>
            </a:r>
          </a:p>
        </p:txBody>
      </p:sp>
      <p:pic>
        <p:nvPicPr>
          <p:cNvPr id="5" name="Image 4" descr="Une image contenant nature, grotte, Stalagmite, Spéléothème&#10;&#10;Description générée automatiquement">
            <a:extLst>
              <a:ext uri="{FF2B5EF4-FFF2-40B4-BE49-F238E27FC236}">
                <a16:creationId xmlns:a16="http://schemas.microsoft.com/office/drawing/2014/main" id="{0927C707-DA82-205A-3E5F-3558BADC48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22762" y="249788"/>
            <a:ext cx="5559335" cy="370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312775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nature, grotte, Stalagmite, Spéléothème&#10;&#10;Description générée automatiquement">
            <a:extLst>
              <a:ext uri="{FF2B5EF4-FFF2-40B4-BE49-F238E27FC236}">
                <a16:creationId xmlns:a16="http://schemas.microsoft.com/office/drawing/2014/main" id="{103AD46B-F242-B219-12C1-C5A26304C8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931" y="522239"/>
            <a:ext cx="5076000" cy="353628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5A035B1-79C4-5852-315E-70D7ACAF573C}"/>
              </a:ext>
            </a:extLst>
          </p:cNvPr>
          <p:cNvSpPr txBox="1"/>
          <p:nvPr/>
        </p:nvSpPr>
        <p:spPr>
          <a:xfrm>
            <a:off x="812790" y="60574"/>
            <a:ext cx="4645141" cy="461665"/>
          </a:xfrm>
          <a:prstGeom prst="rect">
            <a:avLst/>
          </a:prstGeom>
          <a:noFill/>
        </p:spPr>
        <p:txBody>
          <a:bodyPr wrap="square" rtlCol="0">
            <a:spAutoFit/>
          </a:bodyPr>
          <a:lstStyle/>
          <a:p>
            <a:r>
              <a:rPr lang="fr-FR" sz="2400" b="1" dirty="0">
                <a:solidFill>
                  <a:srgbClr val="FFFF00"/>
                </a:solidFill>
              </a:rPr>
              <a:t>Aragonite –grotte de Limousis</a:t>
            </a:r>
          </a:p>
        </p:txBody>
      </p:sp>
      <p:pic>
        <p:nvPicPr>
          <p:cNvPr id="10" name="Image 9" descr="Une image contenant nature, grotte, Spéléothème, Stalagmite&#10;&#10;Description générée automatiquement">
            <a:extLst>
              <a:ext uri="{FF2B5EF4-FFF2-40B4-BE49-F238E27FC236}">
                <a16:creationId xmlns:a16="http://schemas.microsoft.com/office/drawing/2014/main" id="{D861B045-5353-05D7-2B96-A83C798E55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62069" y="3032848"/>
            <a:ext cx="6048000" cy="340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1" name="ZoneTexte 10">
            <a:extLst>
              <a:ext uri="{FF2B5EF4-FFF2-40B4-BE49-F238E27FC236}">
                <a16:creationId xmlns:a16="http://schemas.microsoft.com/office/drawing/2014/main" id="{507502DC-9C16-1447-68C5-62A92AB90996}"/>
              </a:ext>
            </a:extLst>
          </p:cNvPr>
          <p:cNvSpPr txBox="1"/>
          <p:nvPr/>
        </p:nvSpPr>
        <p:spPr>
          <a:xfrm>
            <a:off x="7673627" y="2571183"/>
            <a:ext cx="5324111" cy="461665"/>
          </a:xfrm>
          <a:prstGeom prst="rect">
            <a:avLst/>
          </a:prstGeom>
          <a:noFill/>
        </p:spPr>
        <p:txBody>
          <a:bodyPr wrap="square" rtlCol="0">
            <a:spAutoFit/>
          </a:bodyPr>
          <a:lstStyle/>
          <a:p>
            <a:r>
              <a:rPr lang="fr-FR" sz="2400" b="1" dirty="0">
                <a:solidFill>
                  <a:srgbClr val="FFFF00"/>
                </a:solidFill>
              </a:rPr>
              <a:t>Cave Limousis</a:t>
            </a:r>
          </a:p>
        </p:txBody>
      </p:sp>
    </p:spTree>
    <p:extLst>
      <p:ext uri="{BB962C8B-B14F-4D97-AF65-F5344CB8AC3E}">
        <p14:creationId xmlns:p14="http://schemas.microsoft.com/office/powerpoint/2010/main" val="18146436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Formation, érosion&#10;&#10;Description générée automatiquement">
            <a:extLst>
              <a:ext uri="{FF2B5EF4-FFF2-40B4-BE49-F238E27FC236}">
                <a16:creationId xmlns:a16="http://schemas.microsoft.com/office/drawing/2014/main" id="{48189DE2-4355-C2A1-55CF-67CC60F8D2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2753957"/>
            <a:ext cx="5652000" cy="376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83D8826-898B-5119-991D-DDD97AE20200}"/>
              </a:ext>
            </a:extLst>
          </p:cNvPr>
          <p:cNvSpPr txBox="1"/>
          <p:nvPr/>
        </p:nvSpPr>
        <p:spPr>
          <a:xfrm>
            <a:off x="1672936" y="2292292"/>
            <a:ext cx="5953991" cy="461665"/>
          </a:xfrm>
          <a:prstGeom prst="rect">
            <a:avLst/>
          </a:prstGeom>
          <a:noFill/>
        </p:spPr>
        <p:txBody>
          <a:bodyPr wrap="square" rtlCol="0">
            <a:spAutoFit/>
          </a:bodyPr>
          <a:lstStyle/>
          <a:p>
            <a:r>
              <a:rPr lang="fr-FR" sz="2400" b="1" dirty="0">
                <a:solidFill>
                  <a:srgbClr val="FFFF00"/>
                </a:solidFill>
              </a:rPr>
              <a:t>Grand Lac - Limousis</a:t>
            </a:r>
          </a:p>
        </p:txBody>
      </p:sp>
      <p:pic>
        <p:nvPicPr>
          <p:cNvPr id="6" name="Image 5" descr="Une image contenant nature, grotte, Spéléothème, Stalagmite&#10;&#10;Description générée automatiquement">
            <a:extLst>
              <a:ext uri="{FF2B5EF4-FFF2-40B4-BE49-F238E27FC236}">
                <a16:creationId xmlns:a16="http://schemas.microsoft.com/office/drawing/2014/main" id="{837A6BC6-FBDD-42BE-0056-1DD1B6971F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64000" y="336043"/>
            <a:ext cx="6084000" cy="342914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2255582-67BF-BC3C-336A-5F0FA1A616F0}"/>
              </a:ext>
            </a:extLst>
          </p:cNvPr>
          <p:cNvSpPr txBox="1"/>
          <p:nvPr/>
        </p:nvSpPr>
        <p:spPr>
          <a:xfrm>
            <a:off x="7495310" y="3765192"/>
            <a:ext cx="4655127" cy="461665"/>
          </a:xfrm>
          <a:prstGeom prst="rect">
            <a:avLst/>
          </a:prstGeom>
          <a:noFill/>
        </p:spPr>
        <p:txBody>
          <a:bodyPr wrap="square" rtlCol="0">
            <a:spAutoFit/>
          </a:bodyPr>
          <a:lstStyle/>
          <a:p>
            <a:r>
              <a:rPr lang="fr-FR" sz="2400" b="1" dirty="0">
                <a:solidFill>
                  <a:srgbClr val="FFFF00"/>
                </a:solidFill>
              </a:rPr>
              <a:t>Grotte DE Limousis</a:t>
            </a:r>
          </a:p>
        </p:txBody>
      </p:sp>
    </p:spTree>
    <p:extLst>
      <p:ext uri="{BB962C8B-B14F-4D97-AF65-F5344CB8AC3E}">
        <p14:creationId xmlns:p14="http://schemas.microsoft.com/office/powerpoint/2010/main" val="29024357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Formation, Stalagmite&#10;&#10;Description générée automatiquement">
            <a:extLst>
              <a:ext uri="{FF2B5EF4-FFF2-40B4-BE49-F238E27FC236}">
                <a16:creationId xmlns:a16="http://schemas.microsoft.com/office/drawing/2014/main" id="{9F4A8CCE-ACCD-7514-0F21-6C220EEAE5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2566" y="1101000"/>
            <a:ext cx="3492000" cy="46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529C87B-58CE-A570-E65D-DD19833682ED}"/>
              </a:ext>
            </a:extLst>
          </p:cNvPr>
          <p:cNvSpPr txBox="1"/>
          <p:nvPr/>
        </p:nvSpPr>
        <p:spPr>
          <a:xfrm>
            <a:off x="4294566" y="5757000"/>
            <a:ext cx="3948545" cy="461665"/>
          </a:xfrm>
          <a:prstGeom prst="rect">
            <a:avLst/>
          </a:prstGeom>
          <a:noFill/>
        </p:spPr>
        <p:txBody>
          <a:bodyPr wrap="square" rtlCol="0">
            <a:spAutoFit/>
          </a:bodyPr>
          <a:lstStyle/>
          <a:p>
            <a:r>
              <a:rPr lang="fr-FR" sz="2400" b="1" dirty="0">
                <a:solidFill>
                  <a:srgbClr val="FFFF00"/>
                </a:solidFill>
              </a:rPr>
              <a:t>Grotte De Limousis</a:t>
            </a:r>
          </a:p>
        </p:txBody>
      </p:sp>
      <p:pic>
        <p:nvPicPr>
          <p:cNvPr id="6" name="Image 5" descr="Une image contenant nature, grotte, Spéléothème, Stalagmite&#10;&#10;Description générée automatiquement">
            <a:extLst>
              <a:ext uri="{FF2B5EF4-FFF2-40B4-BE49-F238E27FC236}">
                <a16:creationId xmlns:a16="http://schemas.microsoft.com/office/drawing/2014/main" id="{BE7C828E-93F0-90B1-2F73-742A01FC87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94310" y="1683000"/>
            <a:ext cx="4695124" cy="34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017424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péléothème, Stalagmite&#10;&#10;Description générée automatiquement">
            <a:extLst>
              <a:ext uri="{FF2B5EF4-FFF2-40B4-BE49-F238E27FC236}">
                <a16:creationId xmlns:a16="http://schemas.microsoft.com/office/drawing/2014/main" id="{447E5C3C-BFB0-5233-C39C-98E2949BCC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4106" y="909000"/>
            <a:ext cx="6706478" cy="37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Formation, Stalagmite&#10;&#10;Description générée automatiquement">
            <a:extLst>
              <a:ext uri="{FF2B5EF4-FFF2-40B4-BE49-F238E27FC236}">
                <a16:creationId xmlns:a16="http://schemas.microsoft.com/office/drawing/2014/main" id="{63ABD55D-EAFD-D720-5D5D-A9B48DD167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31977" y="909000"/>
            <a:ext cx="3780000"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63D6181-AB82-5822-B46D-0EF6BB9B3269}"/>
              </a:ext>
            </a:extLst>
          </p:cNvPr>
          <p:cNvSpPr txBox="1"/>
          <p:nvPr/>
        </p:nvSpPr>
        <p:spPr>
          <a:xfrm>
            <a:off x="3817345" y="5326714"/>
            <a:ext cx="6307282" cy="461665"/>
          </a:xfrm>
          <a:prstGeom prst="rect">
            <a:avLst/>
          </a:prstGeom>
          <a:noFill/>
        </p:spPr>
        <p:txBody>
          <a:bodyPr wrap="square" rtlCol="0">
            <a:spAutoFit/>
          </a:bodyPr>
          <a:lstStyle/>
          <a:p>
            <a:r>
              <a:rPr lang="fr-FR" sz="2400" b="1" dirty="0">
                <a:solidFill>
                  <a:srgbClr val="FFFF00"/>
                </a:solidFill>
              </a:rPr>
              <a:t>Grotte de Limousis</a:t>
            </a:r>
          </a:p>
        </p:txBody>
      </p:sp>
    </p:spTree>
    <p:extLst>
      <p:ext uri="{BB962C8B-B14F-4D97-AF65-F5344CB8AC3E}">
        <p14:creationId xmlns:p14="http://schemas.microsoft.com/office/powerpoint/2010/main" val="2980429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péléothème, Stalagmite&#10;&#10;Description générée automatiquement">
            <a:extLst>
              <a:ext uri="{FF2B5EF4-FFF2-40B4-BE49-F238E27FC236}">
                <a16:creationId xmlns:a16="http://schemas.microsoft.com/office/drawing/2014/main" id="{5C42B3F3-C4A9-6746-93CC-C556923A5C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12030" y="1823916"/>
            <a:ext cx="4840336" cy="36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Spéléothème, Stalagmite&#10;&#10;Description générée automatiquement">
            <a:extLst>
              <a:ext uri="{FF2B5EF4-FFF2-40B4-BE49-F238E27FC236}">
                <a16:creationId xmlns:a16="http://schemas.microsoft.com/office/drawing/2014/main" id="{6AFFF672-85E3-61B7-A716-9A4FAC3309F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9027" y="1056515"/>
            <a:ext cx="3564000" cy="474497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874E412-3F2B-6168-2CF8-66D89012299B}"/>
              </a:ext>
            </a:extLst>
          </p:cNvPr>
          <p:cNvSpPr txBox="1"/>
          <p:nvPr/>
        </p:nvSpPr>
        <p:spPr>
          <a:xfrm>
            <a:off x="4153027" y="5899803"/>
            <a:ext cx="3699164" cy="461665"/>
          </a:xfrm>
          <a:prstGeom prst="rect">
            <a:avLst/>
          </a:prstGeom>
          <a:noFill/>
        </p:spPr>
        <p:txBody>
          <a:bodyPr wrap="square" rtlCol="0">
            <a:spAutoFit/>
          </a:bodyPr>
          <a:lstStyle/>
          <a:p>
            <a:r>
              <a:rPr lang="fr-FR" sz="2400" b="1" dirty="0">
                <a:solidFill>
                  <a:srgbClr val="FFFF00"/>
                </a:solidFill>
              </a:rPr>
              <a:t>Grotte De Limousis </a:t>
            </a:r>
          </a:p>
        </p:txBody>
      </p:sp>
    </p:spTree>
    <p:extLst>
      <p:ext uri="{BB962C8B-B14F-4D97-AF65-F5344CB8AC3E}">
        <p14:creationId xmlns:p14="http://schemas.microsoft.com/office/powerpoint/2010/main" val="18928877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nature, Spéléothème, Stalagmite&#10;&#10;Description générée automatiquement">
            <a:extLst>
              <a:ext uri="{FF2B5EF4-FFF2-40B4-BE49-F238E27FC236}">
                <a16:creationId xmlns:a16="http://schemas.microsoft.com/office/drawing/2014/main" id="{750B0075-2E3E-DB24-F240-EF26535CFA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3539" y="602428"/>
            <a:ext cx="4500000" cy="337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nature, grotte, Stalagmite, eau&#10;&#10;Description générée automatiquement">
            <a:extLst>
              <a:ext uri="{FF2B5EF4-FFF2-40B4-BE49-F238E27FC236}">
                <a16:creationId xmlns:a16="http://schemas.microsoft.com/office/drawing/2014/main" id="{A29BC668-2FEE-96DF-C16B-08DD39AAEE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4461" y="2680138"/>
            <a:ext cx="4824000" cy="361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8508D006-E07C-8E49-D7A2-4055B36A9285}"/>
              </a:ext>
            </a:extLst>
          </p:cNvPr>
          <p:cNvSpPr txBox="1"/>
          <p:nvPr/>
        </p:nvSpPr>
        <p:spPr>
          <a:xfrm>
            <a:off x="7692000" y="2218473"/>
            <a:ext cx="4500000" cy="461665"/>
          </a:xfrm>
          <a:prstGeom prst="rect">
            <a:avLst/>
          </a:prstGeom>
          <a:noFill/>
        </p:spPr>
        <p:txBody>
          <a:bodyPr wrap="square" rtlCol="0">
            <a:spAutoFit/>
          </a:bodyPr>
          <a:lstStyle/>
          <a:p>
            <a:r>
              <a:rPr lang="fr-FR" sz="2400" b="1" dirty="0">
                <a:solidFill>
                  <a:srgbClr val="FFFF00"/>
                </a:solidFill>
              </a:rPr>
              <a:t>Le Lac Souterrain</a:t>
            </a:r>
          </a:p>
        </p:txBody>
      </p:sp>
      <p:sp>
        <p:nvSpPr>
          <p:cNvPr id="9" name="ZoneTexte 8">
            <a:extLst>
              <a:ext uri="{FF2B5EF4-FFF2-40B4-BE49-F238E27FC236}">
                <a16:creationId xmlns:a16="http://schemas.microsoft.com/office/drawing/2014/main" id="{4361B176-60FB-C08B-69F8-EF24961D43AA}"/>
              </a:ext>
            </a:extLst>
          </p:cNvPr>
          <p:cNvSpPr txBox="1"/>
          <p:nvPr/>
        </p:nvSpPr>
        <p:spPr>
          <a:xfrm>
            <a:off x="1043152" y="4027473"/>
            <a:ext cx="4208318" cy="461665"/>
          </a:xfrm>
          <a:prstGeom prst="rect">
            <a:avLst/>
          </a:prstGeom>
          <a:noFill/>
        </p:spPr>
        <p:txBody>
          <a:bodyPr wrap="square" rtlCol="0">
            <a:spAutoFit/>
          </a:bodyPr>
          <a:lstStyle/>
          <a:p>
            <a:r>
              <a:rPr lang="fr-FR" sz="2400" b="1" dirty="0">
                <a:solidFill>
                  <a:srgbClr val="FFFF00"/>
                </a:solidFill>
              </a:rPr>
              <a:t>La Grotte de Limousis</a:t>
            </a:r>
          </a:p>
        </p:txBody>
      </p:sp>
    </p:spTree>
    <p:extLst>
      <p:ext uri="{BB962C8B-B14F-4D97-AF65-F5344CB8AC3E}">
        <p14:creationId xmlns:p14="http://schemas.microsoft.com/office/powerpoint/2010/main" val="4006233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bscurité, grotte, nuit, nature&#10;&#10;Description générée automatiquement">
            <a:extLst>
              <a:ext uri="{FF2B5EF4-FFF2-40B4-BE49-F238E27FC236}">
                <a16:creationId xmlns:a16="http://schemas.microsoft.com/office/drawing/2014/main" id="{D58114E7-C6CF-8381-4088-4650E79758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049" y="3099547"/>
            <a:ext cx="4512000" cy="338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37C747F-2B62-2736-3AB5-97DA4094942B}"/>
              </a:ext>
            </a:extLst>
          </p:cNvPr>
          <p:cNvSpPr txBox="1"/>
          <p:nvPr/>
        </p:nvSpPr>
        <p:spPr>
          <a:xfrm>
            <a:off x="741935" y="2576945"/>
            <a:ext cx="4734976" cy="461665"/>
          </a:xfrm>
          <a:prstGeom prst="rect">
            <a:avLst/>
          </a:prstGeom>
          <a:noFill/>
        </p:spPr>
        <p:txBody>
          <a:bodyPr wrap="square" rtlCol="0">
            <a:spAutoFit/>
          </a:bodyPr>
          <a:lstStyle/>
          <a:p>
            <a:r>
              <a:rPr lang="fr-FR" sz="2400" b="1" dirty="0">
                <a:solidFill>
                  <a:srgbClr val="FFFF00"/>
                </a:solidFill>
              </a:rPr>
              <a:t>Lustre Aragonite - Limousis</a:t>
            </a:r>
          </a:p>
        </p:txBody>
      </p:sp>
      <p:pic>
        <p:nvPicPr>
          <p:cNvPr id="6" name="Image 5" descr="Une image contenant plein air, plante, rocher, Roche-mère&#10;&#10;Description générée automatiquement">
            <a:extLst>
              <a:ext uri="{FF2B5EF4-FFF2-40B4-BE49-F238E27FC236}">
                <a16:creationId xmlns:a16="http://schemas.microsoft.com/office/drawing/2014/main" id="{1D7627C3-ECAD-6B10-A0ED-B8BB4CDCAB7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84204" y="372091"/>
            <a:ext cx="4514850" cy="33813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63A1592-1B31-524A-15AB-72E16B06C9C6}"/>
              </a:ext>
            </a:extLst>
          </p:cNvPr>
          <p:cNvSpPr txBox="1"/>
          <p:nvPr/>
        </p:nvSpPr>
        <p:spPr>
          <a:xfrm>
            <a:off x="8960241" y="3844636"/>
            <a:ext cx="4966855" cy="461665"/>
          </a:xfrm>
          <a:prstGeom prst="rect">
            <a:avLst/>
          </a:prstGeom>
          <a:noFill/>
        </p:spPr>
        <p:txBody>
          <a:bodyPr wrap="square" rtlCol="0">
            <a:spAutoFit/>
          </a:bodyPr>
          <a:lstStyle/>
          <a:p>
            <a:r>
              <a:rPr lang="fr-FR" sz="2400" b="1" dirty="0">
                <a:solidFill>
                  <a:srgbClr val="FFFF00"/>
                </a:solidFill>
              </a:rPr>
              <a:t>Limousis</a:t>
            </a:r>
          </a:p>
        </p:txBody>
      </p:sp>
    </p:spTree>
    <p:extLst>
      <p:ext uri="{BB962C8B-B14F-4D97-AF65-F5344CB8AC3E}">
        <p14:creationId xmlns:p14="http://schemas.microsoft.com/office/powerpoint/2010/main" val="24713837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talagmite, Spéléothème&#10;&#10;Description générée automatiquement">
            <a:extLst>
              <a:ext uri="{FF2B5EF4-FFF2-40B4-BE49-F238E27FC236}">
                <a16:creationId xmlns:a16="http://schemas.microsoft.com/office/drawing/2014/main" id="{9AA11E19-EAD9-462A-6940-238912F889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6434" y="945105"/>
            <a:ext cx="4514850" cy="30099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826ED3-4F4C-4553-9125-D144E9BF09AF}"/>
              </a:ext>
            </a:extLst>
          </p:cNvPr>
          <p:cNvSpPr txBox="1"/>
          <p:nvPr/>
        </p:nvSpPr>
        <p:spPr>
          <a:xfrm>
            <a:off x="6327614" y="1653153"/>
            <a:ext cx="4520045" cy="461665"/>
          </a:xfrm>
          <a:prstGeom prst="rect">
            <a:avLst/>
          </a:prstGeom>
          <a:noFill/>
        </p:spPr>
        <p:txBody>
          <a:bodyPr wrap="square" rtlCol="0">
            <a:spAutoFit/>
          </a:bodyPr>
          <a:lstStyle/>
          <a:p>
            <a:r>
              <a:rPr lang="fr-FR" sz="2400" b="1" dirty="0">
                <a:solidFill>
                  <a:srgbClr val="FFFF00"/>
                </a:solidFill>
              </a:rPr>
              <a:t>Grotte De Limousis</a:t>
            </a:r>
          </a:p>
        </p:txBody>
      </p:sp>
      <p:pic>
        <p:nvPicPr>
          <p:cNvPr id="6" name="Image 5" descr="Une image contenant nature, grotte, Stalagmite, Spéléothème&#10;&#10;Description générée automatiquement">
            <a:extLst>
              <a:ext uri="{FF2B5EF4-FFF2-40B4-BE49-F238E27FC236}">
                <a16:creationId xmlns:a16="http://schemas.microsoft.com/office/drawing/2014/main" id="{4DDA6281-0D81-DDD0-3793-0FF4ACCEA0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50717" y="2902995"/>
            <a:ext cx="4514850" cy="30099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40266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Formation, Stalagmite&#10;&#10;Description générée automatiquement">
            <a:extLst>
              <a:ext uri="{FF2B5EF4-FFF2-40B4-BE49-F238E27FC236}">
                <a16:creationId xmlns:a16="http://schemas.microsoft.com/office/drawing/2014/main" id="{6BDA8CDC-B232-B5B5-A7E3-984A29A62B1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463174" y="774102"/>
            <a:ext cx="4514850" cy="30099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6" name="Image 5" descr="Une image contenant grotte, nature, Stalagmite, Spéléothème&#10;&#10;Description générée automatiquement">
            <a:extLst>
              <a:ext uri="{FF2B5EF4-FFF2-40B4-BE49-F238E27FC236}">
                <a16:creationId xmlns:a16="http://schemas.microsoft.com/office/drawing/2014/main" id="{40D7CC64-D5A2-F001-E815-C182E29E7B5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30828" y="3064361"/>
            <a:ext cx="4698000" cy="313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DE1EA49-A5E6-2451-A970-A6291692443E}"/>
              </a:ext>
            </a:extLst>
          </p:cNvPr>
          <p:cNvSpPr txBox="1"/>
          <p:nvPr/>
        </p:nvSpPr>
        <p:spPr>
          <a:xfrm>
            <a:off x="1676372" y="1803875"/>
            <a:ext cx="4052455" cy="461665"/>
          </a:xfrm>
          <a:prstGeom prst="rect">
            <a:avLst/>
          </a:prstGeom>
          <a:noFill/>
        </p:spPr>
        <p:txBody>
          <a:bodyPr wrap="square" rtlCol="0">
            <a:spAutoFit/>
          </a:bodyPr>
          <a:lstStyle/>
          <a:p>
            <a:r>
              <a:rPr lang="fr-FR" sz="2400" b="1" dirty="0">
                <a:solidFill>
                  <a:srgbClr val="FFFF00"/>
                </a:solidFill>
              </a:rPr>
              <a:t>La Grotte De Limousis</a:t>
            </a:r>
          </a:p>
        </p:txBody>
      </p:sp>
    </p:spTree>
    <p:extLst>
      <p:ext uri="{BB962C8B-B14F-4D97-AF65-F5344CB8AC3E}">
        <p14:creationId xmlns:p14="http://schemas.microsoft.com/office/powerpoint/2010/main" val="30127789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talagmite, Spéléothème&#10;&#10;Description générée automatiquement">
            <a:extLst>
              <a:ext uri="{FF2B5EF4-FFF2-40B4-BE49-F238E27FC236}">
                <a16:creationId xmlns:a16="http://schemas.microsoft.com/office/drawing/2014/main" id="{F76FAF9E-0B23-F488-F1B1-36A4901AA4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6396" y="746892"/>
            <a:ext cx="4514850" cy="30099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Spéléothème, Stalagmite&#10;&#10;Description générée automatiquement">
            <a:extLst>
              <a:ext uri="{FF2B5EF4-FFF2-40B4-BE49-F238E27FC236}">
                <a16:creationId xmlns:a16="http://schemas.microsoft.com/office/drawing/2014/main" id="{476E5EB1-9835-9922-D6DD-FC06EA186D2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60754" y="2915471"/>
            <a:ext cx="4514850" cy="33813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611B2FF-B143-5693-78B9-60AB6E74B30C}"/>
              </a:ext>
            </a:extLst>
          </p:cNvPr>
          <p:cNvSpPr txBox="1"/>
          <p:nvPr/>
        </p:nvSpPr>
        <p:spPr>
          <a:xfrm>
            <a:off x="6820781" y="1790177"/>
            <a:ext cx="3637445" cy="461665"/>
          </a:xfrm>
          <a:prstGeom prst="rect">
            <a:avLst/>
          </a:prstGeom>
          <a:noFill/>
        </p:spPr>
        <p:txBody>
          <a:bodyPr wrap="square" rtlCol="0">
            <a:spAutoFit/>
          </a:bodyPr>
          <a:lstStyle/>
          <a:p>
            <a:r>
              <a:rPr lang="fr-FR" sz="2400" b="1" dirty="0">
                <a:solidFill>
                  <a:srgbClr val="FFFF00"/>
                </a:solidFill>
              </a:rPr>
              <a:t>La Grotte De Limousis</a:t>
            </a:r>
          </a:p>
        </p:txBody>
      </p:sp>
    </p:spTree>
    <p:extLst>
      <p:ext uri="{BB962C8B-B14F-4D97-AF65-F5344CB8AC3E}">
        <p14:creationId xmlns:p14="http://schemas.microsoft.com/office/powerpoint/2010/main" val="35695560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talagmite, Spéléothème&#10;&#10;Description générée automatiquement">
            <a:extLst>
              <a:ext uri="{FF2B5EF4-FFF2-40B4-BE49-F238E27FC236}">
                <a16:creationId xmlns:a16="http://schemas.microsoft.com/office/drawing/2014/main" id="{4BE95EBC-BCE9-22FF-712B-533F6CF957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020984" y="944617"/>
            <a:ext cx="4514850" cy="30099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grotte, nature, Stalagmite, Spéléothème&#10;&#10;Description générée automatiquement">
            <a:extLst>
              <a:ext uri="{FF2B5EF4-FFF2-40B4-BE49-F238E27FC236}">
                <a16:creationId xmlns:a16="http://schemas.microsoft.com/office/drawing/2014/main" id="{0F461A34-1713-444B-321D-5B4E0644C68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4657" y="3048656"/>
            <a:ext cx="4514850" cy="30099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7CFE454-BEF0-31DE-75AA-54479E3F3029}"/>
              </a:ext>
            </a:extLst>
          </p:cNvPr>
          <p:cNvSpPr txBox="1"/>
          <p:nvPr/>
        </p:nvSpPr>
        <p:spPr>
          <a:xfrm>
            <a:off x="2199602" y="2036445"/>
            <a:ext cx="4821382" cy="461665"/>
          </a:xfrm>
          <a:prstGeom prst="rect">
            <a:avLst/>
          </a:prstGeom>
          <a:noFill/>
        </p:spPr>
        <p:txBody>
          <a:bodyPr wrap="square" rtlCol="0">
            <a:spAutoFit/>
          </a:bodyPr>
          <a:lstStyle/>
          <a:p>
            <a:r>
              <a:rPr lang="fr-FR" sz="2400" b="1" dirty="0">
                <a:solidFill>
                  <a:srgbClr val="FFFF00"/>
                </a:solidFill>
              </a:rPr>
              <a:t>La Grotte De Limousis </a:t>
            </a:r>
          </a:p>
        </p:txBody>
      </p:sp>
    </p:spTree>
    <p:extLst>
      <p:ext uri="{BB962C8B-B14F-4D97-AF65-F5344CB8AC3E}">
        <p14:creationId xmlns:p14="http://schemas.microsoft.com/office/powerpoint/2010/main" val="2742160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nature, Spéléothème, Stalagmite&#10;&#10;Description générée automatiquement">
            <a:extLst>
              <a:ext uri="{FF2B5EF4-FFF2-40B4-BE49-F238E27FC236}">
                <a16:creationId xmlns:a16="http://schemas.microsoft.com/office/drawing/2014/main" id="{06999C14-F750-1D41-396C-22995EC6CC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0336" y="1391994"/>
            <a:ext cx="3888000" cy="38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grotte, Spéléothème, Stalagmite, stalactite&#10;&#10;Description générée automatiquement">
            <a:extLst>
              <a:ext uri="{FF2B5EF4-FFF2-40B4-BE49-F238E27FC236}">
                <a16:creationId xmlns:a16="http://schemas.microsoft.com/office/drawing/2014/main" id="{54BC1838-43F3-23F1-3179-82197587018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15102" y="1629000"/>
            <a:ext cx="6403003" cy="36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961AAC3-4D28-2DBC-3CC4-D6162C2C978C}"/>
              </a:ext>
            </a:extLst>
          </p:cNvPr>
          <p:cNvSpPr txBox="1"/>
          <p:nvPr/>
        </p:nvSpPr>
        <p:spPr>
          <a:xfrm>
            <a:off x="3362833" y="5466006"/>
            <a:ext cx="5808518" cy="461665"/>
          </a:xfrm>
          <a:prstGeom prst="rect">
            <a:avLst/>
          </a:prstGeom>
          <a:noFill/>
        </p:spPr>
        <p:txBody>
          <a:bodyPr wrap="square" rtlCol="0">
            <a:spAutoFit/>
          </a:bodyPr>
          <a:lstStyle/>
          <a:p>
            <a:r>
              <a:rPr lang="fr-FR" sz="2400" b="1" dirty="0">
                <a:solidFill>
                  <a:srgbClr val="FFFF00"/>
                </a:solidFill>
              </a:rPr>
              <a:t>Limousis ,Circuit Visite</a:t>
            </a:r>
          </a:p>
        </p:txBody>
      </p:sp>
    </p:spTree>
    <p:extLst>
      <p:ext uri="{BB962C8B-B14F-4D97-AF65-F5344CB8AC3E}">
        <p14:creationId xmlns:p14="http://schemas.microsoft.com/office/powerpoint/2010/main" val="21699196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nature, Lac souterrain, Formation&#10;&#10;Description générée automatiquement">
            <a:extLst>
              <a:ext uri="{FF2B5EF4-FFF2-40B4-BE49-F238E27FC236}">
                <a16:creationId xmlns:a16="http://schemas.microsoft.com/office/drawing/2014/main" id="{BC6E3B66-F957-0E3A-A1A4-203D4D3E05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94227" y="978911"/>
            <a:ext cx="4896000" cy="359603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nature, grotte, Stalagmite, Spéléothème&#10;&#10;Description générée automatiquement">
            <a:extLst>
              <a:ext uri="{FF2B5EF4-FFF2-40B4-BE49-F238E27FC236}">
                <a16:creationId xmlns:a16="http://schemas.microsoft.com/office/drawing/2014/main" id="{D46C056B-EAA8-749C-20FA-A4A34F7D23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1773" y="1636064"/>
            <a:ext cx="3888000" cy="39366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628A7C65-F551-838A-1372-458E0A1B8CD8}"/>
              </a:ext>
            </a:extLst>
          </p:cNvPr>
          <p:cNvSpPr txBox="1"/>
          <p:nvPr/>
        </p:nvSpPr>
        <p:spPr>
          <a:xfrm>
            <a:off x="4099751" y="5648256"/>
            <a:ext cx="4896000" cy="461665"/>
          </a:xfrm>
          <a:prstGeom prst="rect">
            <a:avLst/>
          </a:prstGeom>
          <a:noFill/>
        </p:spPr>
        <p:txBody>
          <a:bodyPr wrap="square" rtlCol="0">
            <a:spAutoFit/>
          </a:bodyPr>
          <a:lstStyle/>
          <a:p>
            <a:r>
              <a:rPr lang="fr-FR" sz="2400" b="1" dirty="0">
                <a:solidFill>
                  <a:srgbClr val="FFFF00"/>
                </a:solidFill>
              </a:rPr>
              <a:t>La Grotte De Limousis</a:t>
            </a:r>
          </a:p>
        </p:txBody>
      </p:sp>
    </p:spTree>
    <p:extLst>
      <p:ext uri="{BB962C8B-B14F-4D97-AF65-F5344CB8AC3E}">
        <p14:creationId xmlns:p14="http://schemas.microsoft.com/office/powerpoint/2010/main" val="1657976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Formation, eau&#10;&#10;Description générée automatiquement">
            <a:extLst>
              <a:ext uri="{FF2B5EF4-FFF2-40B4-BE49-F238E27FC236}">
                <a16:creationId xmlns:a16="http://schemas.microsoft.com/office/drawing/2014/main" id="{E9BE3555-3D9C-6C65-84CC-5FDA759FB9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1056" y="837000"/>
            <a:ext cx="3456000" cy="518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DEC6F5E-0B51-802E-67E8-2BEE97E6D68D}"/>
              </a:ext>
            </a:extLst>
          </p:cNvPr>
          <p:cNvSpPr txBox="1"/>
          <p:nvPr/>
        </p:nvSpPr>
        <p:spPr>
          <a:xfrm>
            <a:off x="3519771" y="112030"/>
            <a:ext cx="3782291" cy="461665"/>
          </a:xfrm>
          <a:prstGeom prst="rect">
            <a:avLst/>
          </a:prstGeom>
          <a:noFill/>
        </p:spPr>
        <p:txBody>
          <a:bodyPr wrap="square" rtlCol="0">
            <a:spAutoFit/>
          </a:bodyPr>
          <a:lstStyle/>
          <a:p>
            <a:r>
              <a:rPr lang="fr-FR" sz="2400" b="1" dirty="0">
                <a:solidFill>
                  <a:srgbClr val="FFFF00"/>
                </a:solidFill>
              </a:rPr>
              <a:t>La Grotte De Limousis</a:t>
            </a:r>
          </a:p>
        </p:txBody>
      </p:sp>
      <p:pic>
        <p:nvPicPr>
          <p:cNvPr id="6" name="Image 5" descr="Une image contenant grotte, eau, nature, montagne&#10;&#10;Description générée automatiquement">
            <a:extLst>
              <a:ext uri="{FF2B5EF4-FFF2-40B4-BE49-F238E27FC236}">
                <a16:creationId xmlns:a16="http://schemas.microsoft.com/office/drawing/2014/main" id="{E471E636-DCFD-C75C-8C34-7DF2CEC27C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10916" y="1740865"/>
            <a:ext cx="5976000" cy="337627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053284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talagmite, Spéléothème&#10;&#10;Description générée automatiquement">
            <a:extLst>
              <a:ext uri="{FF2B5EF4-FFF2-40B4-BE49-F238E27FC236}">
                <a16:creationId xmlns:a16="http://schemas.microsoft.com/office/drawing/2014/main" id="{5A2AE0FF-6413-685B-E52D-62A5F530F2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1618" y="2292368"/>
            <a:ext cx="4716000" cy="3537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4" name="Image 3" descr="Une image contenant plein air, paysage, ciel, arbre&#10;&#10;Description générée automatiquement">
            <a:extLst>
              <a:ext uri="{FF2B5EF4-FFF2-40B4-BE49-F238E27FC236}">
                <a16:creationId xmlns:a16="http://schemas.microsoft.com/office/drawing/2014/main" id="{7BACF1F0-90A8-70DB-9EDA-411D785E90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78382" y="954741"/>
            <a:ext cx="6192000" cy="3483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E33A60BE-5984-A862-7BA2-201ED1E714C4}"/>
              </a:ext>
            </a:extLst>
          </p:cNvPr>
          <p:cNvSpPr txBox="1"/>
          <p:nvPr/>
        </p:nvSpPr>
        <p:spPr>
          <a:xfrm>
            <a:off x="7535917" y="407477"/>
            <a:ext cx="5437909" cy="461665"/>
          </a:xfrm>
          <a:prstGeom prst="rect">
            <a:avLst/>
          </a:prstGeom>
          <a:noFill/>
        </p:spPr>
        <p:txBody>
          <a:bodyPr wrap="square" rtlCol="0">
            <a:spAutoFit/>
          </a:bodyPr>
          <a:lstStyle/>
          <a:p>
            <a:r>
              <a:rPr lang="fr-FR" sz="2400" b="1" dirty="0">
                <a:solidFill>
                  <a:srgbClr val="FFFF00"/>
                </a:solidFill>
              </a:rPr>
              <a:t>Limousis Village</a:t>
            </a:r>
          </a:p>
        </p:txBody>
      </p:sp>
    </p:spTree>
    <p:extLst>
      <p:ext uri="{BB962C8B-B14F-4D97-AF65-F5344CB8AC3E}">
        <p14:creationId xmlns:p14="http://schemas.microsoft.com/office/powerpoint/2010/main" val="3477825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paysage, arbre&#10;&#10;Description générée automatiquement">
            <a:extLst>
              <a:ext uri="{FF2B5EF4-FFF2-40B4-BE49-F238E27FC236}">
                <a16:creationId xmlns:a16="http://schemas.microsoft.com/office/drawing/2014/main" id="{B4FFD80C-3859-ACA0-AAFE-73DF37A43F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760" y="297601"/>
            <a:ext cx="6080000"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2" name="ZoneTexte 1">
            <a:extLst>
              <a:ext uri="{FF2B5EF4-FFF2-40B4-BE49-F238E27FC236}">
                <a16:creationId xmlns:a16="http://schemas.microsoft.com/office/drawing/2014/main" id="{49B1B086-3CFF-497F-B8CC-7171CB99F299}"/>
              </a:ext>
            </a:extLst>
          </p:cNvPr>
          <p:cNvSpPr txBox="1"/>
          <p:nvPr/>
        </p:nvSpPr>
        <p:spPr>
          <a:xfrm>
            <a:off x="1131070" y="3825323"/>
            <a:ext cx="5766954" cy="461665"/>
          </a:xfrm>
          <a:prstGeom prst="rect">
            <a:avLst/>
          </a:prstGeom>
          <a:noFill/>
        </p:spPr>
        <p:txBody>
          <a:bodyPr wrap="square" rtlCol="0">
            <a:spAutoFit/>
          </a:bodyPr>
          <a:lstStyle/>
          <a:p>
            <a:r>
              <a:rPr lang="fr-FR" sz="2400" b="1" dirty="0">
                <a:solidFill>
                  <a:srgbClr val="FFFF00"/>
                </a:solidFill>
              </a:rPr>
              <a:t>Limousis Village Vu De L’est</a:t>
            </a:r>
          </a:p>
        </p:txBody>
      </p:sp>
      <p:pic>
        <p:nvPicPr>
          <p:cNvPr id="5" name="Image 4" descr="Une image contenant plein air, automne, paysage, montagne&#10;&#10;Description générée automatiquement">
            <a:extLst>
              <a:ext uri="{FF2B5EF4-FFF2-40B4-BE49-F238E27FC236}">
                <a16:creationId xmlns:a16="http://schemas.microsoft.com/office/drawing/2014/main" id="{51EA1377-6094-A421-1C45-E5BAD281B5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29240" y="3110741"/>
            <a:ext cx="6192000" cy="3483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F503F76B-20A1-FED8-F64B-10513E31D0D9}"/>
              </a:ext>
            </a:extLst>
          </p:cNvPr>
          <p:cNvSpPr txBox="1"/>
          <p:nvPr/>
        </p:nvSpPr>
        <p:spPr>
          <a:xfrm>
            <a:off x="6638716" y="2595215"/>
            <a:ext cx="5553284" cy="461665"/>
          </a:xfrm>
          <a:prstGeom prst="rect">
            <a:avLst/>
          </a:prstGeom>
          <a:noFill/>
        </p:spPr>
        <p:txBody>
          <a:bodyPr wrap="square" rtlCol="0">
            <a:spAutoFit/>
          </a:bodyPr>
          <a:lstStyle/>
          <a:p>
            <a:r>
              <a:rPr lang="fr-FR" sz="2400" b="1">
                <a:solidFill>
                  <a:srgbClr val="FFFF00"/>
                </a:solidFill>
              </a:rPr>
              <a:t>Marmorières hameau de Limousis.</a:t>
            </a:r>
            <a:endParaRPr lang="fr-FR" sz="2400" b="1" dirty="0">
              <a:solidFill>
                <a:srgbClr val="FFFF00"/>
              </a:solidFill>
            </a:endParaRPr>
          </a:p>
        </p:txBody>
      </p:sp>
    </p:spTree>
    <p:extLst>
      <p:ext uri="{BB962C8B-B14F-4D97-AF65-F5344CB8AC3E}">
        <p14:creationId xmlns:p14="http://schemas.microsoft.com/office/powerpoint/2010/main" val="23628988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aysage&#10;&#10;Description générée automatiquement">
            <a:extLst>
              <a:ext uri="{FF2B5EF4-FFF2-40B4-BE49-F238E27FC236}">
                <a16:creationId xmlns:a16="http://schemas.microsoft.com/office/drawing/2014/main" id="{8AF56F0F-34A4-7C46-379A-21146A84A3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819" y="203878"/>
            <a:ext cx="6528000" cy="367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AC65F19-B365-51C0-92FA-4523AA2BE9EE}"/>
              </a:ext>
            </a:extLst>
          </p:cNvPr>
          <p:cNvSpPr txBox="1"/>
          <p:nvPr/>
        </p:nvSpPr>
        <p:spPr>
          <a:xfrm>
            <a:off x="2239062" y="3875878"/>
            <a:ext cx="5964382" cy="461665"/>
          </a:xfrm>
          <a:prstGeom prst="rect">
            <a:avLst/>
          </a:prstGeom>
          <a:noFill/>
        </p:spPr>
        <p:txBody>
          <a:bodyPr wrap="square" rtlCol="0">
            <a:spAutoFit/>
          </a:bodyPr>
          <a:lstStyle/>
          <a:p>
            <a:r>
              <a:rPr lang="fr-FR" sz="2400" b="1">
                <a:solidFill>
                  <a:srgbClr val="FFFF00"/>
                </a:solidFill>
              </a:rPr>
              <a:t> Le village en 2023</a:t>
            </a:r>
            <a:endParaRPr lang="fr-FR" sz="2400" b="1" dirty="0">
              <a:solidFill>
                <a:srgbClr val="FFFF00"/>
              </a:solidFill>
            </a:endParaRPr>
          </a:p>
        </p:txBody>
      </p:sp>
      <p:sp>
        <p:nvSpPr>
          <p:cNvPr id="8" name="ZoneTexte 7">
            <a:extLst>
              <a:ext uri="{FF2B5EF4-FFF2-40B4-BE49-F238E27FC236}">
                <a16:creationId xmlns:a16="http://schemas.microsoft.com/office/drawing/2014/main" id="{A6E392AB-42AF-E92E-AD40-1353E6230D58}"/>
              </a:ext>
            </a:extLst>
          </p:cNvPr>
          <p:cNvSpPr txBox="1"/>
          <p:nvPr/>
        </p:nvSpPr>
        <p:spPr>
          <a:xfrm>
            <a:off x="3048000" y="3246961"/>
            <a:ext cx="6096000" cy="369332"/>
          </a:xfrm>
          <a:prstGeom prst="rect">
            <a:avLst/>
          </a:prstGeom>
          <a:noFill/>
        </p:spPr>
        <p:txBody>
          <a:bodyPr wrap="square">
            <a:spAutoFit/>
          </a:bodyPr>
          <a:lstStyle/>
          <a:p>
            <a:r>
              <a:rPr lang="fr-FR" dirty="0"/>
              <a:t> Le village en 2023</a:t>
            </a:r>
          </a:p>
        </p:txBody>
      </p:sp>
      <p:pic>
        <p:nvPicPr>
          <p:cNvPr id="10" name="Image 9" descr="Une image contenant plein air, ciel, arbre, route&#10;&#10;Description générée automatiquement">
            <a:extLst>
              <a:ext uri="{FF2B5EF4-FFF2-40B4-BE49-F238E27FC236}">
                <a16:creationId xmlns:a16="http://schemas.microsoft.com/office/drawing/2014/main" id="{40A4FE51-7D9F-DFF2-6EA4-C814ECED56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0981" y="3098627"/>
            <a:ext cx="4633200" cy="35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1" name="ZoneTexte 10">
            <a:extLst>
              <a:ext uri="{FF2B5EF4-FFF2-40B4-BE49-F238E27FC236}">
                <a16:creationId xmlns:a16="http://schemas.microsoft.com/office/drawing/2014/main" id="{90211F01-6F4F-191A-80DF-FC099B9DD1CE}"/>
              </a:ext>
            </a:extLst>
          </p:cNvPr>
          <p:cNvSpPr txBox="1"/>
          <p:nvPr/>
        </p:nvSpPr>
        <p:spPr>
          <a:xfrm>
            <a:off x="7190981" y="2535820"/>
            <a:ext cx="5182353" cy="461665"/>
          </a:xfrm>
          <a:prstGeom prst="rect">
            <a:avLst/>
          </a:prstGeom>
          <a:noFill/>
        </p:spPr>
        <p:txBody>
          <a:bodyPr wrap="square" rtlCol="0">
            <a:spAutoFit/>
          </a:bodyPr>
          <a:lstStyle/>
          <a:p>
            <a:r>
              <a:rPr lang="fr-FR" sz="2400" b="1" dirty="0">
                <a:solidFill>
                  <a:srgbClr val="FFFF00"/>
                </a:solidFill>
              </a:rPr>
              <a:t>Le centre de Thales LAS France.</a:t>
            </a:r>
          </a:p>
        </p:txBody>
      </p:sp>
      <p:sp>
        <p:nvSpPr>
          <p:cNvPr id="12" name="ZoneTexte 11">
            <a:extLst>
              <a:ext uri="{FF2B5EF4-FFF2-40B4-BE49-F238E27FC236}">
                <a16:creationId xmlns:a16="http://schemas.microsoft.com/office/drawing/2014/main" id="{838D9415-A828-0A1B-A632-5C5FFB77C681}"/>
              </a:ext>
            </a:extLst>
          </p:cNvPr>
          <p:cNvSpPr txBox="1"/>
          <p:nvPr/>
        </p:nvSpPr>
        <p:spPr>
          <a:xfrm>
            <a:off x="540327" y="4438255"/>
            <a:ext cx="5555673" cy="1200329"/>
          </a:xfrm>
          <a:prstGeom prst="rect">
            <a:avLst/>
          </a:prstGeom>
          <a:noFill/>
        </p:spPr>
        <p:txBody>
          <a:bodyPr wrap="square" rtlCol="0">
            <a:spAutoFit/>
          </a:bodyPr>
          <a:lstStyle/>
          <a:p>
            <a:r>
              <a:rPr lang="fr-FR" sz="2400" b="1" dirty="0">
                <a:solidFill>
                  <a:srgbClr val="FFFF00"/>
                </a:solidFill>
              </a:rPr>
              <a:t>Les Images Du Net </a:t>
            </a:r>
          </a:p>
          <a:p>
            <a:endParaRPr lang="fr-FR" sz="2400" b="1" dirty="0">
              <a:solidFill>
                <a:srgbClr val="FFFF00"/>
              </a:solidFill>
            </a:endParaRPr>
          </a:p>
          <a:p>
            <a:r>
              <a:rPr lang="fr-FR" sz="2400" b="1" dirty="0">
                <a:solidFill>
                  <a:srgbClr val="FFFF00"/>
                </a:solidFill>
              </a:rPr>
              <a:t>Sur une suggestion De </a:t>
            </a:r>
            <a:r>
              <a:rPr lang="fr-FR" sz="2400" b="1" dirty="0" err="1">
                <a:solidFill>
                  <a:srgbClr val="FFFF00"/>
                </a:solidFill>
              </a:rPr>
              <a:t>JackDidier</a:t>
            </a:r>
            <a:endParaRPr lang="fr-FR" sz="2400" b="1" dirty="0">
              <a:solidFill>
                <a:srgbClr val="FFFF00"/>
              </a:solidFill>
            </a:endParaRPr>
          </a:p>
        </p:txBody>
      </p:sp>
      <p:sp>
        <p:nvSpPr>
          <p:cNvPr id="13" name="ZoneTexte 12">
            <a:extLst>
              <a:ext uri="{FF2B5EF4-FFF2-40B4-BE49-F238E27FC236}">
                <a16:creationId xmlns:a16="http://schemas.microsoft.com/office/drawing/2014/main" id="{CC58FB3D-13F2-09BB-7D6E-7B863FC41A90}"/>
              </a:ext>
            </a:extLst>
          </p:cNvPr>
          <p:cNvSpPr txBox="1"/>
          <p:nvPr/>
        </p:nvSpPr>
        <p:spPr>
          <a:xfrm>
            <a:off x="1403447" y="5677790"/>
            <a:ext cx="4633200" cy="461665"/>
          </a:xfrm>
          <a:prstGeom prst="rect">
            <a:avLst/>
          </a:prstGeom>
          <a:noFill/>
        </p:spPr>
        <p:txBody>
          <a:bodyPr wrap="square" rtlCol="0">
            <a:spAutoFit/>
          </a:bodyPr>
          <a:lstStyle/>
          <a:p>
            <a:r>
              <a:rPr lang="fr-FR" sz="2400" b="1" dirty="0">
                <a:solidFill>
                  <a:srgbClr val="FFFF00"/>
                </a:solidFill>
              </a:rPr>
              <a:t>Merci De Votre Visite</a:t>
            </a:r>
          </a:p>
        </p:txBody>
      </p:sp>
      <p:sp>
        <p:nvSpPr>
          <p:cNvPr id="14" name="ZoneTexte 13">
            <a:extLst>
              <a:ext uri="{FF2B5EF4-FFF2-40B4-BE49-F238E27FC236}">
                <a16:creationId xmlns:a16="http://schemas.microsoft.com/office/drawing/2014/main" id="{77022E96-5CC7-9BCD-E093-F492CE90A18B}"/>
              </a:ext>
            </a:extLst>
          </p:cNvPr>
          <p:cNvSpPr txBox="1"/>
          <p:nvPr/>
        </p:nvSpPr>
        <p:spPr>
          <a:xfrm>
            <a:off x="2380909" y="6221922"/>
            <a:ext cx="3501062"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9264366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allOve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115</TotalTime>
  <Words>261</Words>
  <Application>Microsoft Office PowerPoint</Application>
  <PresentationFormat>Grand écran</PresentationFormat>
  <Paragraphs>37</Paragraphs>
  <Slides>20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2024-08-05T04:42:26Z</dcterms:created>
  <dcterms:modified xsi:type="dcterms:W3CDTF">2024-08-05T08:06:38Z</dcterms:modified>
</cp:coreProperties>
</file>