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3"/>
  </p:notesMasterIdLst>
  <p:sldIdLst>
    <p:sldId id="256" r:id="rId2"/>
    <p:sldId id="285" r:id="rId3"/>
    <p:sldId id="275" r:id="rId4"/>
    <p:sldId id="274" r:id="rId5"/>
    <p:sldId id="273" r:id="rId6"/>
    <p:sldId id="272" r:id="rId7"/>
    <p:sldId id="271" r:id="rId8"/>
    <p:sldId id="270" r:id="rId9"/>
    <p:sldId id="269" r:id="rId10"/>
    <p:sldId id="268" r:id="rId11"/>
    <p:sldId id="266" r:id="rId12"/>
    <p:sldId id="267" r:id="rId13"/>
    <p:sldId id="265" r:id="rId14"/>
    <p:sldId id="264" r:id="rId15"/>
    <p:sldId id="263" r:id="rId16"/>
    <p:sldId id="262" r:id="rId17"/>
    <p:sldId id="261" r:id="rId18"/>
    <p:sldId id="260" r:id="rId19"/>
    <p:sldId id="259" r:id="rId20"/>
    <p:sldId id="257" r:id="rId21"/>
    <p:sldId id="258" r:id="rId22"/>
    <p:sldId id="276" r:id="rId23"/>
    <p:sldId id="277" r:id="rId24"/>
    <p:sldId id="278" r:id="rId25"/>
    <p:sldId id="279" r:id="rId26"/>
    <p:sldId id="280" r:id="rId27"/>
    <p:sldId id="281" r:id="rId28"/>
    <p:sldId id="282" r:id="rId29"/>
    <p:sldId id="283" r:id="rId30"/>
    <p:sldId id="284" r:id="rId31"/>
    <p:sldId id="286"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F889194-7B97-48A6-B561-4A04A98EA7D6}" type="datetimeFigureOut">
              <a:rPr lang="fr-FR" smtClean="0"/>
              <a:t>01/08/2024</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not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21CBE92-FE4F-41C4-802E-D46B9F98583A}" type="slidenum">
              <a:rPr lang="fr-FR" smtClean="0"/>
              <a:t>‹N°›</a:t>
            </a:fld>
            <a:endParaRPr lang="fr-FR"/>
          </a:p>
        </p:txBody>
      </p:sp>
    </p:spTree>
    <p:extLst>
      <p:ext uri="{BB962C8B-B14F-4D97-AF65-F5344CB8AC3E}">
        <p14:creationId xmlns:p14="http://schemas.microsoft.com/office/powerpoint/2010/main" val="21227107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notes 2"/>
          <p:cNvSpPr>
            <a:spLocks noGrp="1"/>
          </p:cNvSpPr>
          <p:nvPr>
            <p:ph type="body" idx="1"/>
          </p:nvPr>
        </p:nvSpPr>
        <p:spPr/>
        <p:txBody>
          <a:bodyPr/>
          <a:lstStyle/>
          <a:p>
            <a:endParaRPr lang="fr-FR" dirty="0"/>
          </a:p>
        </p:txBody>
      </p:sp>
      <p:sp>
        <p:nvSpPr>
          <p:cNvPr id="4" name="Espace réservé du numéro de diapositive 3"/>
          <p:cNvSpPr>
            <a:spLocks noGrp="1"/>
          </p:cNvSpPr>
          <p:nvPr>
            <p:ph type="sldNum" sz="quarter" idx="5"/>
          </p:nvPr>
        </p:nvSpPr>
        <p:spPr/>
        <p:txBody>
          <a:bodyPr/>
          <a:lstStyle/>
          <a:p>
            <a:fld id="{021CBE92-FE4F-41C4-802E-D46B9F98583A}" type="slidenum">
              <a:rPr lang="fr-FR" smtClean="0"/>
              <a:t>15</a:t>
            </a:fld>
            <a:endParaRPr lang="fr-FR"/>
          </a:p>
        </p:txBody>
      </p:sp>
    </p:spTree>
    <p:extLst>
      <p:ext uri="{BB962C8B-B14F-4D97-AF65-F5344CB8AC3E}">
        <p14:creationId xmlns:p14="http://schemas.microsoft.com/office/powerpoint/2010/main" val="6834460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D3793C5-B8D7-2F2A-C026-CF7EC1F9048D}"/>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08890D87-881B-DF14-2483-D4085E7957C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77311319-0C4A-57F7-5827-6CF7F39605D8}"/>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F96197FD-6976-4F37-52BD-B4880AC8A06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3B67688-E18B-9A55-0427-C1E13FC5F82B}"/>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234199214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B3E0461-39F9-CBAC-2753-79050909775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54FD460-3510-FEC0-75C0-F8A3B44B2245}"/>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937BBA5-D897-147D-28D5-4E9D03623FBD}"/>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FF7D2919-421F-7441-F5C0-ACA18710254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A6035ED-FEFE-DC04-DA5A-F2C9AA943F4E}"/>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121262917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D43FCF4-0810-0F41-9081-B8263E0DBD84}"/>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FA61891C-62B5-3634-A16D-6DEDBE25596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4EAC51BA-BE40-6112-C67E-5BCD12BDCF6D}"/>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69E910C1-FDBE-E838-67E3-7F2066F8FFBA}"/>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7943FDC-F612-F9CA-6865-99C6407D6536}"/>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317819314"/>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154EFBD-72C4-D06D-5E88-99AD97DB1B2A}"/>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B9BF9706-9AAE-93E2-FE76-3121E9FADE0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73C8002-9D06-7D76-BB43-3B4DAD8A0D3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7D4DDD5F-5982-6D10-A190-09C725C5FB33}"/>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6" name="Espace réservé du pied de page 5">
            <a:extLst>
              <a:ext uri="{FF2B5EF4-FFF2-40B4-BE49-F238E27FC236}">
                <a16:creationId xmlns:a16="http://schemas.microsoft.com/office/drawing/2014/main" id="{CD8C5CC4-CD2C-69DD-42E1-F2D0356F742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A8AAB4D5-8E9E-0D98-CF0F-4CD1628877EF}"/>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2425042101"/>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120627BD-E9BF-94CF-5627-4B857B82576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73925756-9A51-693B-B069-6C40F882358F}"/>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2CC34C60-E27B-2CA9-F033-7EB1DEC008E2}"/>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4D5C739C-0DAC-46F2-00AF-F17D7B380346}"/>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7C2DE5AF-782C-CCAB-3DB8-2AEB5383FAB0}"/>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9C115F48-1543-459F-36F8-9733634C4EF2}"/>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8" name="Espace réservé du pied de page 7">
            <a:extLst>
              <a:ext uri="{FF2B5EF4-FFF2-40B4-BE49-F238E27FC236}">
                <a16:creationId xmlns:a16="http://schemas.microsoft.com/office/drawing/2014/main" id="{20EAF99B-509D-9048-55E0-D326BF980040}"/>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1EC37534-A4FC-213C-1505-D135D4E216F7}"/>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15723059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BD527B5-F7C4-71CF-781E-D92C29718986}"/>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884D67D-E95B-6237-74EF-A6712E7C3823}"/>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4" name="Espace réservé du pied de page 3">
            <a:extLst>
              <a:ext uri="{FF2B5EF4-FFF2-40B4-BE49-F238E27FC236}">
                <a16:creationId xmlns:a16="http://schemas.microsoft.com/office/drawing/2014/main" id="{95D72AD1-481C-6802-9118-F464A1C2E89F}"/>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B2763D49-3900-7E92-465F-DBB117410056}"/>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246293575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4031DB3D-E94D-BE18-76F2-83A781D49046}"/>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3" name="Espace réservé du pied de page 2">
            <a:extLst>
              <a:ext uri="{FF2B5EF4-FFF2-40B4-BE49-F238E27FC236}">
                <a16:creationId xmlns:a16="http://schemas.microsoft.com/office/drawing/2014/main" id="{B98E10DC-AEA3-F24A-9439-16AEC8EDC089}"/>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A54E7569-6293-8B67-DBE7-031EB922019D}"/>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397961069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953642A-0FBB-9B55-74DC-E9DFD1D2E865}"/>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66ED62D6-EEF5-9B0B-B04D-55C222376E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9B0D3A3C-B002-B718-2210-9C83D437B1F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5DFB0E61-D470-F4AB-06D8-2D91A3DCD514}"/>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6" name="Espace réservé du pied de page 5">
            <a:extLst>
              <a:ext uri="{FF2B5EF4-FFF2-40B4-BE49-F238E27FC236}">
                <a16:creationId xmlns:a16="http://schemas.microsoft.com/office/drawing/2014/main" id="{CA0C3C84-4EEC-655D-7C71-2FC14326095E}"/>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BB577C9-56A9-28B2-49DB-7BEB2BF6ABD5}"/>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360992614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14A5CB2-B73D-2CCA-16AA-E13201832EB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06C7420D-A268-529C-C6E7-A485A368CE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133EFFAD-3D4A-52BF-0C9C-EB33101B58C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765F370C-52A5-029A-BACC-BB7C4390E750}"/>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6" name="Espace réservé du pied de page 5">
            <a:extLst>
              <a:ext uri="{FF2B5EF4-FFF2-40B4-BE49-F238E27FC236}">
                <a16:creationId xmlns:a16="http://schemas.microsoft.com/office/drawing/2014/main" id="{9D716AC5-3DD9-B613-54C1-E61B4E217787}"/>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7D5B0CD5-7508-5A80-B460-5A82B39E1995}"/>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41871901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E3DF879-121A-6981-302D-069978930B2F}"/>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33718507-77F1-728A-84D8-C42A98E7E474}"/>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AAA3032-2E2E-C203-1DA6-E725F15DB957}"/>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53A3D855-E7E7-63E4-F72A-1C1C4C02380B}"/>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8EDCD6E-46A2-28B5-5E9C-6548022AE3B0}"/>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156444315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D354DAC1-83EC-0B83-2CE7-FDAEE96CDE9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81DD5EC3-DA0B-790B-FAE8-DA257F0848A0}"/>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7B9DE47-9A45-E379-8A6B-F311E1C99567}"/>
              </a:ext>
            </a:extLst>
          </p:cNvPr>
          <p:cNvSpPr>
            <a:spLocks noGrp="1"/>
          </p:cNvSpPr>
          <p:nvPr>
            <p:ph type="dt" sz="half" idx="10"/>
          </p:nvPr>
        </p:nvSpPr>
        <p:spPr/>
        <p:txBody>
          <a:body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DCD24831-F7EC-07E2-529B-B7341D0A96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12C5479-C4D2-932D-D6F8-57D895B39944}"/>
              </a:ext>
            </a:extLst>
          </p:cNvPr>
          <p:cNvSpPr>
            <a:spLocks noGrp="1"/>
          </p:cNvSpPr>
          <p:nvPr>
            <p:ph type="sldNum" sz="quarter" idx="12"/>
          </p:nvPr>
        </p:nvSpPr>
        <p:spPr/>
        <p:txBody>
          <a:bodyPr/>
          <a:lstStyle/>
          <a:p>
            <a:fld id="{E406AB9D-DFDA-464D-9B58-276DB4DCCF5A}" type="slidenum">
              <a:rPr lang="fr-FR" smtClean="0"/>
              <a:t>‹N°›</a:t>
            </a:fld>
            <a:endParaRPr lang="fr-FR"/>
          </a:p>
        </p:txBody>
      </p:sp>
    </p:spTree>
    <p:extLst>
      <p:ext uri="{BB962C8B-B14F-4D97-AF65-F5344CB8AC3E}">
        <p14:creationId xmlns:p14="http://schemas.microsoft.com/office/powerpoint/2010/main" val="7991523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7DCB60DB-7FEC-947F-70F0-9A6A2B5A4F8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4B6325-B60F-5544-0D20-55FFC87F90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A2BD938-AC76-A252-D64E-0CBA35A11DE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F5689FB-9D43-4CBA-9CC4-54650071C807}" type="datetimeFigureOut">
              <a:rPr lang="fr-FR" smtClean="0"/>
              <a:t>01/08/2024</a:t>
            </a:fld>
            <a:endParaRPr lang="fr-FR"/>
          </a:p>
        </p:txBody>
      </p:sp>
      <p:sp>
        <p:nvSpPr>
          <p:cNvPr id="5" name="Espace réservé du pied de page 4">
            <a:extLst>
              <a:ext uri="{FF2B5EF4-FFF2-40B4-BE49-F238E27FC236}">
                <a16:creationId xmlns:a16="http://schemas.microsoft.com/office/drawing/2014/main" id="{F1DE14E2-D8D9-5BF5-D43B-5B8D2BD3B368}"/>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94CF348F-B000-1159-EAB5-F13BF300AFF9}"/>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406AB9D-DFDA-464D-9B58-276DB4DCCF5A}" type="slidenum">
              <a:rPr lang="fr-FR" smtClean="0"/>
              <a:t>‹N°›</a:t>
            </a:fld>
            <a:endParaRPr lang="fr-FR"/>
          </a:p>
        </p:txBody>
      </p:sp>
    </p:spTree>
    <p:extLst>
      <p:ext uri="{BB962C8B-B14F-4D97-AF65-F5344CB8AC3E}">
        <p14:creationId xmlns:p14="http://schemas.microsoft.com/office/powerpoint/2010/main" val="7993471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repère, plein air&#10;&#10;Description générée automatiquement">
            <a:extLst>
              <a:ext uri="{FF2B5EF4-FFF2-40B4-BE49-F238E27FC236}">
                <a16:creationId xmlns:a16="http://schemas.microsoft.com/office/drawing/2014/main" id="{56199AF2-2443-8C7B-BC3F-9D51E28FDCE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201992" y="189000"/>
            <a:ext cx="3538567" cy="6480000"/>
          </a:xfrm>
          <a:prstGeom prst="rect">
            <a:avLst/>
          </a:prstGeom>
          <a:ln w="38100" cap="sq">
            <a:solidFill>
              <a:srgbClr val="FFFF00"/>
            </a:solidFill>
            <a:prstDash val="solid"/>
            <a:miter lim="800000"/>
          </a:ln>
          <a:effectLst>
            <a:outerShdw blurRad="50800" dist="38100" dir="2700000" algn="tl" rotWithShape="0">
              <a:srgbClr val="000000">
                <a:alpha val="43000"/>
              </a:srgbClr>
            </a:outerShdw>
          </a:effectLst>
        </p:spPr>
      </p:pic>
      <p:sp>
        <p:nvSpPr>
          <p:cNvPr id="4" name="ZoneTexte 3">
            <a:extLst>
              <a:ext uri="{FF2B5EF4-FFF2-40B4-BE49-F238E27FC236}">
                <a16:creationId xmlns:a16="http://schemas.microsoft.com/office/drawing/2014/main" id="{64B5AE40-4778-CE5C-4BD3-9A0364C2B51F}"/>
              </a:ext>
            </a:extLst>
          </p:cNvPr>
          <p:cNvSpPr txBox="1"/>
          <p:nvPr/>
        </p:nvSpPr>
        <p:spPr>
          <a:xfrm>
            <a:off x="322729" y="4787153"/>
            <a:ext cx="3657600" cy="461665"/>
          </a:xfrm>
          <a:prstGeom prst="rect">
            <a:avLst/>
          </a:prstGeom>
          <a:noFill/>
        </p:spPr>
        <p:txBody>
          <a:bodyPr wrap="square" rtlCol="0">
            <a:spAutoFit/>
          </a:bodyPr>
          <a:lstStyle/>
          <a:p>
            <a:r>
              <a:rPr lang="fr-FR" sz="2400" b="1">
                <a:solidFill>
                  <a:srgbClr val="FFFF00"/>
                </a:solidFill>
              </a:rPr>
              <a:t>Un montage de Lahore</a:t>
            </a:r>
            <a:endParaRPr lang="fr-FR" sz="2400" b="1" dirty="0">
              <a:solidFill>
                <a:srgbClr val="FFFF00"/>
              </a:solidFill>
            </a:endParaRPr>
          </a:p>
        </p:txBody>
      </p:sp>
      <p:sp>
        <p:nvSpPr>
          <p:cNvPr id="5" name="ZoneTexte 4">
            <a:extLst>
              <a:ext uri="{FF2B5EF4-FFF2-40B4-BE49-F238E27FC236}">
                <a16:creationId xmlns:a16="http://schemas.microsoft.com/office/drawing/2014/main" id="{F3986FA7-6E1E-8674-2BB7-6B69FBA22CB4}"/>
              </a:ext>
            </a:extLst>
          </p:cNvPr>
          <p:cNvSpPr txBox="1"/>
          <p:nvPr/>
        </p:nvSpPr>
        <p:spPr>
          <a:xfrm>
            <a:off x="7962222" y="1215614"/>
            <a:ext cx="3937299" cy="461665"/>
          </a:xfrm>
          <a:prstGeom prst="rect">
            <a:avLst/>
          </a:prstGeom>
          <a:noFill/>
        </p:spPr>
        <p:txBody>
          <a:bodyPr wrap="square" rtlCol="0">
            <a:spAutoFit/>
          </a:bodyPr>
          <a:lstStyle/>
          <a:p>
            <a:r>
              <a:rPr lang="fr-FR" sz="2400" b="1" dirty="0">
                <a:solidFill>
                  <a:srgbClr val="FFFF00"/>
                </a:solidFill>
              </a:rPr>
              <a:t>Lahore Ville Du Pakistan</a:t>
            </a:r>
          </a:p>
        </p:txBody>
      </p:sp>
    </p:spTree>
    <p:extLst>
      <p:ext uri="{BB962C8B-B14F-4D97-AF65-F5344CB8AC3E}">
        <p14:creationId xmlns:p14="http://schemas.microsoft.com/office/powerpoint/2010/main" val="1455420336"/>
      </p:ext>
    </p:extLst>
  </p:cSld>
  <p:clrMapOvr>
    <a:masterClrMapping/>
  </p:clrMapOvr>
  <mc:AlternateContent xmlns:mc="http://schemas.openxmlformats.org/markup-compatibility/2006">
    <mc:Choice xmlns:p14="http://schemas.microsoft.com/office/powerpoint/2010/main" Requires="p14">
      <p:transition spd="slow" p14:dur="5000" advClick="0" advTm="9000">
        <p:wipe/>
        <p:sndAc>
          <p:stSnd loop="1">
            <p:snd r:embed="rId2" name="Canon in D (Pachelbels Canon) - Cello &amp; Piano [BEST WEDDING VERSION].wav"/>
          </p:stSnd>
        </p:sndAc>
      </p:transition>
    </mc:Choice>
    <mc:Fallback>
      <p:transition spd="slow" advClick="0" advTm="9000">
        <p:wipe/>
        <p:sndAc>
          <p:stSnd loop="1">
            <p:snd r:embed="rId2" name="Canon in D (Pachelbels Canon) - Cello &amp; Piano [BEST WEDDING VERSION].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816F07F-1C79-6721-B575-4E9E4FE3012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solidFill>
                  <a:srgbClr val="FFFF00"/>
                </a:solidFill>
              </a:rPr>
              <a:t>Lahore (en ourdou : </a:t>
            </a:r>
            <a:r>
              <a:rPr lang="ar-AE" sz="3600" b="1" dirty="0" err="1">
                <a:solidFill>
                  <a:srgbClr val="FFFF00"/>
                </a:solidFill>
              </a:rPr>
              <a:t>لاہور</a:t>
            </a:r>
            <a:r>
              <a:rPr lang="ar-AE" sz="3600" b="1" dirty="0">
                <a:solidFill>
                  <a:srgbClr val="FFFF00"/>
                </a:solidFill>
              </a:rPr>
              <a:t>) </a:t>
            </a:r>
            <a:r>
              <a:rPr lang="fr-FR" sz="3600" b="1" dirty="0">
                <a:solidFill>
                  <a:srgbClr val="FFFF00"/>
                </a:solidFill>
              </a:rPr>
              <a:t>est une ville du Pakistan située sur la rivière Ravi, affluent de l'Indus. Elle compte plus de onze millions d'habitants en 2017, faisant d'elle la deuxième ville du Pakistan après Karachi et la 45e du monde.</a:t>
            </a:r>
          </a:p>
          <a:p>
            <a:pPr algn="ctr"/>
            <a:endParaRPr lang="fr-FR" sz="3600" b="1" dirty="0">
              <a:solidFill>
                <a:srgbClr val="FFFF00"/>
              </a:solidFill>
            </a:endParaRPr>
          </a:p>
          <a:p>
            <a:pPr algn="ctr"/>
            <a:r>
              <a:rPr lang="fr-FR" sz="3600" b="1" dirty="0">
                <a:solidFill>
                  <a:srgbClr val="FFFF00"/>
                </a:solidFill>
              </a:rPr>
              <a:t>Capitale de la province du Pendjab pakistanais, elle est un grand centre universitaire et culturel et dispose de la plus grande mosquée d'Asie, Moyen-Orient exclu, la mosquée Royale. Elle est également connue pour sa production cinématographique surnommée </a:t>
            </a:r>
            <a:r>
              <a:rPr lang="fr-FR" sz="3600" b="1" dirty="0" err="1">
                <a:solidFill>
                  <a:srgbClr val="FFFF00"/>
                </a:solidFill>
              </a:rPr>
              <a:t>Lollywood</a:t>
            </a:r>
            <a:r>
              <a:rPr lang="fr-FR" sz="3600" b="1" dirty="0">
                <a:solidFill>
                  <a:srgbClr val="FFFF00"/>
                </a:solidFill>
              </a:rPr>
              <a:t>.</a:t>
            </a:r>
          </a:p>
        </p:txBody>
      </p:sp>
    </p:spTree>
    <p:extLst>
      <p:ext uri="{BB962C8B-B14F-4D97-AF65-F5344CB8AC3E}">
        <p14:creationId xmlns:p14="http://schemas.microsoft.com/office/powerpoint/2010/main" val="218328815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38" presetClass="entr" presetSubtype="0" accel="50000" fill="hold" nodeType="clickEffect">
                                  <p:stCondLst>
                                    <p:cond delay="0"/>
                                  </p:stCondLst>
                                  <p:iterate type="lt">
                                    <p:tmPct val="50000"/>
                                  </p:iterate>
                                  <p:childTnLst>
                                    <p:set>
                                      <p:cBhvr>
                                        <p:cTn id="15" dur="1" fill="hold">
                                          <p:stCondLst>
                                            <p:cond delay="0"/>
                                          </p:stCondLst>
                                        </p:cTn>
                                        <p:tgtEl>
                                          <p:spTgt spid="2">
                                            <p:txEl>
                                              <p:pRg st="2" end="2"/>
                                            </p:txEl>
                                          </p:spTgt>
                                        </p:tgtEl>
                                        <p:attrNameLst>
                                          <p:attrName>style.visibility</p:attrName>
                                        </p:attrNameLst>
                                      </p:cBhvr>
                                      <p:to>
                                        <p:strVal val="visible"/>
                                      </p:to>
                                    </p:set>
                                    <p:set>
                                      <p:cBhvr>
                                        <p:cTn id="16" dur="455" fill="hold">
                                          <p:stCondLst>
                                            <p:cond delay="0"/>
                                          </p:stCondLst>
                                        </p:cTn>
                                        <p:tgtEl>
                                          <p:spTgt spid="2">
                                            <p:txEl>
                                              <p:pRg st="2" end="2"/>
                                            </p:txEl>
                                          </p:spTgt>
                                        </p:tgtEl>
                                        <p:attrNameLst>
                                          <p:attrName>style.rotation</p:attrName>
                                        </p:attrNameLst>
                                      </p:cBhvr>
                                      <p:to>
                                        <p:strVal val="-45.0"/>
                                      </p:to>
                                    </p:set>
                                    <p:anim calcmode="lin" valueType="num">
                                      <p:cBhvr>
                                        <p:cTn id="17" dur="455" fill="hold">
                                          <p:stCondLst>
                                            <p:cond delay="455"/>
                                          </p:stCondLst>
                                        </p:cTn>
                                        <p:tgtEl>
                                          <p:spTgt spid="2">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18" dur="455" fill="hold">
                                          <p:stCondLst>
                                            <p:cond delay="0"/>
                                          </p:stCondLst>
                                        </p:cTn>
                                        <p:tgtEl>
                                          <p:spTgt spid="2">
                                            <p:txEl>
                                              <p:pRg st="2" end="2"/>
                                            </p:txEl>
                                          </p:spTgt>
                                        </p:tgtEl>
                                        <p:attrNameLst>
                                          <p:attrName>ppt_y</p:attrName>
                                        </p:attrNameLst>
                                      </p:cBhvr>
                                      <p:tavLst>
                                        <p:tav tm="0">
                                          <p:val>
                                            <p:strVal val="#ppt_y-1"/>
                                          </p:val>
                                        </p:tav>
                                        <p:tav tm="100000">
                                          <p:val>
                                            <p:strVal val="#ppt_y-(0.354*#ppt_w-0.172*#ppt_h)"/>
                                          </p:val>
                                        </p:tav>
                                      </p:tavLst>
                                    </p:anim>
                                    <p:anim calcmode="lin" valueType="num">
                                      <p:cBhvr>
                                        <p:cTn id="19" dur="156" decel="50000" autoRev="1" fill="hold">
                                          <p:stCondLst>
                                            <p:cond delay="455"/>
                                          </p:stCondLst>
                                        </p:cTn>
                                        <p:tgtEl>
                                          <p:spTgt spid="2">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20" dur="136" fill="hold">
                                          <p:stCondLst>
                                            <p:cond delay="864"/>
                                          </p:stCondLst>
                                        </p:cTn>
                                        <p:tgtEl>
                                          <p:spTgt spid="2">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Photographie aérienne, arbre&#10;&#10;Description générée automatiquement">
            <a:extLst>
              <a:ext uri="{FF2B5EF4-FFF2-40B4-BE49-F238E27FC236}">
                <a16:creationId xmlns:a16="http://schemas.microsoft.com/office/drawing/2014/main" id="{44F4ADD6-EC99-CAF3-C512-2E6FCBA87B1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71000" y="279000"/>
            <a:ext cx="9450000" cy="6300000"/>
          </a:xfrm>
          <a:prstGeom prst="rect">
            <a:avLst/>
          </a:prstGeom>
          <a:effectLst>
            <a:softEdge rad="635000"/>
          </a:effectLst>
        </p:spPr>
      </p:pic>
      <p:sp>
        <p:nvSpPr>
          <p:cNvPr id="4" name="ZoneTexte 3">
            <a:extLst>
              <a:ext uri="{FF2B5EF4-FFF2-40B4-BE49-F238E27FC236}">
                <a16:creationId xmlns:a16="http://schemas.microsoft.com/office/drawing/2014/main" id="{0CB67C30-9B17-8319-DB31-35A440C33044}"/>
              </a:ext>
            </a:extLst>
          </p:cNvPr>
          <p:cNvSpPr txBox="1"/>
          <p:nvPr/>
        </p:nvSpPr>
        <p:spPr>
          <a:xfrm>
            <a:off x="2452743" y="4270676"/>
            <a:ext cx="8153104" cy="230832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Lahore, vue aérienne de la vieille ville (années 1970).</a:t>
            </a:r>
          </a:p>
        </p:txBody>
      </p:sp>
    </p:spTree>
    <p:extLst>
      <p:ext uri="{BB962C8B-B14F-4D97-AF65-F5344CB8AC3E}">
        <p14:creationId xmlns:p14="http://schemas.microsoft.com/office/powerpoint/2010/main" val="313880448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83BF9D41-DF5D-CB4F-FE6E-7834043493F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2451" y="279000"/>
            <a:ext cx="9487097" cy="6300000"/>
          </a:xfrm>
          <a:prstGeom prst="rect">
            <a:avLst/>
          </a:prstGeom>
          <a:effectLst>
            <a:softEdge rad="635000"/>
          </a:effectLst>
        </p:spPr>
      </p:pic>
      <p:sp>
        <p:nvSpPr>
          <p:cNvPr id="4" name="ZoneTexte 3">
            <a:extLst>
              <a:ext uri="{FF2B5EF4-FFF2-40B4-BE49-F238E27FC236}">
                <a16:creationId xmlns:a16="http://schemas.microsoft.com/office/drawing/2014/main" id="{A6C4A5BB-3F58-246A-882E-FD49E9644505}"/>
              </a:ext>
            </a:extLst>
          </p:cNvPr>
          <p:cNvSpPr txBox="1"/>
          <p:nvPr/>
        </p:nvSpPr>
        <p:spPr>
          <a:xfrm>
            <a:off x="2915322" y="3901344"/>
            <a:ext cx="1039188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Rue commerçante connue pour ses restaurants.</a:t>
            </a:r>
          </a:p>
        </p:txBody>
      </p:sp>
    </p:spTree>
    <p:extLst>
      <p:ext uri="{BB962C8B-B14F-4D97-AF65-F5344CB8AC3E}">
        <p14:creationId xmlns:p14="http://schemas.microsoft.com/office/powerpoint/2010/main" val="120660506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train, personne, transports en commun&#10;&#10;Description générée automatiquement">
            <a:extLst>
              <a:ext uri="{FF2B5EF4-FFF2-40B4-BE49-F238E27FC236}">
                <a16:creationId xmlns:a16="http://schemas.microsoft.com/office/drawing/2014/main" id="{E1AA5A90-7B40-65C5-BDF9-C486834C9D2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6000" y="189000"/>
            <a:ext cx="11520000" cy="6480000"/>
          </a:xfrm>
          <a:prstGeom prst="rect">
            <a:avLst/>
          </a:prstGeom>
          <a:effectLst>
            <a:softEdge rad="635000"/>
          </a:effectLst>
        </p:spPr>
      </p:pic>
      <p:sp>
        <p:nvSpPr>
          <p:cNvPr id="4" name="ZoneTexte 3">
            <a:extLst>
              <a:ext uri="{FF2B5EF4-FFF2-40B4-BE49-F238E27FC236}">
                <a16:creationId xmlns:a16="http://schemas.microsoft.com/office/drawing/2014/main" id="{1AF72D91-583A-970E-1E41-CB10A7FFE630}"/>
              </a:ext>
            </a:extLst>
          </p:cNvPr>
          <p:cNvSpPr txBox="1"/>
          <p:nvPr/>
        </p:nvSpPr>
        <p:spPr>
          <a:xfrm>
            <a:off x="2546195" y="3991344"/>
            <a:ext cx="806233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métro de Lahore entré en service en octobre 2020.</a:t>
            </a:r>
          </a:p>
        </p:txBody>
      </p:sp>
    </p:spTree>
    <p:extLst>
      <p:ext uri="{BB962C8B-B14F-4D97-AF65-F5344CB8AC3E}">
        <p14:creationId xmlns:p14="http://schemas.microsoft.com/office/powerpoint/2010/main" val="376639915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personne, chaussures, homme&#10;&#10;Description générée automatiquement">
            <a:extLst>
              <a:ext uri="{FF2B5EF4-FFF2-40B4-BE49-F238E27FC236}">
                <a16:creationId xmlns:a16="http://schemas.microsoft.com/office/drawing/2014/main" id="{F3E6F742-B259-6498-2B27-1245E3AA15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16296" y="122883"/>
            <a:ext cx="10159407" cy="6300000"/>
          </a:xfrm>
          <a:prstGeom prst="rect">
            <a:avLst/>
          </a:prstGeom>
          <a:effectLst>
            <a:softEdge rad="317500"/>
          </a:effectLst>
        </p:spPr>
      </p:pic>
      <p:sp>
        <p:nvSpPr>
          <p:cNvPr id="5" name="ZoneTexte 4">
            <a:extLst>
              <a:ext uri="{FF2B5EF4-FFF2-40B4-BE49-F238E27FC236}">
                <a16:creationId xmlns:a16="http://schemas.microsoft.com/office/drawing/2014/main" id="{6A11BB99-6F5C-45BB-88EB-25C4E8E2FD52}"/>
              </a:ext>
            </a:extLst>
          </p:cNvPr>
          <p:cNvSpPr txBox="1"/>
          <p:nvPr/>
        </p:nvSpPr>
        <p:spPr>
          <a:xfrm>
            <a:off x="2689625" y="3944607"/>
            <a:ext cx="8486078"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Shehbaz</a:t>
            </a:r>
            <a:r>
              <a:rPr lang="fr-FR" sz="2400" b="1" dirty="0">
                <a:solidFill>
                  <a:srgbClr val="FFFF00"/>
                </a:solidFill>
              </a:rPr>
              <a:t> Sharif à la mosquée Royale de Lahore.</a:t>
            </a:r>
          </a:p>
        </p:txBody>
      </p:sp>
    </p:spTree>
    <p:extLst>
      <p:ext uri="{BB962C8B-B14F-4D97-AF65-F5344CB8AC3E}">
        <p14:creationId xmlns:p14="http://schemas.microsoft.com/office/powerpoint/2010/main" val="289566499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2E667E58-F775-01F3-AA18-8BC13D45E33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6000" y="279000"/>
            <a:ext cx="11200000" cy="6300000"/>
          </a:xfrm>
          <a:prstGeom prst="rect">
            <a:avLst/>
          </a:prstGeom>
          <a:effectLst>
            <a:softEdge rad="127000"/>
          </a:effectLst>
        </p:spPr>
      </p:pic>
      <p:sp>
        <p:nvSpPr>
          <p:cNvPr id="4" name="ZoneTexte 3">
            <a:extLst>
              <a:ext uri="{FF2B5EF4-FFF2-40B4-BE49-F238E27FC236}">
                <a16:creationId xmlns:a16="http://schemas.microsoft.com/office/drawing/2014/main" id="{47149215-0A31-C06A-0C47-B4D40C930BE4}"/>
              </a:ext>
            </a:extLst>
          </p:cNvPr>
          <p:cNvSpPr txBox="1"/>
          <p:nvPr/>
        </p:nvSpPr>
        <p:spPr>
          <a:xfrm>
            <a:off x="4331133" y="4262653"/>
            <a:ext cx="832996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L'Université du Pendjab.</a:t>
            </a:r>
          </a:p>
        </p:txBody>
      </p:sp>
    </p:spTree>
    <p:extLst>
      <p:ext uri="{BB962C8B-B14F-4D97-AF65-F5344CB8AC3E}">
        <p14:creationId xmlns:p14="http://schemas.microsoft.com/office/powerpoint/2010/main" val="37925746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nuage, plein air&#10;&#10;Description générée automatiquement">
            <a:extLst>
              <a:ext uri="{FF2B5EF4-FFF2-40B4-BE49-F238E27FC236}">
                <a16:creationId xmlns:a16="http://schemas.microsoft.com/office/drawing/2014/main" id="{1D58BB9C-31C5-5612-96C3-9617123C156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56176" y="139150"/>
            <a:ext cx="9479647" cy="6300000"/>
          </a:xfrm>
          <a:prstGeom prst="rect">
            <a:avLst/>
          </a:prstGeom>
          <a:effectLst>
            <a:softEdge rad="317500"/>
          </a:effectLst>
        </p:spPr>
      </p:pic>
      <p:sp>
        <p:nvSpPr>
          <p:cNvPr id="4" name="ZoneTexte 3">
            <a:extLst>
              <a:ext uri="{FF2B5EF4-FFF2-40B4-BE49-F238E27FC236}">
                <a16:creationId xmlns:a16="http://schemas.microsoft.com/office/drawing/2014/main" id="{45702BAB-CB11-2592-55EE-4F188DAFF5A3}"/>
              </a:ext>
            </a:extLst>
          </p:cNvPr>
          <p:cNvSpPr txBox="1"/>
          <p:nvPr/>
        </p:nvSpPr>
        <p:spPr>
          <a:xfrm>
            <a:off x="4335332" y="4041194"/>
            <a:ext cx="8358692"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Mosquée de Wazir-Khan.</a:t>
            </a:r>
          </a:p>
        </p:txBody>
      </p:sp>
    </p:spTree>
    <p:extLst>
      <p:ext uri="{BB962C8B-B14F-4D97-AF65-F5344CB8AC3E}">
        <p14:creationId xmlns:p14="http://schemas.microsoft.com/office/powerpoint/2010/main" val="144300601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DC9BEAF9-D937-1D76-A13A-B1BAA8C4F5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59" y="189000"/>
            <a:ext cx="4858482" cy="6480000"/>
          </a:xfrm>
          <a:prstGeom prst="rect">
            <a:avLst/>
          </a:prstGeom>
          <a:effectLst>
            <a:softEdge rad="127000"/>
          </a:effectLst>
        </p:spPr>
      </p:pic>
      <p:sp>
        <p:nvSpPr>
          <p:cNvPr id="5" name="ZoneTexte 4">
            <a:extLst>
              <a:ext uri="{FF2B5EF4-FFF2-40B4-BE49-F238E27FC236}">
                <a16:creationId xmlns:a16="http://schemas.microsoft.com/office/drawing/2014/main" id="{9FDE2647-091E-D716-E65D-B148789E717A}"/>
              </a:ext>
            </a:extLst>
          </p:cNvPr>
          <p:cNvSpPr txBox="1"/>
          <p:nvPr/>
        </p:nvSpPr>
        <p:spPr>
          <a:xfrm>
            <a:off x="322729" y="1094207"/>
            <a:ext cx="3548425" cy="3416320"/>
          </a:xfrm>
          <a:prstGeom prst="rect">
            <a:avLst/>
          </a:prstGeom>
          <a:noFill/>
        </p:spPr>
        <p:txBody>
          <a:bodyPr wrap="square" rtlCol="0">
            <a:spAutoFit/>
          </a:bodyPr>
          <a:lstStyle/>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endParaRPr lang="fr-FR" sz="2400" b="1">
              <a:solidFill>
                <a:srgbClr val="FFFF00"/>
              </a:solidFill>
            </a:endParaRPr>
          </a:p>
          <a:p>
            <a:r>
              <a:rPr lang="fr-FR" sz="2400" b="1">
                <a:solidFill>
                  <a:srgbClr val="FFFF00"/>
                </a:solidFill>
              </a:rPr>
              <a:t>Plus de détails</a:t>
            </a:r>
          </a:p>
          <a:p>
            <a:r>
              <a:rPr lang="fr-FR" sz="2400" b="1">
                <a:solidFill>
                  <a:srgbClr val="FFFF00"/>
                </a:solidFill>
              </a:rPr>
              <a:t>L'Université Government College.</a:t>
            </a:r>
            <a:endParaRPr lang="fr-FR" sz="2400" b="1" dirty="0">
              <a:solidFill>
                <a:srgbClr val="FFFF00"/>
              </a:solidFill>
            </a:endParaRPr>
          </a:p>
        </p:txBody>
      </p:sp>
    </p:spTree>
    <p:extLst>
      <p:ext uri="{BB962C8B-B14F-4D97-AF65-F5344CB8AC3E}">
        <p14:creationId xmlns:p14="http://schemas.microsoft.com/office/powerpoint/2010/main" val="162679319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orloge, ciel, bâtiment&#10;&#10;Description générée automatiquement">
            <a:extLst>
              <a:ext uri="{FF2B5EF4-FFF2-40B4-BE49-F238E27FC236}">
                <a16:creationId xmlns:a16="http://schemas.microsoft.com/office/drawing/2014/main" id="{57DCFF25-942C-0E5B-CBEF-B091407996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1512" y="85362"/>
            <a:ext cx="8408975" cy="6300000"/>
          </a:xfrm>
          <a:prstGeom prst="rect">
            <a:avLst/>
          </a:prstGeom>
          <a:effectLst>
            <a:softEdge rad="127000"/>
          </a:effectLst>
        </p:spPr>
      </p:pic>
      <p:sp>
        <p:nvSpPr>
          <p:cNvPr id="4" name="ZoneTexte 3">
            <a:extLst>
              <a:ext uri="{FF2B5EF4-FFF2-40B4-BE49-F238E27FC236}">
                <a16:creationId xmlns:a16="http://schemas.microsoft.com/office/drawing/2014/main" id="{843DFAD1-A4E1-6D59-254D-A55C2E20A42E}"/>
              </a:ext>
            </a:extLst>
          </p:cNvPr>
          <p:cNvSpPr txBox="1"/>
          <p:nvPr/>
        </p:nvSpPr>
        <p:spPr>
          <a:xfrm>
            <a:off x="4184725" y="6310973"/>
            <a:ext cx="7810052" cy="461665"/>
          </a:xfrm>
          <a:prstGeom prst="rect">
            <a:avLst/>
          </a:prstGeom>
          <a:noFill/>
        </p:spPr>
        <p:txBody>
          <a:bodyPr wrap="square" rtlCol="0">
            <a:spAutoFit/>
          </a:bodyPr>
          <a:lstStyle/>
          <a:p>
            <a:r>
              <a:rPr lang="fr-FR" sz="2400" b="1">
                <a:solidFill>
                  <a:srgbClr val="FFFF00"/>
                </a:solidFill>
              </a:rPr>
              <a:t>Bâtiment Bawa Dinga Singh</a:t>
            </a:r>
            <a:endParaRPr lang="fr-FR" sz="2400" b="1" dirty="0">
              <a:solidFill>
                <a:srgbClr val="FFFF00"/>
              </a:solidFill>
            </a:endParaRPr>
          </a:p>
        </p:txBody>
      </p:sp>
    </p:spTree>
    <p:extLst>
      <p:ext uri="{BB962C8B-B14F-4D97-AF65-F5344CB8AC3E}">
        <p14:creationId xmlns:p14="http://schemas.microsoft.com/office/powerpoint/2010/main" val="289504312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bâtiment, ciel&#10;&#10;Description générée automatiquement">
            <a:extLst>
              <a:ext uri="{FF2B5EF4-FFF2-40B4-BE49-F238E27FC236}">
                <a16:creationId xmlns:a16="http://schemas.microsoft.com/office/drawing/2014/main" id="{609D5D8A-86F8-ADF4-ECCC-26B6932C7AF5}"/>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110D32D2-CCD0-DC8D-D3AD-52FC29BD6745}"/>
              </a:ext>
            </a:extLst>
          </p:cNvPr>
          <p:cNvSpPr txBox="1"/>
          <p:nvPr/>
        </p:nvSpPr>
        <p:spPr>
          <a:xfrm>
            <a:off x="4723539" y="4001844"/>
            <a:ext cx="6035040"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Bibliothèque </a:t>
            </a:r>
            <a:r>
              <a:rPr lang="fr-FR" sz="2400" b="1" dirty="0" err="1">
                <a:solidFill>
                  <a:srgbClr val="FFFF00"/>
                </a:solidFill>
              </a:rPr>
              <a:t>Ferozsons</a:t>
            </a:r>
            <a:r>
              <a:rPr lang="fr-FR" sz="2400" b="1" dirty="0">
                <a:solidFill>
                  <a:srgbClr val="FFFF00"/>
                </a:solidFill>
              </a:rPr>
              <a:t>.</a:t>
            </a:r>
          </a:p>
        </p:txBody>
      </p:sp>
    </p:spTree>
    <p:extLst>
      <p:ext uri="{BB962C8B-B14F-4D97-AF65-F5344CB8AC3E}">
        <p14:creationId xmlns:p14="http://schemas.microsoft.com/office/powerpoint/2010/main" val="175240725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E0501142-D5CA-9D5B-BA1F-5FD142B46D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25464" y="279000"/>
            <a:ext cx="6741071" cy="6300000"/>
          </a:xfrm>
          <a:prstGeom prst="rect">
            <a:avLst/>
          </a:prstGeom>
          <a:effectLst>
            <a:softEdge rad="127000"/>
          </a:effectLst>
        </p:spPr>
      </p:pic>
      <p:sp>
        <p:nvSpPr>
          <p:cNvPr id="4" name="ZoneTexte 3">
            <a:extLst>
              <a:ext uri="{FF2B5EF4-FFF2-40B4-BE49-F238E27FC236}">
                <a16:creationId xmlns:a16="http://schemas.microsoft.com/office/drawing/2014/main" id="{E70C4B6D-3BE4-D46A-EE1C-C399AB007498}"/>
              </a:ext>
            </a:extLst>
          </p:cNvPr>
          <p:cNvSpPr txBox="1"/>
          <p:nvPr/>
        </p:nvSpPr>
        <p:spPr>
          <a:xfrm>
            <a:off x="5411097" y="4180344"/>
            <a:ext cx="7648687"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a:t>
            </a:r>
            <a:r>
              <a:rPr lang="fr-FR" sz="2400" b="1" dirty="0" err="1">
                <a:solidFill>
                  <a:srgbClr val="FFFF00"/>
                </a:solidFill>
              </a:rPr>
              <a:t>Chauburji</a:t>
            </a:r>
            <a:endParaRPr lang="fr-FR" sz="2400" b="1" dirty="0">
              <a:solidFill>
                <a:srgbClr val="FFFF00"/>
              </a:solidFill>
            </a:endParaRPr>
          </a:p>
        </p:txBody>
      </p:sp>
    </p:spTree>
    <p:extLst>
      <p:ext uri="{BB962C8B-B14F-4D97-AF65-F5344CB8AC3E}">
        <p14:creationId xmlns:p14="http://schemas.microsoft.com/office/powerpoint/2010/main" val="208428048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Véhicule terrestre, véhicule&#10;&#10;Description générée automatiquement">
            <a:extLst>
              <a:ext uri="{FF2B5EF4-FFF2-40B4-BE49-F238E27FC236}">
                <a16:creationId xmlns:a16="http://schemas.microsoft.com/office/drawing/2014/main" id="{9D14EBE0-D6BD-21E5-A30D-79BB00654E9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71423"/>
            <a:ext cx="8400000" cy="6300000"/>
          </a:xfrm>
          <a:prstGeom prst="rect">
            <a:avLst/>
          </a:prstGeom>
          <a:effectLst>
            <a:softEdge rad="127000"/>
          </a:effectLst>
        </p:spPr>
      </p:pic>
      <p:sp>
        <p:nvSpPr>
          <p:cNvPr id="4" name="ZoneTexte 3">
            <a:extLst>
              <a:ext uri="{FF2B5EF4-FFF2-40B4-BE49-F238E27FC236}">
                <a16:creationId xmlns:a16="http://schemas.microsoft.com/office/drawing/2014/main" id="{68FEB008-EAB9-1213-547C-F579991B9E49}"/>
              </a:ext>
            </a:extLst>
          </p:cNvPr>
          <p:cNvSpPr txBox="1"/>
          <p:nvPr/>
        </p:nvSpPr>
        <p:spPr>
          <a:xfrm>
            <a:off x="3098204" y="4180344"/>
            <a:ext cx="747656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L'Université de médecine King Edward.</a:t>
            </a:r>
          </a:p>
        </p:txBody>
      </p:sp>
    </p:spTree>
    <p:extLst>
      <p:ext uri="{BB962C8B-B14F-4D97-AF65-F5344CB8AC3E}">
        <p14:creationId xmlns:p14="http://schemas.microsoft.com/office/powerpoint/2010/main" val="198268038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arbre&#10;&#10;Description générée automatiquement">
            <a:extLst>
              <a:ext uri="{FF2B5EF4-FFF2-40B4-BE49-F238E27FC236}">
                <a16:creationId xmlns:a16="http://schemas.microsoft.com/office/drawing/2014/main" id="{3D20A2D1-4180-0ABE-025B-F63D3A849D0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699D4E85-5660-CEEA-254A-DB3E76964F54}"/>
              </a:ext>
            </a:extLst>
          </p:cNvPr>
          <p:cNvSpPr txBox="1"/>
          <p:nvPr/>
        </p:nvSpPr>
        <p:spPr>
          <a:xfrm>
            <a:off x="4776396" y="4085216"/>
            <a:ext cx="8025205"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Mausolée d'Asif Khan.</a:t>
            </a:r>
          </a:p>
        </p:txBody>
      </p:sp>
    </p:spTree>
    <p:extLst>
      <p:ext uri="{BB962C8B-B14F-4D97-AF65-F5344CB8AC3E}">
        <p14:creationId xmlns:p14="http://schemas.microsoft.com/office/powerpoint/2010/main" val="125117074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plante&#10;&#10;Description générée automatiquement">
            <a:extLst>
              <a:ext uri="{FF2B5EF4-FFF2-40B4-BE49-F238E27FC236}">
                <a16:creationId xmlns:a16="http://schemas.microsoft.com/office/drawing/2014/main" id="{54C4DFBD-8027-EB45-2EC9-80A0B1C7B6F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2748" y="549000"/>
            <a:ext cx="11266504" cy="5760000"/>
          </a:xfrm>
          <a:prstGeom prst="rect">
            <a:avLst/>
          </a:prstGeom>
          <a:effectLst>
            <a:softEdge rad="127000"/>
          </a:effectLst>
        </p:spPr>
      </p:pic>
      <p:sp>
        <p:nvSpPr>
          <p:cNvPr id="4" name="ZoneTexte 3">
            <a:extLst>
              <a:ext uri="{FF2B5EF4-FFF2-40B4-BE49-F238E27FC236}">
                <a16:creationId xmlns:a16="http://schemas.microsoft.com/office/drawing/2014/main" id="{853B043A-3893-1780-64EB-490988405EF3}"/>
              </a:ext>
            </a:extLst>
          </p:cNvPr>
          <p:cNvSpPr txBox="1"/>
          <p:nvPr/>
        </p:nvSpPr>
        <p:spPr>
          <a:xfrm>
            <a:off x="2328777" y="6196404"/>
            <a:ext cx="9165515" cy="461665"/>
          </a:xfrm>
          <a:prstGeom prst="rect">
            <a:avLst/>
          </a:prstGeom>
          <a:noFill/>
        </p:spPr>
        <p:txBody>
          <a:bodyPr wrap="square" rtlCol="0">
            <a:spAutoFit/>
          </a:bodyPr>
          <a:lstStyle/>
          <a:p>
            <a:r>
              <a:rPr lang="fr-FR" sz="2400" b="1">
                <a:solidFill>
                  <a:srgbClr val="FFFF00"/>
                </a:solidFill>
              </a:rPr>
              <a:t>Garder le rêve du Pakistan - Tombeau d'Allama Iqbal</a:t>
            </a:r>
            <a:endParaRPr lang="fr-FR" sz="2400" b="1" dirty="0">
              <a:solidFill>
                <a:srgbClr val="FFFF00"/>
              </a:solidFill>
            </a:endParaRPr>
          </a:p>
        </p:txBody>
      </p:sp>
    </p:spTree>
    <p:extLst>
      <p:ext uri="{BB962C8B-B14F-4D97-AF65-F5344CB8AC3E}">
        <p14:creationId xmlns:p14="http://schemas.microsoft.com/office/powerpoint/2010/main" val="157212313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âtiment, plein air, Attraction touristique&#10;&#10;Description générée automatiquement">
            <a:extLst>
              <a:ext uri="{FF2B5EF4-FFF2-40B4-BE49-F238E27FC236}">
                <a16:creationId xmlns:a16="http://schemas.microsoft.com/office/drawing/2014/main" id="{34EF3AD0-5853-E157-AACE-CA3FA55085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359" y="279000"/>
            <a:ext cx="9409563" cy="6300000"/>
          </a:xfrm>
          <a:prstGeom prst="rect">
            <a:avLst/>
          </a:prstGeom>
          <a:effectLst>
            <a:softEdge rad="127000"/>
          </a:effectLst>
        </p:spPr>
      </p:pic>
      <p:sp>
        <p:nvSpPr>
          <p:cNvPr id="4" name="ZoneTexte 3">
            <a:extLst>
              <a:ext uri="{FF2B5EF4-FFF2-40B4-BE49-F238E27FC236}">
                <a16:creationId xmlns:a16="http://schemas.microsoft.com/office/drawing/2014/main" id="{7010B448-E2CB-B06E-77CF-F0DA413BF005}"/>
              </a:ext>
            </a:extLst>
          </p:cNvPr>
          <p:cNvSpPr txBox="1"/>
          <p:nvPr/>
        </p:nvSpPr>
        <p:spPr>
          <a:xfrm>
            <a:off x="9789667" y="946689"/>
            <a:ext cx="2097719" cy="5632311"/>
          </a:xfrm>
          <a:prstGeom prst="rect">
            <a:avLst/>
          </a:prstGeom>
          <a:noFill/>
        </p:spPr>
        <p:txBody>
          <a:bodyPr wrap="square" rtlCol="0">
            <a:spAutoFit/>
          </a:bodyPr>
          <a:lstStyle/>
          <a:p>
            <a:r>
              <a:rPr lang="fr-FR" sz="2400" b="1">
                <a:solidFill>
                  <a:srgbClr val="FFFF00"/>
                </a:solidFill>
              </a:rPr>
              <a:t>Le sanctuaire de Data Darbar , l'un des plus importants du Pakistan, a été construit pour commémorer le saint Ali Hujwiri , qui a vécu dans la ville au XIe siècle.</a:t>
            </a:r>
            <a:endParaRPr lang="fr-FR" sz="2400" b="1" dirty="0">
              <a:solidFill>
                <a:srgbClr val="FFFF00"/>
              </a:solidFill>
            </a:endParaRPr>
          </a:p>
        </p:txBody>
      </p:sp>
    </p:spTree>
    <p:extLst>
      <p:ext uri="{BB962C8B-B14F-4D97-AF65-F5344CB8AC3E}">
        <p14:creationId xmlns:p14="http://schemas.microsoft.com/office/powerpoint/2010/main" val="38776805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Site historique&#10;&#10;Description générée automatiquement">
            <a:extLst>
              <a:ext uri="{FF2B5EF4-FFF2-40B4-BE49-F238E27FC236}">
                <a16:creationId xmlns:a16="http://schemas.microsoft.com/office/drawing/2014/main" id="{606607C6-9876-18BB-AB9C-66D478AFA4B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48734" y="183776"/>
            <a:ext cx="8400000" cy="6300000"/>
          </a:xfrm>
          <a:prstGeom prst="rect">
            <a:avLst/>
          </a:prstGeom>
          <a:effectLst>
            <a:softEdge rad="127000"/>
          </a:effectLst>
        </p:spPr>
      </p:pic>
      <p:sp>
        <p:nvSpPr>
          <p:cNvPr id="4" name="ZoneTexte 3">
            <a:extLst>
              <a:ext uri="{FF2B5EF4-FFF2-40B4-BE49-F238E27FC236}">
                <a16:creationId xmlns:a16="http://schemas.microsoft.com/office/drawing/2014/main" id="{F540C06B-1E16-049A-C786-E120FD82CB27}"/>
              </a:ext>
            </a:extLst>
          </p:cNvPr>
          <p:cNvSpPr txBox="1"/>
          <p:nvPr/>
        </p:nvSpPr>
        <p:spPr>
          <a:xfrm>
            <a:off x="1538343" y="6396335"/>
            <a:ext cx="9778701" cy="461665"/>
          </a:xfrm>
          <a:prstGeom prst="rect">
            <a:avLst/>
          </a:prstGeom>
          <a:noFill/>
        </p:spPr>
        <p:txBody>
          <a:bodyPr wrap="square" rtlCol="0">
            <a:spAutoFit/>
          </a:bodyPr>
          <a:lstStyle/>
          <a:p>
            <a:r>
              <a:rPr lang="fr-FR" sz="2400" b="1">
                <a:solidFill>
                  <a:srgbClr val="FFFF00"/>
                </a:solidFill>
              </a:rPr>
              <a:t> Le Badshahi dans toute sa splendeur pendant les prières de l'Aïd</a:t>
            </a:r>
            <a:endParaRPr lang="fr-FR" sz="2400" b="1" dirty="0">
              <a:solidFill>
                <a:srgbClr val="FFFF00"/>
              </a:solidFill>
            </a:endParaRPr>
          </a:p>
        </p:txBody>
      </p:sp>
    </p:spTree>
    <p:extLst>
      <p:ext uri="{BB962C8B-B14F-4D97-AF65-F5344CB8AC3E}">
        <p14:creationId xmlns:p14="http://schemas.microsoft.com/office/powerpoint/2010/main" val="42728597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architecture&#10;&#10;Description générée automatiquement">
            <a:extLst>
              <a:ext uri="{FF2B5EF4-FFF2-40B4-BE49-F238E27FC236}">
                <a16:creationId xmlns:a16="http://schemas.microsoft.com/office/drawing/2014/main" id="{5A84DA31-AF85-94C0-A8FB-A673E759E15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90817" y="279000"/>
            <a:ext cx="11210366" cy="6300000"/>
          </a:xfrm>
          <a:prstGeom prst="rect">
            <a:avLst/>
          </a:prstGeom>
          <a:effectLst>
            <a:softEdge rad="635000"/>
          </a:effectLst>
        </p:spPr>
      </p:pic>
      <p:sp>
        <p:nvSpPr>
          <p:cNvPr id="4" name="ZoneTexte 3">
            <a:extLst>
              <a:ext uri="{FF2B5EF4-FFF2-40B4-BE49-F238E27FC236}">
                <a16:creationId xmlns:a16="http://schemas.microsoft.com/office/drawing/2014/main" id="{9894C24B-6C8A-FD51-651E-E429840AF2AB}"/>
              </a:ext>
            </a:extLst>
          </p:cNvPr>
          <p:cNvSpPr txBox="1"/>
          <p:nvPr/>
        </p:nvSpPr>
        <p:spPr>
          <a:xfrm>
            <a:off x="3087445" y="6040875"/>
            <a:ext cx="8982635" cy="461665"/>
          </a:xfrm>
          <a:prstGeom prst="rect">
            <a:avLst/>
          </a:prstGeom>
          <a:noFill/>
        </p:spPr>
        <p:txBody>
          <a:bodyPr wrap="square" rtlCol="0">
            <a:spAutoFit/>
          </a:bodyPr>
          <a:lstStyle/>
          <a:p>
            <a:r>
              <a:rPr lang="fr-FR" sz="2400" b="1">
                <a:solidFill>
                  <a:srgbClr val="FFFF00"/>
                </a:solidFill>
              </a:rPr>
              <a:t> Pavillon Naulakha au Fort de Lahore</a:t>
            </a:r>
            <a:endParaRPr lang="fr-FR" sz="2400" b="1" dirty="0">
              <a:solidFill>
                <a:srgbClr val="FFFF00"/>
              </a:solidFill>
            </a:endParaRPr>
          </a:p>
        </p:txBody>
      </p:sp>
    </p:spTree>
    <p:extLst>
      <p:ext uri="{BB962C8B-B14F-4D97-AF65-F5344CB8AC3E}">
        <p14:creationId xmlns:p14="http://schemas.microsoft.com/office/powerpoint/2010/main" val="355429210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age&#10;&#10;Description générée automatiquement">
            <a:extLst>
              <a:ext uri="{FF2B5EF4-FFF2-40B4-BE49-F238E27FC236}">
                <a16:creationId xmlns:a16="http://schemas.microsoft.com/office/drawing/2014/main" id="{2FF156FB-C106-058B-FDE5-B697C3890C6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0451" y="200548"/>
            <a:ext cx="11777979" cy="6300000"/>
          </a:xfrm>
          <a:prstGeom prst="rect">
            <a:avLst/>
          </a:prstGeom>
          <a:effectLst>
            <a:softEdge rad="127000"/>
          </a:effectLst>
        </p:spPr>
      </p:pic>
      <p:sp>
        <p:nvSpPr>
          <p:cNvPr id="4" name="ZoneTexte 3">
            <a:extLst>
              <a:ext uri="{FF2B5EF4-FFF2-40B4-BE49-F238E27FC236}">
                <a16:creationId xmlns:a16="http://schemas.microsoft.com/office/drawing/2014/main" id="{7B0E488E-FF62-D7F0-3128-63D78E76EE50}"/>
              </a:ext>
            </a:extLst>
          </p:cNvPr>
          <p:cNvSpPr txBox="1"/>
          <p:nvPr/>
        </p:nvSpPr>
        <p:spPr>
          <a:xfrm>
            <a:off x="4453665" y="4180344"/>
            <a:ext cx="676656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Tombeau de Jahangir</a:t>
            </a:r>
          </a:p>
        </p:txBody>
      </p:sp>
    </p:spTree>
    <p:extLst>
      <p:ext uri="{BB962C8B-B14F-4D97-AF65-F5344CB8AC3E}">
        <p14:creationId xmlns:p14="http://schemas.microsoft.com/office/powerpoint/2010/main" val="946675912"/>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mosquée, arcade, arche&#10;&#10;Description générée automatiquement">
            <a:extLst>
              <a:ext uri="{FF2B5EF4-FFF2-40B4-BE49-F238E27FC236}">
                <a16:creationId xmlns:a16="http://schemas.microsoft.com/office/drawing/2014/main" id="{088FD10E-5727-BC76-B58F-6FA84D82BA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02461" y="279000"/>
            <a:ext cx="7819639" cy="6300000"/>
          </a:xfrm>
          <a:prstGeom prst="rect">
            <a:avLst/>
          </a:prstGeom>
          <a:effectLst>
            <a:softEdge rad="317500"/>
          </a:effectLst>
        </p:spPr>
      </p:pic>
      <p:sp>
        <p:nvSpPr>
          <p:cNvPr id="4" name="ZoneTexte 3">
            <a:extLst>
              <a:ext uri="{FF2B5EF4-FFF2-40B4-BE49-F238E27FC236}">
                <a16:creationId xmlns:a16="http://schemas.microsoft.com/office/drawing/2014/main" id="{44A02752-B293-4284-B2A0-28454C3B4529}"/>
              </a:ext>
            </a:extLst>
          </p:cNvPr>
          <p:cNvSpPr txBox="1"/>
          <p:nvPr/>
        </p:nvSpPr>
        <p:spPr>
          <a:xfrm>
            <a:off x="5228216" y="6348167"/>
            <a:ext cx="7573383" cy="461665"/>
          </a:xfrm>
          <a:prstGeom prst="rect">
            <a:avLst/>
          </a:prstGeom>
          <a:noFill/>
        </p:spPr>
        <p:txBody>
          <a:bodyPr wrap="square" rtlCol="0">
            <a:spAutoFit/>
          </a:bodyPr>
          <a:lstStyle/>
          <a:p>
            <a:r>
              <a:rPr lang="fr-FR" sz="2400" b="1">
                <a:solidFill>
                  <a:srgbClr val="FFFF00"/>
                </a:solidFill>
              </a:rPr>
              <a:t>Hammam Shahi</a:t>
            </a:r>
            <a:endParaRPr lang="fr-FR" sz="2400" b="1" dirty="0">
              <a:solidFill>
                <a:srgbClr val="FFFF00"/>
              </a:solidFill>
            </a:endParaRPr>
          </a:p>
        </p:txBody>
      </p:sp>
    </p:spTree>
    <p:extLst>
      <p:ext uri="{BB962C8B-B14F-4D97-AF65-F5344CB8AC3E}">
        <p14:creationId xmlns:p14="http://schemas.microsoft.com/office/powerpoint/2010/main" val="4069764515"/>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Site historique&#10;&#10;Description générée automatiquement">
            <a:extLst>
              <a:ext uri="{FF2B5EF4-FFF2-40B4-BE49-F238E27FC236}">
                <a16:creationId xmlns:a16="http://schemas.microsoft.com/office/drawing/2014/main" id="{577D07F2-8CDB-EA00-9AA8-902693A9C28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402065" y="279000"/>
            <a:ext cx="7232286" cy="6300000"/>
          </a:xfrm>
          <a:prstGeom prst="rect">
            <a:avLst/>
          </a:prstGeom>
          <a:effectLst>
            <a:softEdge rad="127000"/>
          </a:effectLst>
        </p:spPr>
      </p:pic>
      <p:sp>
        <p:nvSpPr>
          <p:cNvPr id="4" name="ZoneTexte 3">
            <a:extLst>
              <a:ext uri="{FF2B5EF4-FFF2-40B4-BE49-F238E27FC236}">
                <a16:creationId xmlns:a16="http://schemas.microsoft.com/office/drawing/2014/main" id="{B54A7D3F-2ED3-DADA-2B4F-CCA75A4F9D74}"/>
              </a:ext>
            </a:extLst>
          </p:cNvPr>
          <p:cNvSpPr txBox="1"/>
          <p:nvPr/>
        </p:nvSpPr>
        <p:spPr>
          <a:xfrm>
            <a:off x="632030" y="548640"/>
            <a:ext cx="2065468" cy="4154984"/>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Tombeau de Khan-e-Jahan Bahadur </a:t>
            </a:r>
            <a:r>
              <a:rPr lang="fr-FR" sz="2400" b="1" dirty="0" err="1">
                <a:solidFill>
                  <a:srgbClr val="FFFF00"/>
                </a:solidFill>
              </a:rPr>
              <a:t>Kokaltash</a:t>
            </a:r>
            <a:endParaRPr lang="fr-FR" sz="2400" b="1" dirty="0">
              <a:solidFill>
                <a:srgbClr val="FFFF00"/>
              </a:solidFill>
            </a:endParaRPr>
          </a:p>
        </p:txBody>
      </p:sp>
    </p:spTree>
    <p:extLst>
      <p:ext uri="{BB962C8B-B14F-4D97-AF65-F5344CB8AC3E}">
        <p14:creationId xmlns:p14="http://schemas.microsoft.com/office/powerpoint/2010/main" val="208919179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hambre funéraire, intérieur, bâtiment, Histoire&#10;&#10;Description générée automatiquement">
            <a:extLst>
              <a:ext uri="{FF2B5EF4-FFF2-40B4-BE49-F238E27FC236}">
                <a16:creationId xmlns:a16="http://schemas.microsoft.com/office/drawing/2014/main" id="{90F78F35-7E88-85F8-F005-98C9461F44F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06027" y="279000"/>
            <a:ext cx="8979946" cy="6300000"/>
          </a:xfrm>
          <a:prstGeom prst="rect">
            <a:avLst/>
          </a:prstGeom>
          <a:effectLst>
            <a:softEdge rad="635000"/>
          </a:effectLst>
        </p:spPr>
      </p:pic>
      <p:sp>
        <p:nvSpPr>
          <p:cNvPr id="4" name="ZoneTexte 3">
            <a:extLst>
              <a:ext uri="{FF2B5EF4-FFF2-40B4-BE49-F238E27FC236}">
                <a16:creationId xmlns:a16="http://schemas.microsoft.com/office/drawing/2014/main" id="{46199399-438A-5ADC-447A-942231953321}"/>
              </a:ext>
            </a:extLst>
          </p:cNvPr>
          <p:cNvSpPr txBox="1"/>
          <p:nvPr/>
        </p:nvSpPr>
        <p:spPr>
          <a:xfrm>
            <a:off x="4744122" y="4071768"/>
            <a:ext cx="6336254"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Tombe de Nur Jahan</a:t>
            </a:r>
          </a:p>
        </p:txBody>
      </p:sp>
    </p:spTree>
    <p:extLst>
      <p:ext uri="{BB962C8B-B14F-4D97-AF65-F5344CB8AC3E}">
        <p14:creationId xmlns:p14="http://schemas.microsoft.com/office/powerpoint/2010/main" val="326104382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peinture, église, coffre&#10;&#10;Description générée automatiquement">
            <a:extLst>
              <a:ext uri="{FF2B5EF4-FFF2-40B4-BE49-F238E27FC236}">
                <a16:creationId xmlns:a16="http://schemas.microsoft.com/office/drawing/2014/main" id="{64D49731-F37D-07CF-C02E-C74C46D002A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820757" y="189000"/>
            <a:ext cx="4320000" cy="6480000"/>
          </a:xfrm>
          <a:prstGeom prst="rect">
            <a:avLst/>
          </a:prstGeom>
          <a:effectLst>
            <a:softEdge rad="127000"/>
          </a:effectLst>
        </p:spPr>
      </p:pic>
      <p:sp>
        <p:nvSpPr>
          <p:cNvPr id="4" name="ZoneTexte 3">
            <a:extLst>
              <a:ext uri="{FF2B5EF4-FFF2-40B4-BE49-F238E27FC236}">
                <a16:creationId xmlns:a16="http://schemas.microsoft.com/office/drawing/2014/main" id="{C7177BA6-CFAA-C356-E20C-926EB8D97D98}"/>
              </a:ext>
            </a:extLst>
          </p:cNvPr>
          <p:cNvSpPr txBox="1"/>
          <p:nvPr/>
        </p:nvSpPr>
        <p:spPr>
          <a:xfrm>
            <a:off x="8140757" y="1099596"/>
            <a:ext cx="3434471" cy="3970318"/>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endParaRPr lang="fr-FR" dirty="0">
              <a:solidFill>
                <a:srgbClr val="FFFF00"/>
              </a:solidFill>
            </a:endParaRPr>
          </a:p>
          <a:p>
            <a:r>
              <a:rPr lang="fr-FR" sz="2400" b="1" dirty="0">
                <a:solidFill>
                  <a:srgbClr val="FFFF00"/>
                </a:solidFill>
              </a:rPr>
              <a:t>La mosquée Wazir Khan de Lahore est considérée comme la mosquée la plus richement décorée de l'époque moghole.</a:t>
            </a:r>
          </a:p>
        </p:txBody>
      </p:sp>
    </p:spTree>
    <p:extLst>
      <p:ext uri="{BB962C8B-B14F-4D97-AF65-F5344CB8AC3E}">
        <p14:creationId xmlns:p14="http://schemas.microsoft.com/office/powerpoint/2010/main" val="4026934026"/>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t, lieu de culte, sanctuaire, Lieux sacrés&#10;&#10;Description générée automatiquement">
            <a:extLst>
              <a:ext uri="{FF2B5EF4-FFF2-40B4-BE49-F238E27FC236}">
                <a16:creationId xmlns:a16="http://schemas.microsoft.com/office/drawing/2014/main" id="{F4CBF6E6-BC1C-87D6-09FF-569BB14A37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99473" y="189000"/>
            <a:ext cx="4320000" cy="6480000"/>
          </a:xfrm>
          <a:prstGeom prst="rect">
            <a:avLst/>
          </a:prstGeom>
          <a:effectLst>
            <a:softEdge rad="127000"/>
          </a:effectLst>
        </p:spPr>
      </p:pic>
      <p:sp>
        <p:nvSpPr>
          <p:cNvPr id="4" name="ZoneTexte 3">
            <a:extLst>
              <a:ext uri="{FF2B5EF4-FFF2-40B4-BE49-F238E27FC236}">
                <a16:creationId xmlns:a16="http://schemas.microsoft.com/office/drawing/2014/main" id="{92BBC0F0-D9F2-196B-EAD7-1C62A8BAFAA4}"/>
              </a:ext>
            </a:extLst>
          </p:cNvPr>
          <p:cNvSpPr txBox="1"/>
          <p:nvPr/>
        </p:nvSpPr>
        <p:spPr>
          <a:xfrm>
            <a:off x="429149" y="189000"/>
            <a:ext cx="3141233" cy="489364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mosquée Begum Shahi a été achevée en 1614 en l'honneur de la mère de Jahangir , Mariam-</a:t>
            </a:r>
            <a:r>
              <a:rPr lang="fr-FR" sz="2400" b="1" dirty="0" err="1">
                <a:solidFill>
                  <a:srgbClr val="FFFF00"/>
                </a:solidFill>
              </a:rPr>
              <a:t>uz</a:t>
            </a:r>
            <a:r>
              <a:rPr lang="fr-FR" sz="2400" b="1" dirty="0">
                <a:solidFill>
                  <a:srgbClr val="FFFF00"/>
                </a:solidFill>
              </a:rPr>
              <a:t>-</a:t>
            </a:r>
            <a:r>
              <a:rPr lang="fr-FR" sz="2400" b="1" dirty="0" err="1">
                <a:solidFill>
                  <a:srgbClr val="FFFF00"/>
                </a:solidFill>
              </a:rPr>
              <a:t>Zamani</a:t>
            </a:r>
            <a:r>
              <a:rPr lang="fr-FR" sz="2400" b="1" dirty="0">
                <a:solidFill>
                  <a:srgbClr val="FFFF00"/>
                </a:solidFill>
              </a:rPr>
              <a:t> .</a:t>
            </a:r>
          </a:p>
        </p:txBody>
      </p:sp>
    </p:spTree>
    <p:extLst>
      <p:ext uri="{BB962C8B-B14F-4D97-AF65-F5344CB8AC3E}">
        <p14:creationId xmlns:p14="http://schemas.microsoft.com/office/powerpoint/2010/main" val="1663909617"/>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nuage&#10;&#10;Description générée automatiquement">
            <a:extLst>
              <a:ext uri="{FF2B5EF4-FFF2-40B4-BE49-F238E27FC236}">
                <a16:creationId xmlns:a16="http://schemas.microsoft.com/office/drawing/2014/main" id="{71D2CD0A-3F37-1A0E-99FA-6E59C60A0A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67784" y="356993"/>
            <a:ext cx="9040358" cy="6300000"/>
          </a:xfrm>
          <a:prstGeom prst="rect">
            <a:avLst/>
          </a:prstGeom>
          <a:effectLst>
            <a:softEdge rad="635000"/>
          </a:effectLst>
        </p:spPr>
      </p:pic>
      <p:sp>
        <p:nvSpPr>
          <p:cNvPr id="4" name="ZoneTexte 3">
            <a:extLst>
              <a:ext uri="{FF2B5EF4-FFF2-40B4-BE49-F238E27FC236}">
                <a16:creationId xmlns:a16="http://schemas.microsoft.com/office/drawing/2014/main" id="{7AC9CACD-C223-B55C-5498-9A7E46D6144B}"/>
              </a:ext>
            </a:extLst>
          </p:cNvPr>
          <p:cNvSpPr txBox="1"/>
          <p:nvPr/>
        </p:nvSpPr>
        <p:spPr>
          <a:xfrm>
            <a:off x="9222889" y="-101657"/>
            <a:ext cx="2867087" cy="4893647"/>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L'emblématique porte </a:t>
            </a:r>
            <a:r>
              <a:rPr lang="fr-FR" sz="2400" b="1" dirty="0" err="1">
                <a:solidFill>
                  <a:srgbClr val="FFFF00"/>
                </a:solidFill>
              </a:rPr>
              <a:t>Alamgiri</a:t>
            </a:r>
            <a:r>
              <a:rPr lang="fr-FR" sz="2400" b="1" dirty="0">
                <a:solidFill>
                  <a:srgbClr val="FFFF00"/>
                </a:solidFill>
              </a:rPr>
              <a:t> du fort de Lahore a été construite en 1674 et fait face à la mosquée </a:t>
            </a:r>
            <a:r>
              <a:rPr lang="fr-FR" sz="2400" b="1" dirty="0" err="1">
                <a:solidFill>
                  <a:srgbClr val="FFFF00"/>
                </a:solidFill>
              </a:rPr>
              <a:t>Badshahi</a:t>
            </a:r>
            <a:r>
              <a:rPr lang="fr-FR" sz="2400" b="1" dirty="0">
                <a:solidFill>
                  <a:srgbClr val="FFFF00"/>
                </a:solidFill>
              </a:rPr>
              <a:t> d'Aurangzeb.</a:t>
            </a:r>
          </a:p>
        </p:txBody>
      </p:sp>
    </p:spTree>
    <p:extLst>
      <p:ext uri="{BB962C8B-B14F-4D97-AF65-F5344CB8AC3E}">
        <p14:creationId xmlns:p14="http://schemas.microsoft.com/office/powerpoint/2010/main" val="41754294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repère, lieu de culte&#10;&#10;Description générée automatiquement">
            <a:extLst>
              <a:ext uri="{FF2B5EF4-FFF2-40B4-BE49-F238E27FC236}">
                <a16:creationId xmlns:a16="http://schemas.microsoft.com/office/drawing/2014/main" id="{A047B0DE-6C31-8081-2B3E-EE9AA69DEB1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2180" y="279000"/>
            <a:ext cx="9487045" cy="6300000"/>
          </a:xfrm>
          <a:prstGeom prst="rect">
            <a:avLst/>
          </a:prstGeom>
          <a:effectLst>
            <a:softEdge rad="317500"/>
          </a:effectLst>
        </p:spPr>
      </p:pic>
      <p:sp>
        <p:nvSpPr>
          <p:cNvPr id="4" name="ZoneTexte 3">
            <a:extLst>
              <a:ext uri="{FF2B5EF4-FFF2-40B4-BE49-F238E27FC236}">
                <a16:creationId xmlns:a16="http://schemas.microsoft.com/office/drawing/2014/main" id="{D47C50BF-6C46-1C7E-B2C1-B830F048E618}"/>
              </a:ext>
            </a:extLst>
          </p:cNvPr>
          <p:cNvSpPr txBox="1"/>
          <p:nvPr/>
        </p:nvSpPr>
        <p:spPr>
          <a:xfrm>
            <a:off x="77096" y="0"/>
            <a:ext cx="2644589" cy="5632311"/>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La mosquée </a:t>
            </a:r>
            <a:r>
              <a:rPr lang="fr-FR" sz="2400" b="1" dirty="0" err="1">
                <a:solidFill>
                  <a:srgbClr val="FFFF00"/>
                </a:solidFill>
              </a:rPr>
              <a:t>Sunehri</a:t>
            </a:r>
            <a:r>
              <a:rPr lang="fr-FR" sz="2400" b="1" dirty="0">
                <a:solidFill>
                  <a:srgbClr val="FFFF00"/>
                </a:solidFill>
              </a:rPr>
              <a:t> a été construite dans la ville fortifiée au début du XVIIIe siècle, alors que l'empire moghol était en déclin.</a:t>
            </a:r>
          </a:p>
        </p:txBody>
      </p:sp>
    </p:spTree>
    <p:extLst>
      <p:ext uri="{BB962C8B-B14F-4D97-AF65-F5344CB8AC3E}">
        <p14:creationId xmlns:p14="http://schemas.microsoft.com/office/powerpoint/2010/main" val="3889528243"/>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nuage&#10;&#10;Description générée automatiquement">
            <a:extLst>
              <a:ext uri="{FF2B5EF4-FFF2-40B4-BE49-F238E27FC236}">
                <a16:creationId xmlns:a16="http://schemas.microsoft.com/office/drawing/2014/main" id="{E3321260-3BC8-0E00-4E6D-82FBA3BF50C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323161" y="189000"/>
            <a:ext cx="5077377" cy="6480000"/>
          </a:xfrm>
          <a:prstGeom prst="rect">
            <a:avLst/>
          </a:prstGeom>
          <a:effectLst>
            <a:softEdge rad="127000"/>
          </a:effectLst>
        </p:spPr>
      </p:pic>
      <p:sp>
        <p:nvSpPr>
          <p:cNvPr id="4" name="ZoneTexte 3">
            <a:extLst>
              <a:ext uri="{FF2B5EF4-FFF2-40B4-BE49-F238E27FC236}">
                <a16:creationId xmlns:a16="http://schemas.microsoft.com/office/drawing/2014/main" id="{9E7F76DB-F49A-EE3C-E6AE-B6DF090F5576}"/>
              </a:ext>
            </a:extLst>
          </p:cNvPr>
          <p:cNvSpPr txBox="1"/>
          <p:nvPr/>
        </p:nvSpPr>
        <p:spPr>
          <a:xfrm>
            <a:off x="8400538" y="3429000"/>
            <a:ext cx="3637269" cy="461665"/>
          </a:xfrm>
          <a:prstGeom prst="rect">
            <a:avLst/>
          </a:prstGeom>
          <a:noFill/>
        </p:spPr>
        <p:txBody>
          <a:bodyPr wrap="square" rtlCol="0">
            <a:spAutoFit/>
          </a:bodyPr>
          <a:lstStyle/>
          <a:p>
            <a:r>
              <a:rPr lang="fr-FR" sz="2400" b="1">
                <a:solidFill>
                  <a:srgbClr val="FFFF00"/>
                </a:solidFill>
              </a:rPr>
              <a:t>Samadhi de Ranjit Singh</a:t>
            </a:r>
            <a:endParaRPr lang="fr-FR" sz="2400" b="1" dirty="0">
              <a:solidFill>
                <a:srgbClr val="FFFF00"/>
              </a:solidFill>
            </a:endParaRPr>
          </a:p>
        </p:txBody>
      </p:sp>
    </p:spTree>
    <p:extLst>
      <p:ext uri="{BB962C8B-B14F-4D97-AF65-F5344CB8AC3E}">
        <p14:creationId xmlns:p14="http://schemas.microsoft.com/office/powerpoint/2010/main" val="3835726358"/>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herbe, ciel, Aménagement paysager&#10;&#10;Description générée automatiquement">
            <a:extLst>
              <a:ext uri="{FF2B5EF4-FFF2-40B4-BE49-F238E27FC236}">
                <a16:creationId xmlns:a16="http://schemas.microsoft.com/office/drawing/2014/main" id="{4E539F4A-8962-16EA-9120-DD810D884FF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40A6F539-0855-91C2-B3F2-98BF6899C502}"/>
              </a:ext>
            </a:extLst>
          </p:cNvPr>
          <p:cNvSpPr txBox="1"/>
          <p:nvPr/>
        </p:nvSpPr>
        <p:spPr>
          <a:xfrm>
            <a:off x="5500700" y="3901344"/>
            <a:ext cx="8864301" cy="2677656"/>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endParaRPr lang="fr-FR" sz="2400" b="1" dirty="0">
              <a:solidFill>
                <a:srgbClr val="FFFF00"/>
              </a:solidFill>
            </a:endParaRPr>
          </a:p>
          <a:p>
            <a:r>
              <a:rPr lang="fr-FR" sz="2400" b="1" dirty="0" err="1">
                <a:solidFill>
                  <a:srgbClr val="FFFF00"/>
                </a:solidFill>
              </a:rPr>
              <a:t>Hazuri</a:t>
            </a:r>
            <a:r>
              <a:rPr lang="fr-FR" sz="2400" b="1" dirty="0">
                <a:solidFill>
                  <a:srgbClr val="FFFF00"/>
                </a:solidFill>
              </a:rPr>
              <a:t> </a:t>
            </a:r>
            <a:r>
              <a:rPr lang="fr-FR" sz="2400" b="1" dirty="0" err="1">
                <a:solidFill>
                  <a:srgbClr val="FFFF00"/>
                </a:solidFill>
              </a:rPr>
              <a:t>Bagh</a:t>
            </a:r>
            <a:endParaRPr lang="fr-FR" sz="2400" b="1" dirty="0">
              <a:solidFill>
                <a:srgbClr val="FFFF00"/>
              </a:solidFill>
            </a:endParaRPr>
          </a:p>
        </p:txBody>
      </p:sp>
    </p:spTree>
    <p:extLst>
      <p:ext uri="{BB962C8B-B14F-4D97-AF65-F5344CB8AC3E}">
        <p14:creationId xmlns:p14="http://schemas.microsoft.com/office/powerpoint/2010/main" val="307207637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dôme&#10;&#10;Description générée automatiquement">
            <a:extLst>
              <a:ext uri="{FF2B5EF4-FFF2-40B4-BE49-F238E27FC236}">
                <a16:creationId xmlns:a16="http://schemas.microsoft.com/office/drawing/2014/main" id="{E5EC010A-A45D-CB42-B5D3-78D28E6EC54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2419" y="189000"/>
            <a:ext cx="4687162" cy="6480000"/>
          </a:xfrm>
          <a:prstGeom prst="rect">
            <a:avLst/>
          </a:prstGeom>
          <a:effectLst>
            <a:softEdge rad="127000"/>
          </a:effectLst>
        </p:spPr>
      </p:pic>
      <p:sp>
        <p:nvSpPr>
          <p:cNvPr id="4" name="ZoneTexte 3">
            <a:extLst>
              <a:ext uri="{FF2B5EF4-FFF2-40B4-BE49-F238E27FC236}">
                <a16:creationId xmlns:a16="http://schemas.microsoft.com/office/drawing/2014/main" id="{A9EDE463-2A1B-4470-54E2-654FDBFD205B}"/>
              </a:ext>
            </a:extLst>
          </p:cNvPr>
          <p:cNvSpPr txBox="1"/>
          <p:nvPr/>
        </p:nvSpPr>
        <p:spPr>
          <a:xfrm>
            <a:off x="172122" y="3429000"/>
            <a:ext cx="4066391" cy="461665"/>
          </a:xfrm>
          <a:prstGeom prst="rect">
            <a:avLst/>
          </a:prstGeom>
          <a:noFill/>
        </p:spPr>
        <p:txBody>
          <a:bodyPr wrap="square" rtlCol="0">
            <a:spAutoFit/>
          </a:bodyPr>
          <a:lstStyle/>
          <a:p>
            <a:r>
              <a:rPr lang="fr-FR" sz="2400" b="1">
                <a:solidFill>
                  <a:srgbClr val="FFFF00"/>
                </a:solidFill>
              </a:rPr>
              <a:t>Gurudwara Arjun Ram</a:t>
            </a:r>
            <a:endParaRPr lang="fr-FR" sz="2400" b="1" dirty="0">
              <a:solidFill>
                <a:srgbClr val="FFFF00"/>
              </a:solidFill>
            </a:endParaRPr>
          </a:p>
        </p:txBody>
      </p:sp>
    </p:spTree>
    <p:extLst>
      <p:ext uri="{BB962C8B-B14F-4D97-AF65-F5344CB8AC3E}">
        <p14:creationId xmlns:p14="http://schemas.microsoft.com/office/powerpoint/2010/main" val="2955211629"/>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Vue plongeante, aérien, plein air&#10;&#10;Description générée automatiquement">
            <a:extLst>
              <a:ext uri="{FF2B5EF4-FFF2-40B4-BE49-F238E27FC236}">
                <a16:creationId xmlns:a16="http://schemas.microsoft.com/office/drawing/2014/main" id="{15E98881-42BD-1EF9-DE85-13F8875377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5084" y="278999"/>
            <a:ext cx="8680297" cy="6300000"/>
          </a:xfrm>
          <a:prstGeom prst="rect">
            <a:avLst/>
          </a:prstGeom>
          <a:effectLst>
            <a:softEdge rad="317500"/>
          </a:effectLst>
        </p:spPr>
      </p:pic>
      <p:sp>
        <p:nvSpPr>
          <p:cNvPr id="4" name="ZoneTexte 3">
            <a:extLst>
              <a:ext uri="{FF2B5EF4-FFF2-40B4-BE49-F238E27FC236}">
                <a16:creationId xmlns:a16="http://schemas.microsoft.com/office/drawing/2014/main" id="{E24E4451-E407-DF09-1767-32CE51A25635}"/>
              </a:ext>
            </a:extLst>
          </p:cNvPr>
          <p:cNvSpPr txBox="1"/>
          <p:nvPr/>
        </p:nvSpPr>
        <p:spPr>
          <a:xfrm>
            <a:off x="8846372" y="-626071"/>
            <a:ext cx="3345628" cy="6370975"/>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endParaRPr lang="fr-FR" sz="2400" b="1" dirty="0"/>
          </a:p>
          <a:p>
            <a:r>
              <a:rPr lang="fr-FR" sz="2400" b="1" dirty="0">
                <a:solidFill>
                  <a:srgbClr val="FFFF00"/>
                </a:solidFill>
              </a:rPr>
              <a:t>Le </a:t>
            </a:r>
            <a:r>
              <a:rPr lang="fr-FR" sz="2400" b="1" dirty="0" err="1">
                <a:solidFill>
                  <a:srgbClr val="FFFF00"/>
                </a:solidFill>
              </a:rPr>
              <a:t>Hazuri</a:t>
            </a:r>
            <a:r>
              <a:rPr lang="fr-FR" sz="2400" b="1" dirty="0">
                <a:solidFill>
                  <a:srgbClr val="FFFF00"/>
                </a:solidFill>
              </a:rPr>
              <a:t> </a:t>
            </a:r>
            <a:r>
              <a:rPr lang="fr-FR" sz="2400" b="1" dirty="0" err="1">
                <a:solidFill>
                  <a:srgbClr val="FFFF00"/>
                </a:solidFill>
              </a:rPr>
              <a:t>Bagh</a:t>
            </a:r>
            <a:r>
              <a:rPr lang="fr-FR" sz="2400" b="1" dirty="0">
                <a:solidFill>
                  <a:srgbClr val="FFFF00"/>
                </a:solidFill>
              </a:rPr>
              <a:t> de Lahore est au centre d'un ensemble de monuments des époques moghole et sikh, comprenant la mosquée </a:t>
            </a:r>
            <a:r>
              <a:rPr lang="fr-FR" sz="2400" b="1" dirty="0" err="1">
                <a:solidFill>
                  <a:srgbClr val="FFFF00"/>
                </a:solidFill>
              </a:rPr>
              <a:t>Badshahi</a:t>
            </a:r>
            <a:r>
              <a:rPr lang="fr-FR" sz="2400" b="1" dirty="0">
                <a:solidFill>
                  <a:srgbClr val="FFFF00"/>
                </a:solidFill>
              </a:rPr>
              <a:t> , le fort de Lahore , la porte </a:t>
            </a:r>
            <a:r>
              <a:rPr lang="fr-FR" sz="2400" b="1" dirty="0" err="1">
                <a:solidFill>
                  <a:srgbClr val="FFFF00"/>
                </a:solidFill>
              </a:rPr>
              <a:t>Roshnai</a:t>
            </a:r>
            <a:r>
              <a:rPr lang="fr-FR" sz="2400" b="1" dirty="0">
                <a:solidFill>
                  <a:srgbClr val="FFFF00"/>
                </a:solidFill>
              </a:rPr>
              <a:t> et le Samadhi de Ranjit Singh .</a:t>
            </a:r>
          </a:p>
        </p:txBody>
      </p:sp>
    </p:spTree>
    <p:extLst>
      <p:ext uri="{BB962C8B-B14F-4D97-AF65-F5344CB8AC3E}">
        <p14:creationId xmlns:p14="http://schemas.microsoft.com/office/powerpoint/2010/main" val="925550340"/>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nuit&#10;&#10;Description générée automatiquement">
            <a:extLst>
              <a:ext uri="{FF2B5EF4-FFF2-40B4-BE49-F238E27FC236}">
                <a16:creationId xmlns:a16="http://schemas.microsoft.com/office/drawing/2014/main" id="{8C42EE32-3F05-7971-290B-9E4975FBD29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2307" y="778048"/>
            <a:ext cx="7956000" cy="5301904"/>
          </a:xfrm>
          <a:prstGeom prst="rect">
            <a:avLst/>
          </a:prstGeom>
          <a:effectLst>
            <a:softEdge rad="317500"/>
          </a:effectLst>
        </p:spPr>
      </p:pic>
      <p:sp>
        <p:nvSpPr>
          <p:cNvPr id="4" name="ZoneTexte 3">
            <a:extLst>
              <a:ext uri="{FF2B5EF4-FFF2-40B4-BE49-F238E27FC236}">
                <a16:creationId xmlns:a16="http://schemas.microsoft.com/office/drawing/2014/main" id="{3D5A6C38-C413-8821-B335-58D43851F84C}"/>
              </a:ext>
            </a:extLst>
          </p:cNvPr>
          <p:cNvSpPr txBox="1"/>
          <p:nvPr/>
        </p:nvSpPr>
        <p:spPr>
          <a:xfrm>
            <a:off x="1947134" y="5818342"/>
            <a:ext cx="10402644" cy="523220"/>
          </a:xfrm>
          <a:prstGeom prst="rect">
            <a:avLst/>
          </a:prstGeom>
          <a:noFill/>
        </p:spPr>
        <p:txBody>
          <a:bodyPr wrap="square" rtlCol="0">
            <a:spAutoFit/>
          </a:bodyPr>
          <a:lstStyle/>
          <a:p>
            <a:r>
              <a:rPr lang="fr-FR" sz="2800" b="1" dirty="0">
                <a:solidFill>
                  <a:srgbClr val="FFFF00"/>
                </a:solidFill>
              </a:rPr>
              <a:t>La mosquée vue durant la nuit.</a:t>
            </a:r>
          </a:p>
        </p:txBody>
      </p:sp>
      <p:sp>
        <p:nvSpPr>
          <p:cNvPr id="5" name="ZoneTexte 4">
            <a:extLst>
              <a:ext uri="{FF2B5EF4-FFF2-40B4-BE49-F238E27FC236}">
                <a16:creationId xmlns:a16="http://schemas.microsoft.com/office/drawing/2014/main" id="{8ECFAEED-91B3-A786-D5C9-E6348CF1FEEE}"/>
              </a:ext>
            </a:extLst>
          </p:cNvPr>
          <p:cNvSpPr txBox="1"/>
          <p:nvPr/>
        </p:nvSpPr>
        <p:spPr>
          <a:xfrm>
            <a:off x="412608" y="193273"/>
            <a:ext cx="10746658" cy="584775"/>
          </a:xfrm>
          <a:prstGeom prst="rect">
            <a:avLst/>
          </a:prstGeom>
          <a:noFill/>
        </p:spPr>
        <p:txBody>
          <a:bodyPr wrap="square" rtlCol="0">
            <a:spAutoFit/>
          </a:bodyPr>
          <a:lstStyle/>
          <a:p>
            <a:r>
              <a:rPr lang="fr-FR" sz="3200" b="1" dirty="0">
                <a:solidFill>
                  <a:srgbClr val="FFFF00"/>
                </a:solidFill>
              </a:rPr>
              <a:t>Lorient Vous </a:t>
            </a:r>
            <a:r>
              <a:rPr lang="fr-FR" sz="3200" b="1" dirty="0" err="1">
                <a:solidFill>
                  <a:srgbClr val="FFFF00"/>
                </a:solidFill>
              </a:rPr>
              <a:t>aA</a:t>
            </a:r>
            <a:r>
              <a:rPr lang="fr-FR" sz="3200" b="1" dirty="0">
                <a:solidFill>
                  <a:srgbClr val="FFFF00"/>
                </a:solidFill>
              </a:rPr>
              <a:t> Présenté La Ville De Lahore - </a:t>
            </a:r>
            <a:r>
              <a:rPr lang="fr-FR" sz="3200" b="1" dirty="0" err="1">
                <a:solidFill>
                  <a:srgbClr val="FFFF00"/>
                </a:solidFill>
              </a:rPr>
              <a:t>Paskitan</a:t>
            </a:r>
            <a:endParaRPr lang="fr-FR" sz="3200" b="1" dirty="0">
              <a:solidFill>
                <a:srgbClr val="FFFF00"/>
              </a:solidFill>
            </a:endParaRPr>
          </a:p>
        </p:txBody>
      </p:sp>
      <p:sp>
        <p:nvSpPr>
          <p:cNvPr id="6" name="ZoneTexte 5">
            <a:extLst>
              <a:ext uri="{FF2B5EF4-FFF2-40B4-BE49-F238E27FC236}">
                <a16:creationId xmlns:a16="http://schemas.microsoft.com/office/drawing/2014/main" id="{6DC05C41-7B62-0C42-2AEE-9F0A0EAA756D}"/>
              </a:ext>
            </a:extLst>
          </p:cNvPr>
          <p:cNvSpPr txBox="1"/>
          <p:nvPr/>
        </p:nvSpPr>
        <p:spPr>
          <a:xfrm>
            <a:off x="8648307" y="1667435"/>
            <a:ext cx="3281924" cy="830997"/>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6E5F4AC5-60BF-C240-2D3E-D3613EB2C51F}"/>
              </a:ext>
            </a:extLst>
          </p:cNvPr>
          <p:cNvSpPr txBox="1"/>
          <p:nvPr/>
        </p:nvSpPr>
        <p:spPr>
          <a:xfrm>
            <a:off x="8763897" y="3058038"/>
            <a:ext cx="3166334" cy="461665"/>
          </a:xfrm>
          <a:prstGeom prst="rect">
            <a:avLst/>
          </a:prstGeom>
          <a:noFill/>
        </p:spPr>
        <p:txBody>
          <a:bodyPr wrap="square" rtlCol="0">
            <a:spAutoFit/>
          </a:bodyPr>
          <a:lstStyle/>
          <a:p>
            <a:r>
              <a:rPr lang="fr-FR" sz="2400" b="1" dirty="0">
                <a:solidFill>
                  <a:srgbClr val="FFFF00"/>
                </a:solidFill>
              </a:rPr>
              <a:t>Merci De Votre Visite</a:t>
            </a:r>
          </a:p>
        </p:txBody>
      </p:sp>
      <p:sp>
        <p:nvSpPr>
          <p:cNvPr id="8" name="ZoneTexte 7">
            <a:extLst>
              <a:ext uri="{FF2B5EF4-FFF2-40B4-BE49-F238E27FC236}">
                <a16:creationId xmlns:a16="http://schemas.microsoft.com/office/drawing/2014/main" id="{E922B25B-E00F-859A-7F93-E98E172ACED7}"/>
              </a:ext>
            </a:extLst>
          </p:cNvPr>
          <p:cNvSpPr txBox="1"/>
          <p:nvPr/>
        </p:nvSpPr>
        <p:spPr>
          <a:xfrm>
            <a:off x="9723120" y="3926541"/>
            <a:ext cx="2872292"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1331591931"/>
      </p:ext>
    </p:extLst>
  </p:cSld>
  <p:clrMapOvr>
    <a:masterClrMapping/>
  </p:clrMapOvr>
  <mc:AlternateContent xmlns:mc="http://schemas.openxmlformats.org/markup-compatibility/2006">
    <mc:Choice xmlns:p14="http://schemas.microsoft.com/office/powerpoint/2010/main" Requires="p14">
      <p:transition spd="slow" p14:dur="5000" advClick="0" advTm="9000">
        <p:wipe/>
      </p:transition>
    </mc:Choice>
    <mc:Fallback>
      <p:transition spd="slow" advClick="0" advTm="9000">
        <p:wip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101</TotalTime>
  <Words>406</Words>
  <Application>Microsoft Office PowerPoint</Application>
  <PresentationFormat>Grand écran</PresentationFormat>
  <Paragraphs>160</Paragraphs>
  <Slides>31</Slides>
  <Notes>1</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31</vt:i4>
      </vt:variant>
    </vt:vector>
  </HeadingPairs>
  <TitlesOfParts>
    <vt:vector size="35"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5</cp:revision>
  <dcterms:created xsi:type="dcterms:W3CDTF">2024-07-30T12:24:03Z</dcterms:created>
  <dcterms:modified xsi:type="dcterms:W3CDTF">2024-08-01T07:56:38Z</dcterms:modified>
</cp:coreProperties>
</file>