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87" r:id="rId5"/>
    <p:sldId id="267" r:id="rId6"/>
    <p:sldId id="269" r:id="rId7"/>
    <p:sldId id="274" r:id="rId8"/>
    <p:sldId id="304" r:id="rId9"/>
    <p:sldId id="272" r:id="rId10"/>
    <p:sldId id="262" r:id="rId11"/>
    <p:sldId id="265" r:id="rId12"/>
    <p:sldId id="260" r:id="rId13"/>
    <p:sldId id="273" r:id="rId14"/>
    <p:sldId id="305" r:id="rId15"/>
    <p:sldId id="306" r:id="rId16"/>
    <p:sldId id="279" r:id="rId17"/>
    <p:sldId id="296" r:id="rId18"/>
    <p:sldId id="309" r:id="rId19"/>
    <p:sldId id="286" r:id="rId20"/>
    <p:sldId id="303" r:id="rId21"/>
    <p:sldId id="310" r:id="rId22"/>
    <p:sldId id="289" r:id="rId23"/>
    <p:sldId id="307" r:id="rId24"/>
    <p:sldId id="292" r:id="rId25"/>
    <p:sldId id="281" r:id="rId26"/>
    <p:sldId id="268" r:id="rId27"/>
    <p:sldId id="299" r:id="rId28"/>
    <p:sldId id="300" r:id="rId29"/>
    <p:sldId id="301" r:id="rId30"/>
    <p:sldId id="314" r:id="rId31"/>
    <p:sldId id="291" r:id="rId32"/>
    <p:sldId id="282" r:id="rId33"/>
    <p:sldId id="294" r:id="rId34"/>
    <p:sldId id="315" r:id="rId35"/>
    <p:sldId id="263" r:id="rId36"/>
    <p:sldId id="312" r:id="rId37"/>
    <p:sldId id="311" r:id="rId38"/>
    <p:sldId id="308" r:id="rId39"/>
    <p:sldId id="270" r:id="rId40"/>
    <p:sldId id="322" r:id="rId41"/>
    <p:sldId id="259" r:id="rId42"/>
    <p:sldId id="283" r:id="rId43"/>
    <p:sldId id="320" r:id="rId44"/>
    <p:sldId id="318" r:id="rId45"/>
    <p:sldId id="319" r:id="rId46"/>
    <p:sldId id="316" r:id="rId47"/>
    <p:sldId id="317" r:id="rId48"/>
    <p:sldId id="280" r:id="rId49"/>
    <p:sldId id="284" r:id="rId50"/>
    <p:sldId id="285" r:id="rId51"/>
    <p:sldId id="288" r:id="rId52"/>
    <p:sldId id="277" r:id="rId53"/>
    <p:sldId id="261" r:id="rId54"/>
    <p:sldId id="276" r:id="rId55"/>
    <p:sldId id="290" r:id="rId56"/>
    <p:sldId id="323" r:id="rId57"/>
    <p:sldId id="266" r:id="rId58"/>
    <p:sldId id="298" r:id="rId5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8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07C5D-5B84-41B4-B834-42BDA1D3CA16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6999-0B9B-46E7-B632-D2AED1A7EF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943842"/>
      </p:ext>
    </p:extLst>
  </p:cSld>
  <p:clrMapOvr>
    <a:masterClrMapping/>
  </p:clrMapOvr>
  <p:transition spd="slow" advTm="4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07C5D-5B84-41B4-B834-42BDA1D3CA16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6999-0B9B-46E7-B632-D2AED1A7EF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217237"/>
      </p:ext>
    </p:extLst>
  </p:cSld>
  <p:clrMapOvr>
    <a:masterClrMapping/>
  </p:clrMapOvr>
  <p:transition spd="slow" advTm="4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07C5D-5B84-41B4-B834-42BDA1D3CA16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6999-0B9B-46E7-B632-D2AED1A7EF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770051"/>
      </p:ext>
    </p:extLst>
  </p:cSld>
  <p:clrMapOvr>
    <a:masterClrMapping/>
  </p:clrMapOvr>
  <p:transition spd="slow" advTm="4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07C5D-5B84-41B4-B834-42BDA1D3CA16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6999-0B9B-46E7-B632-D2AED1A7EF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8528262"/>
      </p:ext>
    </p:extLst>
  </p:cSld>
  <p:clrMapOvr>
    <a:masterClrMapping/>
  </p:clrMapOvr>
  <p:transition spd="slow" advTm="4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07C5D-5B84-41B4-B834-42BDA1D3CA16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6999-0B9B-46E7-B632-D2AED1A7EF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133122"/>
      </p:ext>
    </p:extLst>
  </p:cSld>
  <p:clrMapOvr>
    <a:masterClrMapping/>
  </p:clrMapOvr>
  <p:transition spd="slow" advTm="4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07C5D-5B84-41B4-B834-42BDA1D3CA16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6999-0B9B-46E7-B632-D2AED1A7EF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773448"/>
      </p:ext>
    </p:extLst>
  </p:cSld>
  <p:clrMapOvr>
    <a:masterClrMapping/>
  </p:clrMapOvr>
  <p:transition spd="slow" advTm="4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07C5D-5B84-41B4-B834-42BDA1D3CA16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6999-0B9B-46E7-B632-D2AED1A7EF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048941"/>
      </p:ext>
    </p:extLst>
  </p:cSld>
  <p:clrMapOvr>
    <a:masterClrMapping/>
  </p:clrMapOvr>
  <p:transition spd="slow" advTm="4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07C5D-5B84-41B4-B834-42BDA1D3CA16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6999-0B9B-46E7-B632-D2AED1A7EF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737498"/>
      </p:ext>
    </p:extLst>
  </p:cSld>
  <p:clrMapOvr>
    <a:masterClrMapping/>
  </p:clrMapOvr>
  <p:transition spd="slow" advTm="4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07C5D-5B84-41B4-B834-42BDA1D3CA16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6999-0B9B-46E7-B632-D2AED1A7EF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984880"/>
      </p:ext>
    </p:extLst>
  </p:cSld>
  <p:clrMapOvr>
    <a:masterClrMapping/>
  </p:clrMapOvr>
  <p:transition spd="slow" advTm="4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07C5D-5B84-41B4-B834-42BDA1D3CA16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6999-0B9B-46E7-B632-D2AED1A7EF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1147944"/>
      </p:ext>
    </p:extLst>
  </p:cSld>
  <p:clrMapOvr>
    <a:masterClrMapping/>
  </p:clrMapOvr>
  <p:transition spd="slow" advTm="4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07C5D-5B84-41B4-B834-42BDA1D3CA16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66999-0B9B-46E7-B632-D2AED1A7EF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1132168"/>
      </p:ext>
    </p:extLst>
  </p:cSld>
  <p:clrMapOvr>
    <a:masterClrMapping/>
  </p:clrMapOvr>
  <p:transition spd="slow" advTm="4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07C5D-5B84-41B4-B834-42BDA1D3CA16}" type="datetimeFigureOut">
              <a:rPr lang="fr-FR" smtClean="0"/>
              <a:t>02/08/2024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466999-0B9B-46E7-B632-D2AED1A7EF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6861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comb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7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1586" y="1031711"/>
            <a:ext cx="556434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pied de son  magnifique prieuré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L’entrée du musée 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Alice Taverne</a:t>
            </a:r>
            <a:endParaRPr lang="fr-F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05347" y="385380"/>
            <a:ext cx="197682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ourgette" panose="02000603070400060004" pitchFamily="2" charset="0"/>
              </a:rPr>
              <a:t>Ambierle</a:t>
            </a:r>
            <a:endParaRPr lang="fr-FR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Courgette" panose="02000603070400060004" pitchFamily="2" charset="0"/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3626427" y="1985818"/>
            <a:ext cx="2483428" cy="334471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55865" y="5903893"/>
            <a:ext cx="88218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ouvert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public en 1951, le musée porte le nom de sa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créatrice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Alice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Taverne (1904 - 1969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)</a:t>
            </a:r>
            <a:endParaRPr lang="fr-FR" sz="28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600371"/>
      </p:ext>
    </p:extLst>
  </p:cSld>
  <p:clrMapOvr>
    <a:masterClrMapping/>
  </p:clrMapOvr>
  <p:transition spd="slow" advTm="12000">
    <p:comb/>
    <p:sndAc>
      <p:stSnd loop="1">
        <p:snd r:embed="rId2" name="goldman-tournent-les-violons.4.5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26128" y="5246639"/>
            <a:ext cx="73255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surprend les visiteurs par la diversité et la richesse des ses collections présentées sur trois niveaux dans une maison de maître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</a:t>
            </a:r>
          </a:p>
        </p:txBody>
      </p:sp>
    </p:spTree>
    <p:extLst>
      <p:ext uri="{BB962C8B-B14F-4D97-AF65-F5344CB8AC3E}">
        <p14:creationId xmlns:p14="http://schemas.microsoft.com/office/powerpoint/2010/main" val="3659634251"/>
      </p:ext>
    </p:extLst>
  </p:cSld>
  <p:clrMapOvr>
    <a:masterClrMapping/>
  </p:clrMapOvr>
  <p:transition spd="slow" advTm="11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03" y="3337178"/>
            <a:ext cx="2162824" cy="216282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5321863"/>
            <a:ext cx="92167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Alice, la créatrice de ce musée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parcours fascinant, la passion et la ténacité qui lui ont été nécessaires pour témoigner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tout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simplement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d’antan de nos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arrière-grands-parents.</a:t>
            </a:r>
          </a:p>
        </p:txBody>
      </p:sp>
    </p:spTree>
    <p:extLst>
      <p:ext uri="{BB962C8B-B14F-4D97-AF65-F5344CB8AC3E}">
        <p14:creationId xmlns:p14="http://schemas.microsoft.com/office/powerpoint/2010/main" val="2980175751"/>
      </p:ext>
    </p:extLst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71349" y="459570"/>
            <a:ext cx="42611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1600 m² de visite surprenante</a:t>
            </a:r>
          </a:p>
        </p:txBody>
      </p:sp>
      <p:sp>
        <p:nvSpPr>
          <p:cNvPr id="4" name="Rectangle 3"/>
          <p:cNvSpPr/>
          <p:nvPr/>
        </p:nvSpPr>
        <p:spPr>
          <a:xfrm>
            <a:off x="301336" y="5727900"/>
            <a:ext cx="85413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musée Alice Taverne présente la vie quotidienne et les traditions du Roannais et du Forez aux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et 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siècles. 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619056239"/>
      </p:ext>
    </p:extLst>
  </p:cSld>
  <p:clrMapOvr>
    <a:masterClrMapping/>
  </p:clrMapOvr>
  <p:transition spd="slow" advTm="11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6140" y="5042118"/>
            <a:ext cx="855171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travers de ses nombreuses reconstitutions et de ses salles thématiques, vous découvrirez toutes les facettes que reflètent l'âge d'or de nos campagnes entre 1840 et 1950. </a:t>
            </a:r>
          </a:p>
        </p:txBody>
      </p:sp>
    </p:spTree>
    <p:extLst>
      <p:ext uri="{BB962C8B-B14F-4D97-AF65-F5344CB8AC3E}">
        <p14:creationId xmlns:p14="http://schemas.microsoft.com/office/powerpoint/2010/main" val="3957850902"/>
      </p:ext>
    </p:extLst>
  </p:cSld>
  <p:clrMapOvr>
    <a:masterClrMapping/>
  </p:clrMapOvr>
  <p:transition spd="slow" advTm="11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672695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690836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349016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347252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805637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44" y="84673"/>
            <a:ext cx="2024681" cy="2024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43883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20533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0588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79723" y="120226"/>
            <a:ext cx="57615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Reconstitution d’une épicerie d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’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époque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116255"/>
      </p:ext>
    </p:extLst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520534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19895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4002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16071" y="374621"/>
            <a:ext cx="57150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chez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anette, couturière à 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ndré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760314"/>
      </p:ext>
    </p:extLst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924619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275110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442496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056154" y="6074217"/>
            <a:ext cx="195598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chapelier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545570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983456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787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663" y="0"/>
            <a:ext cx="45753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856966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28811" y="5959917"/>
            <a:ext cx="629050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Salle des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lavandières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et le matériels d’antan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31" y="204606"/>
            <a:ext cx="1665758" cy="1665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746386"/>
      </p:ext>
    </p:extLst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4242" y="5835226"/>
            <a:ext cx="549701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premières machines à laver le linge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8097963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60648" y="5856008"/>
            <a:ext cx="59186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chaudrons pour faire bouillir le linge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337623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17898" y="5378026"/>
            <a:ext cx="537839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musée passionnant pour découvrir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mode les métiers et la vie d’antan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236392"/>
      </p:ext>
    </p:extLst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38"/>
          <a:stretch/>
        </p:blipFill>
        <p:spPr>
          <a:xfrm>
            <a:off x="-1" y="-1"/>
            <a:ext cx="4701543" cy="328352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87" b="13567"/>
          <a:stretch/>
        </p:blipFill>
        <p:spPr>
          <a:xfrm>
            <a:off x="-1" y="3208190"/>
            <a:ext cx="4603174" cy="364355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"/>
          <a:stretch/>
        </p:blipFill>
        <p:spPr>
          <a:xfrm>
            <a:off x="4547606" y="3283526"/>
            <a:ext cx="4596395" cy="356821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45"/>
          <a:stretch/>
        </p:blipFill>
        <p:spPr>
          <a:xfrm>
            <a:off x="4701542" y="0"/>
            <a:ext cx="4442459" cy="328352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13912" y="2967335"/>
            <a:ext cx="291618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belle collection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556201"/>
      </p:ext>
    </p:extLst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98848" cy="337718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848" y="3375707"/>
            <a:ext cx="4645152" cy="348229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849" y="19442"/>
            <a:ext cx="4645152" cy="336799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550" y="3671581"/>
            <a:ext cx="3047748" cy="304774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049236" y="3114097"/>
            <a:ext cx="37721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lavandières au travail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295894"/>
      </p:ext>
    </p:extLst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71747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9"/>
          <a:stretch/>
        </p:blipFill>
        <p:spPr>
          <a:xfrm>
            <a:off x="4717473" y="-1"/>
            <a:ext cx="444731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819855" y="3428999"/>
            <a:ext cx="39100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élèves à l’école d’antan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255633"/>
      </p:ext>
    </p:extLst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248561" y="6114412"/>
            <a:ext cx="29995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l'école d'autrefois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581933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89762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762" y="0"/>
            <a:ext cx="4454237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050470" y="5599653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L'inquiétant rebouteux et son eau-de-vie de vipère</a:t>
            </a:r>
          </a:p>
        </p:txBody>
      </p:sp>
    </p:spTree>
    <p:extLst>
      <p:ext uri="{BB962C8B-B14F-4D97-AF65-F5344CB8AC3E}">
        <p14:creationId xmlns:p14="http://schemas.microsoft.com/office/powerpoint/2010/main" val="3114665113"/>
      </p:ext>
    </p:extLst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975338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710703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37102" y="334879"/>
            <a:ext cx="52004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chez jean marie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achet, chirurgien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23199"/>
      </p:ext>
    </p:extLst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89744" y="5949525"/>
            <a:ext cx="65982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Dossiers des patients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é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criture à la plume d’oie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304112"/>
      </p:ext>
    </p:extLst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739418" y="5835226"/>
            <a:ext cx="24288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Un porte bougie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09629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8130" y="241999"/>
            <a:ext cx="756328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Photos très ancienne avec un drôle d’engin sûrement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début des trains à crémaillère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676989"/>
      </p:ext>
    </p:extLst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2"/>
          <a:stretch/>
        </p:blipFill>
        <p:spPr>
          <a:xfrm>
            <a:off x="2952" y="0"/>
            <a:ext cx="914104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3116" y="5350408"/>
            <a:ext cx="87669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Collection de matériel agricole ancien, d'outils de bourrelier, de charron et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maréchal-ferrant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datant de la fin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 et du début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ème, souvenirs de nos grands parents. </a:t>
            </a:r>
          </a:p>
        </p:txBody>
      </p:sp>
      <p:sp>
        <p:nvSpPr>
          <p:cNvPr id="4" name="Rectangle 3"/>
          <p:cNvSpPr/>
          <p:nvPr/>
        </p:nvSpPr>
        <p:spPr>
          <a:xfrm>
            <a:off x="2914870" y="147842"/>
            <a:ext cx="39434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Mémoire Paysanne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16" y="526725"/>
            <a:ext cx="1696930" cy="1696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566129"/>
      </p:ext>
    </p:extLst>
  </p:cSld>
  <p:clrMapOvr>
    <a:masterClrMapping/>
  </p:clrMapOvr>
  <p:transition spd="slow" advTm="13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429635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567266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227" y="6234181"/>
            <a:ext cx="353494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salle paysanne</a:t>
            </a:r>
            <a:endParaRPr lang="fr-F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844290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128"/>
            <a:ext cx="9254836" cy="6941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713524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352467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16199" y="6115781"/>
            <a:ext cx="441819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Lieu de vie difficile et modeste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531661"/>
      </p:ext>
    </p:extLst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329083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494111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073537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0"/>
          <a:stretch/>
        </p:blipFill>
        <p:spPr>
          <a:xfrm>
            <a:off x="-10391" y="0"/>
            <a:ext cx="915439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76153" y="1124588"/>
            <a:ext cx="3409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l'atelier du tonnelier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6114456"/>
      </p:ext>
    </p:extLst>
  </p:cSld>
  <p:clrMapOvr>
    <a:masterClrMapping/>
  </p:clrMapOvr>
  <p:transition spd="slow" advTm="3000">
    <p:comb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99819" y="5679362"/>
            <a:ext cx="734848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Méthode ancienne pour réaliser les plateaux de bois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pération sûrement très pénible !!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Bulle ronde 3"/>
          <p:cNvSpPr/>
          <p:nvPr/>
        </p:nvSpPr>
        <p:spPr>
          <a:xfrm>
            <a:off x="6774873" y="3283527"/>
            <a:ext cx="1473433" cy="955964"/>
          </a:xfrm>
          <a:prstGeom prst="wedgeEllipseCallout">
            <a:avLst>
              <a:gd name="adj1" fmla="val -101773"/>
              <a:gd name="adj2" fmla="val 110326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0000"/>
                </a:solidFill>
              </a:rPr>
              <a:t>Un</a:t>
            </a:r>
            <a:r>
              <a:rPr lang="fr-FR" dirty="0" smtClean="0"/>
              <a:t> </a:t>
            </a:r>
            <a:r>
              <a:rPr lang="fr-FR" dirty="0" smtClean="0">
                <a:solidFill>
                  <a:srgbClr val="FF0000"/>
                </a:solidFill>
              </a:rPr>
              <a:t>homme en bas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5" name="Bulle ronde 4"/>
          <p:cNvSpPr/>
          <p:nvPr/>
        </p:nvSpPr>
        <p:spPr>
          <a:xfrm>
            <a:off x="2597727" y="405245"/>
            <a:ext cx="1485900" cy="810491"/>
          </a:xfrm>
          <a:prstGeom prst="wedgeEllipseCallout">
            <a:avLst>
              <a:gd name="adj1" fmla="val 60286"/>
              <a:gd name="adj2" fmla="val 202244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0000"/>
                </a:solidFill>
              </a:rPr>
              <a:t>Un homme en haut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Bulle ronde 5"/>
          <p:cNvSpPr/>
          <p:nvPr/>
        </p:nvSpPr>
        <p:spPr>
          <a:xfrm>
            <a:off x="6774873" y="1361209"/>
            <a:ext cx="2275609" cy="1184564"/>
          </a:xfrm>
          <a:prstGeom prst="wedgeEllipseCallout">
            <a:avLst>
              <a:gd name="adj1" fmla="val -104238"/>
              <a:gd name="adj2" fmla="val 44079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0000"/>
                </a:solidFill>
              </a:rPr>
              <a:t>La lame de scie qui entaille le plateau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169546"/>
      </p:ext>
    </p:extLst>
  </p:cSld>
  <p:clrMapOvr>
    <a:masterClrMapping/>
  </p:clrMapOvr>
  <p:transition spd="slow" advTm="11000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72515" y="6157344"/>
            <a:ext cx="305083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L’atelier du sabotier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094905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35778" y="234526"/>
            <a:ext cx="41296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Belle collection de lanternes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301591"/>
      </p:ext>
    </p:extLst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410587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083313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633020"/>
      </p:ext>
    </p:extLst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02596" y="5939135"/>
            <a:ext cx="655179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La forge et le portique pour ferrer les chevaux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945907"/>
      </p:ext>
    </p:extLst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218208" y="5180598"/>
            <a:ext cx="921673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Peut être pas de pépites mais tant d’objets d’un passé proche ou plus lointain pour mieux comprendre la campagne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il vaux le détour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975534"/>
      </p:ext>
    </p:extLst>
  </p:cSld>
  <p:clrMapOvr>
    <a:masterClrMapping/>
  </p:clrMapOvr>
  <p:transition spd="slow" advTm="11000">
    <p:comb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26128" y="0"/>
            <a:ext cx="70969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Alice et son père, Louis Taverne, ont travaillé tous les deux jusqu’au décès du second, en 1946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4162427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Ambierle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musée de la vie quotidienne et des traditions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campagnes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Foréziennes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 siècle. Le fruit de recherches qui ont animé la vie de sa créatrice, Alice Taverne, jusqu’à sa mort, il y a 50 ans. 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2000" y="6187322"/>
            <a:ext cx="38154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Création </a:t>
            </a:r>
            <a:r>
              <a:rPr lang="fr-FR" sz="2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: </a:t>
            </a:r>
            <a:r>
              <a:rPr lang="fr-FR" sz="2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Aôut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 2024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885053"/>
      </p:ext>
    </p:extLst>
  </p:cSld>
  <p:clrMapOvr>
    <a:masterClrMapping/>
  </p:clrMapOvr>
  <p:transition spd="slow" advTm="18000"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333</TotalTime>
  <Words>407</Words>
  <Application>Microsoft Office PowerPoint</Application>
  <PresentationFormat>Affichage à l'écran (4:3)</PresentationFormat>
  <Paragraphs>45</Paragraphs>
  <Slides>58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58</vt:i4>
      </vt:variant>
    </vt:vector>
  </HeadingPairs>
  <TitlesOfParts>
    <vt:vector size="64" baseType="lpstr">
      <vt:lpstr>Arial</vt:lpstr>
      <vt:lpstr>Calibri</vt:lpstr>
      <vt:lpstr>Calibri Light</vt:lpstr>
      <vt:lpstr>Courgette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46</cp:revision>
  <dcterms:created xsi:type="dcterms:W3CDTF">2024-07-26T13:18:16Z</dcterms:created>
  <dcterms:modified xsi:type="dcterms:W3CDTF">2024-08-02T18:55:35Z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