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96" r:id="rId2"/>
  </p:sldMasterIdLst>
  <p:notesMasterIdLst>
    <p:notesMasterId r:id="rId61"/>
  </p:notesMasterIdLst>
  <p:sldIdLst>
    <p:sldId id="533" r:id="rId3"/>
    <p:sldId id="534" r:id="rId4"/>
    <p:sldId id="536" r:id="rId5"/>
    <p:sldId id="590" r:id="rId6"/>
    <p:sldId id="535" r:id="rId7"/>
    <p:sldId id="543" r:id="rId8"/>
    <p:sldId id="544" r:id="rId9"/>
    <p:sldId id="540" r:id="rId10"/>
    <p:sldId id="538" r:id="rId11"/>
    <p:sldId id="537" r:id="rId12"/>
    <p:sldId id="539" r:id="rId13"/>
    <p:sldId id="541" r:id="rId14"/>
    <p:sldId id="542" r:id="rId15"/>
    <p:sldId id="545" r:id="rId16"/>
    <p:sldId id="546" r:id="rId17"/>
    <p:sldId id="547" r:id="rId18"/>
    <p:sldId id="548" r:id="rId19"/>
    <p:sldId id="549" r:id="rId20"/>
    <p:sldId id="551" r:id="rId21"/>
    <p:sldId id="552" r:id="rId22"/>
    <p:sldId id="553" r:id="rId23"/>
    <p:sldId id="554" r:id="rId24"/>
    <p:sldId id="555" r:id="rId25"/>
    <p:sldId id="556" r:id="rId26"/>
    <p:sldId id="557" r:id="rId27"/>
    <p:sldId id="558" r:id="rId28"/>
    <p:sldId id="559" r:id="rId29"/>
    <p:sldId id="560" r:id="rId30"/>
    <p:sldId id="561" r:id="rId31"/>
    <p:sldId id="562" r:id="rId32"/>
    <p:sldId id="563" r:id="rId33"/>
    <p:sldId id="564" r:id="rId34"/>
    <p:sldId id="565" r:id="rId35"/>
    <p:sldId id="566" r:id="rId36"/>
    <p:sldId id="589" r:id="rId37"/>
    <p:sldId id="567" r:id="rId38"/>
    <p:sldId id="568" r:id="rId39"/>
    <p:sldId id="570" r:id="rId40"/>
    <p:sldId id="569" r:id="rId41"/>
    <p:sldId id="571" r:id="rId42"/>
    <p:sldId id="572" r:id="rId43"/>
    <p:sldId id="573" r:id="rId44"/>
    <p:sldId id="574" r:id="rId45"/>
    <p:sldId id="575" r:id="rId46"/>
    <p:sldId id="576" r:id="rId47"/>
    <p:sldId id="577" r:id="rId48"/>
    <p:sldId id="578" r:id="rId49"/>
    <p:sldId id="579" r:id="rId50"/>
    <p:sldId id="580" r:id="rId51"/>
    <p:sldId id="581" r:id="rId52"/>
    <p:sldId id="582" r:id="rId53"/>
    <p:sldId id="583" r:id="rId54"/>
    <p:sldId id="584" r:id="rId55"/>
    <p:sldId id="585" r:id="rId56"/>
    <p:sldId id="586" r:id="rId57"/>
    <p:sldId id="587" r:id="rId58"/>
    <p:sldId id="550" r:id="rId59"/>
    <p:sldId id="390" r:id="rId60"/>
  </p:sldIdLst>
  <p:sldSz cx="9145588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pflozwtioZBVVUkBGsmKQ==" hashData="CgqI/QikVuF5jd8+UHpKyeaglJ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30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06/07/2024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67" y="2125026"/>
            <a:ext cx="777375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482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90" y="4395704"/>
            <a:ext cx="777375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90" y="2899342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81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675" y="1596865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303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70051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20" y="1531303"/>
            <a:ext cx="4042476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20" y="2170051"/>
            <a:ext cx="4042476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114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86" y="276317"/>
            <a:ext cx="511263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114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2295"/>
            <a:ext cx="5487353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915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3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851" y="277907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8181" y="277907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524" y="2129455"/>
            <a:ext cx="7773751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982" y="3876307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0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0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0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0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0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0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036" y="4399373"/>
            <a:ext cx="7773751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036" y="2899325"/>
            <a:ext cx="777375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01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05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03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0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0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07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07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0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060" y="1596960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0148" y="1596960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80" y="1531261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018" indent="0">
              <a:buNone/>
              <a:defRPr sz="2400" b="1"/>
            </a:lvl2pPr>
            <a:lvl3pPr marL="1088059" indent="0">
              <a:buNone/>
              <a:defRPr sz="2100" b="1"/>
            </a:lvl3pPr>
            <a:lvl4pPr marL="1632032" indent="0">
              <a:buNone/>
              <a:defRPr sz="1900" b="1"/>
            </a:lvl4pPr>
            <a:lvl5pPr marL="2176062" indent="0">
              <a:buNone/>
              <a:defRPr sz="1900" b="1"/>
            </a:lvl5pPr>
            <a:lvl6pPr marL="2720044" indent="0">
              <a:buNone/>
              <a:defRPr sz="1900" b="1"/>
            </a:lvl6pPr>
            <a:lvl7pPr marL="3264075" indent="0">
              <a:buNone/>
              <a:defRPr sz="1900" b="1"/>
            </a:lvl7pPr>
            <a:lvl8pPr marL="3808079" indent="0">
              <a:buNone/>
              <a:defRPr sz="1900" b="1"/>
            </a:lvl8pPr>
            <a:lvl9pPr marL="43520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80" y="2169342"/>
            <a:ext cx="40408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7120" y="1531261"/>
            <a:ext cx="4042476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018" indent="0">
              <a:buNone/>
              <a:defRPr sz="2400" b="1"/>
            </a:lvl2pPr>
            <a:lvl3pPr marL="1088059" indent="0">
              <a:buNone/>
              <a:defRPr sz="2100" b="1"/>
            </a:lvl3pPr>
            <a:lvl4pPr marL="1632032" indent="0">
              <a:buNone/>
              <a:defRPr sz="1900" b="1"/>
            </a:lvl4pPr>
            <a:lvl5pPr marL="2176062" indent="0">
              <a:buNone/>
              <a:defRPr sz="1900" b="1"/>
            </a:lvl5pPr>
            <a:lvl6pPr marL="2720044" indent="0">
              <a:buNone/>
              <a:defRPr sz="1900" b="1"/>
            </a:lvl6pPr>
            <a:lvl7pPr marL="3264075" indent="0">
              <a:buNone/>
              <a:defRPr sz="1900" b="1"/>
            </a:lvl7pPr>
            <a:lvl8pPr marL="3808079" indent="0">
              <a:buNone/>
              <a:defRPr sz="1900" b="1"/>
            </a:lvl8pPr>
            <a:lvl9pPr marL="43520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7120" y="2169342"/>
            <a:ext cx="4042476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098" y="27606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6267" y="276053"/>
            <a:ext cx="5112637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098" y="1431446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018" indent="0">
              <a:buNone/>
              <a:defRPr sz="1500"/>
            </a:lvl2pPr>
            <a:lvl3pPr marL="1088059" indent="0">
              <a:buNone/>
              <a:defRPr sz="1200"/>
            </a:lvl3pPr>
            <a:lvl4pPr marL="1632032" indent="0">
              <a:buNone/>
              <a:defRPr sz="1100"/>
            </a:lvl4pPr>
            <a:lvl5pPr marL="2176062" indent="0">
              <a:buNone/>
              <a:defRPr sz="1100"/>
            </a:lvl5pPr>
            <a:lvl6pPr marL="2720044" indent="0">
              <a:buNone/>
              <a:defRPr sz="1100"/>
            </a:lvl6pPr>
            <a:lvl7pPr marL="3264075" indent="0">
              <a:buNone/>
              <a:defRPr sz="1100"/>
            </a:lvl7pPr>
            <a:lvl8pPr marL="3808079" indent="0">
              <a:buNone/>
              <a:defRPr sz="1100"/>
            </a:lvl8pPr>
            <a:lvl9pPr marL="43520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7" y="4792068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7" y="615758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018" indent="0">
              <a:buNone/>
              <a:defRPr sz="3300"/>
            </a:lvl2pPr>
            <a:lvl3pPr marL="1088059" indent="0">
              <a:buNone/>
              <a:defRPr sz="2900"/>
            </a:lvl3pPr>
            <a:lvl4pPr marL="1632032" indent="0">
              <a:buNone/>
              <a:defRPr sz="2400"/>
            </a:lvl4pPr>
            <a:lvl5pPr marL="2176062" indent="0">
              <a:buNone/>
              <a:defRPr sz="2400"/>
            </a:lvl5pPr>
            <a:lvl6pPr marL="2720044" indent="0">
              <a:buNone/>
              <a:defRPr sz="2400"/>
            </a:lvl6pPr>
            <a:lvl7pPr marL="3264075" indent="0">
              <a:buNone/>
              <a:defRPr sz="2400"/>
            </a:lvl7pPr>
            <a:lvl8pPr marL="3808079" indent="0">
              <a:buNone/>
              <a:defRPr sz="2400"/>
            </a:lvl8pPr>
            <a:lvl9pPr marL="43520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7" y="5353683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018" indent="0">
              <a:buNone/>
              <a:defRPr sz="1500"/>
            </a:lvl2pPr>
            <a:lvl3pPr marL="1088059" indent="0">
              <a:buNone/>
              <a:defRPr sz="1200"/>
            </a:lvl3pPr>
            <a:lvl4pPr marL="1632032" indent="0">
              <a:buNone/>
              <a:defRPr sz="1100"/>
            </a:lvl4pPr>
            <a:lvl5pPr marL="2176062" indent="0">
              <a:buNone/>
              <a:defRPr sz="1100"/>
            </a:lvl5pPr>
            <a:lvl6pPr marL="2720044" indent="0">
              <a:buNone/>
              <a:defRPr sz="1100"/>
            </a:lvl6pPr>
            <a:lvl7pPr marL="3264075" indent="0">
              <a:buNone/>
              <a:defRPr sz="1100"/>
            </a:lvl7pPr>
            <a:lvl8pPr marL="3808079" indent="0">
              <a:buNone/>
              <a:defRPr sz="1100"/>
            </a:lvl8pPr>
            <a:lvl9pPr marL="43520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1811" y="277637"/>
            <a:ext cx="2057759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2" y="277637"/>
            <a:ext cx="602084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47" y="273963"/>
            <a:ext cx="8231031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47" y="1596865"/>
            <a:ext cx="8231031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74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561" y="6344139"/>
            <a:ext cx="289610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966" y="6344139"/>
            <a:ext cx="2133970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04" y="274736"/>
            <a:ext cx="8231029" cy="1140092"/>
          </a:xfrm>
          <a:prstGeom prst="rect">
            <a:avLst/>
          </a:prstGeom>
        </p:spPr>
        <p:txBody>
          <a:bodyPr vert="horz" lIns="108122" tIns="54060" rIns="108122" bIns="5406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596960"/>
            <a:ext cx="8231029" cy="4514439"/>
          </a:xfrm>
          <a:prstGeom prst="rect">
            <a:avLst/>
          </a:prstGeom>
        </p:spPr>
        <p:txBody>
          <a:bodyPr vert="horz" lIns="108122" tIns="54060" rIns="108122" bIns="5406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947" y="6343862"/>
            <a:ext cx="2133970" cy="364195"/>
          </a:xfrm>
          <a:prstGeom prst="rect">
            <a:avLst/>
          </a:prstGeom>
        </p:spPr>
        <p:txBody>
          <a:bodyPr vert="horz" lIns="108122" tIns="54060" rIns="108122" bIns="54060" rtlCol="0" anchor="ctr"/>
          <a:lstStyle>
            <a:lvl1pPr algn="l" defTabSz="108805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06/07/2024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525" y="6343862"/>
            <a:ext cx="2896103" cy="364195"/>
          </a:xfrm>
          <a:prstGeom prst="rect">
            <a:avLst/>
          </a:prstGeom>
        </p:spPr>
        <p:txBody>
          <a:bodyPr vert="horz" lIns="108122" tIns="54060" rIns="108122" bIns="54060" rtlCol="0" anchor="ctr"/>
          <a:lstStyle>
            <a:lvl1pPr algn="ctr" defTabSz="108805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982" y="6343862"/>
            <a:ext cx="2133970" cy="364195"/>
          </a:xfrm>
          <a:prstGeom prst="rect">
            <a:avLst/>
          </a:prstGeom>
        </p:spPr>
        <p:txBody>
          <a:bodyPr vert="horz" lIns="108122" tIns="54060" rIns="108122" bIns="54060" rtlCol="0" anchor="ctr"/>
          <a:lstStyle>
            <a:lvl1pPr algn="r" defTabSz="108805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7" r:id="rId1"/>
    <p:sldLayoutId id="2147484298" r:id="rId2"/>
    <p:sldLayoutId id="2147484299" r:id="rId3"/>
    <p:sldLayoutId id="2147484300" r:id="rId4"/>
    <p:sldLayoutId id="2147484301" r:id="rId5"/>
    <p:sldLayoutId id="2147484302" r:id="rId6"/>
    <p:sldLayoutId id="2147484303" r:id="rId7"/>
    <p:sldLayoutId id="2147484304" r:id="rId8"/>
    <p:sldLayoutId id="2147484305" r:id="rId9"/>
    <p:sldLayoutId id="2147484306" r:id="rId10"/>
    <p:sldLayoutId id="2147484307" r:id="rId11"/>
  </p:sldLayoutIdLst>
  <p:transition spd="med" advTm="4000">
    <p:random/>
  </p:transition>
  <p:txStyles>
    <p:titleStyle>
      <a:lvl1pPr algn="ctr" defTabSz="108805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18" indent="-408018" algn="l" defTabSz="108805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007" indent="-340009" algn="l" defTabSz="108805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035" indent="-272027" algn="l" defTabSz="108805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042" indent="-272027" algn="l" defTabSz="108805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057" indent="-272027" algn="l" defTabSz="108805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037" indent="-272027" algn="l" defTabSz="108805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067" indent="-272027" algn="l" defTabSz="108805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092" indent="-272027" algn="l" defTabSz="108805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119" indent="-272027" algn="l" defTabSz="108805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0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018" algn="l" defTabSz="10880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059" algn="l" defTabSz="10880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032" algn="l" defTabSz="10880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062" algn="l" defTabSz="10880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044" algn="l" defTabSz="10880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075" algn="l" defTabSz="10880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079" algn="l" defTabSz="10880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088" algn="l" defTabSz="108805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67.jpeg"/><Relationship Id="rId4" Type="http://schemas.openxmlformats.org/officeDocument/2006/relationships/image" Target="../media/image6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120000">
            <a:off x="5197734" y="1080466"/>
            <a:ext cx="3208478" cy="2801850"/>
          </a:xfrm>
          <a:prstGeom prst="rect">
            <a:avLst/>
          </a:prstGeom>
          <a:noFill/>
        </p:spPr>
        <p:txBody>
          <a:bodyPr wrap="none" lIns="90651" tIns="45318" rIns="90651" bIns="45318" rtlCol="0">
            <a:prstTxWarp prst="textArchUpPour">
              <a:avLst/>
            </a:prstTxWarp>
            <a:spAutoFit/>
          </a:bodyPr>
          <a:lstStyle/>
          <a:p>
            <a:pPr defTabSz="1088059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>
            <a:off x="160405" y="5724531"/>
            <a:ext cx="6988772" cy="949414"/>
          </a:xfrm>
          <a:prstGeom prst="rect">
            <a:avLst/>
          </a:prstGeom>
          <a:noFill/>
        </p:spPr>
        <p:txBody>
          <a:bodyPr wrap="none" lIns="90651" tIns="45318" rIns="90651" bIns="45318" rtlCol="0">
            <a:prstTxWarp prst="textPlain">
              <a:avLst/>
            </a:prstTxWarp>
            <a:spAutoFit/>
          </a:bodyPr>
          <a:lstStyle/>
          <a:p>
            <a:pPr algn="ctr" defTabSz="1088059"/>
            <a:r>
              <a:rPr lang="fr-FR" sz="6100" dirty="0" smtClean="0">
                <a:ln w="38100"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Fort  de  Mutzig </a:t>
            </a:r>
            <a:endParaRPr lang="fr-FR" sz="6100" dirty="0">
              <a:ln w="38100">
                <a:solidFill>
                  <a:srgbClr val="FFFF00"/>
                </a:solidFill>
              </a:ln>
              <a:solidFill>
                <a:srgbClr val="FF0000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1309" y="0"/>
            <a:ext cx="2182007" cy="2661312"/>
          </a:xfrm>
          <a:prstGeom prst="rect">
            <a:avLst/>
          </a:prstGeom>
        </p:spPr>
        <p:txBody>
          <a:bodyPr wrap="square" lIns="121014" tIns="60487" rIns="121014" bIns="60487">
            <a:spAutoFit/>
          </a:bodyPr>
          <a:lstStyle/>
          <a:p>
            <a:pPr algn="ctr" defTabSz="1088059"/>
            <a:r>
              <a:rPr lang="fr-FR" sz="3300" b="1" dirty="0" smtClean="0">
                <a:latin typeface="Chiller" pitchFamily="82" charset="0"/>
              </a:rPr>
              <a:t>Pour voir la beauté du paysage, il faut le regarder avec le cœur...</a:t>
            </a:r>
            <a:endParaRPr lang="fr-FR" sz="33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180000">
            <a:off x="2519140" y="1656000"/>
            <a:ext cx="2502891" cy="1199517"/>
          </a:xfrm>
          <a:prstGeom prst="rect">
            <a:avLst/>
          </a:prstGeom>
          <a:noFill/>
        </p:spPr>
        <p:txBody>
          <a:bodyPr wrap="square" lIns="90651" tIns="45318" rIns="90651" bIns="45318" rtlCol="0">
            <a:spAutoFit/>
          </a:bodyPr>
          <a:lstStyle/>
          <a:p>
            <a:pPr algn="ctr" defTabSz="1088059"/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Pour  le  plaisir 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de  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partager  leur  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découverte 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comme  visiteurs</a:t>
            </a:r>
            <a:endParaRPr lang="fr-FR" sz="13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2193" y="3492278"/>
            <a:ext cx="1764539" cy="1757927"/>
          </a:xfrm>
          <a:prstGeom prst="rect">
            <a:avLst/>
          </a:prstGeom>
        </p:spPr>
      </p:pic>
      <p:pic>
        <p:nvPicPr>
          <p:cNvPr id="11" name="Image 10" descr="1f9d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57172" y="3024000"/>
            <a:ext cx="801375" cy="900000"/>
          </a:xfrm>
          <a:prstGeom prst="rect">
            <a:avLst/>
          </a:prstGeom>
        </p:spPr>
      </p:pic>
      <p:pic>
        <p:nvPicPr>
          <p:cNvPr id="12" name="Image 11" descr="1f9db-264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23461" y="3024000"/>
            <a:ext cx="801375" cy="900000"/>
          </a:xfrm>
          <a:prstGeom prst="rect">
            <a:avLst/>
          </a:prstGeom>
        </p:spPr>
      </p:pic>
      <p:pic>
        <p:nvPicPr>
          <p:cNvPr id="13" name="Image 12" descr="1F468-1F3FF-200D-1F9B0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689749" y="2988000"/>
            <a:ext cx="833431" cy="936001"/>
          </a:xfrm>
          <a:prstGeom prst="rect">
            <a:avLst/>
          </a:prstGeom>
        </p:spPr>
      </p:pic>
      <p:pic>
        <p:nvPicPr>
          <p:cNvPr id="15" name="Image 14" descr="800px-Wappen_Deutsches_Reich_-_Reichswappen_(Grosses).sv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28000" y="1872000"/>
            <a:ext cx="1080000" cy="127035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276650" y="4608000"/>
            <a:ext cx="1358064" cy="10310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100" dirty="0" smtClean="0">
                <a:ln w="38100">
                  <a:solidFill>
                    <a:srgbClr val="FFFF00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du</a:t>
            </a:r>
            <a:endParaRPr lang="fr-FR" dirty="0"/>
          </a:p>
        </p:txBody>
      </p:sp>
      <p:pic>
        <p:nvPicPr>
          <p:cNvPr id="16" name="Chris Spheeris - The Relaxing Music 16.wav">
            <a:hlinkClick r:id="" action="ppaction://media"/>
          </p:cNvPr>
          <p:cNvPicPr>
            <a:picLocks noRot="1" noChangeAspect="1"/>
          </p:cNvPicPr>
          <p:nvPr>
            <a:wavAudioFile r:embed="rId1" name="Chris Spheeris - The Relaxing Music 16.wav"/>
          </p:nvPr>
        </p:nvPicPr>
        <p:blipFill>
          <a:blip r:embed="rId9" cstate="print"/>
          <a:stretch>
            <a:fillRect/>
          </a:stretch>
        </p:blipFill>
        <p:spPr>
          <a:xfrm>
            <a:off x="4932834" y="356428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9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53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7000"/>
                            </p:stCondLst>
                            <p:childTnLst>
                              <p:par>
                                <p:cTn id="5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10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3000"/>
                            </p:stCondLst>
                            <p:childTnLst>
                              <p:par>
                                <p:cTn id="5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6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96000"/>
            <a:ext cx="9145588" cy="6170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3800" b="1" dirty="0" smtClean="0"/>
              <a:t>Le Fort de Mutzig - "</a:t>
            </a:r>
            <a:r>
              <a:rPr lang="fr-FR" sz="3800" b="1" dirty="0" err="1" smtClean="0"/>
              <a:t>Feste</a:t>
            </a:r>
            <a:r>
              <a:rPr lang="fr-FR" sz="3800" b="1" dirty="0" smtClean="0"/>
              <a:t> Kaiser Wilhelm II"</a:t>
            </a:r>
            <a:r>
              <a:rPr lang="fr-FR" b="1" dirty="0" smtClean="0"/>
              <a:t/>
            </a:r>
            <a:br>
              <a:rPr lang="fr-FR" b="1" dirty="0" smtClean="0"/>
            </a:br>
            <a:endParaRPr lang="fr-FR" sz="1050" b="1" dirty="0" smtClean="0"/>
          </a:p>
          <a:p>
            <a:pPr algn="ctr"/>
            <a:r>
              <a:rPr lang="fr-FR" sz="2800" b="1" dirty="0" smtClean="0"/>
              <a:t>Le précurseur de la fortification du 20ème siècle</a:t>
            </a:r>
          </a:p>
          <a:p>
            <a:pPr algn="ctr"/>
            <a:endParaRPr lang="fr-FR" sz="1050" b="1" dirty="0" smtClean="0"/>
          </a:p>
          <a:p>
            <a:pPr algn="ctr"/>
            <a:r>
              <a:rPr lang="fr-FR" sz="2700" dirty="0" smtClean="0"/>
              <a:t>La décision de construire une fortification à Mutzig est prise en janvier 1893 par l'empereur GUILLAUME II. Les premiers travaux débutent en avril de la même année.</a:t>
            </a:r>
          </a:p>
          <a:p>
            <a:pPr algn="ctr"/>
            <a:r>
              <a:rPr lang="fr-FR" sz="2700" dirty="0" smtClean="0"/>
              <a:t> Le gigantesque chantier débute en avril 1893. La </a:t>
            </a:r>
            <a:r>
              <a:rPr lang="fr-FR" sz="2700" dirty="0" err="1" smtClean="0"/>
              <a:t>Feste</a:t>
            </a:r>
            <a:r>
              <a:rPr lang="fr-FR" sz="2700" dirty="0" smtClean="0"/>
              <a:t> recevra le nom de "</a:t>
            </a:r>
            <a:r>
              <a:rPr lang="fr-FR" sz="2700" dirty="0" err="1" smtClean="0"/>
              <a:t>Feste</a:t>
            </a:r>
            <a:r>
              <a:rPr lang="fr-FR" sz="2700" dirty="0" smtClean="0"/>
              <a:t> Kaiser Wilhelm II" en 1896. Un monument appelé "</a:t>
            </a:r>
            <a:r>
              <a:rPr lang="fr-FR" sz="2700" dirty="0" err="1" smtClean="0"/>
              <a:t>Namenstein</a:t>
            </a:r>
            <a:r>
              <a:rPr lang="fr-FR" sz="2700" dirty="0" smtClean="0"/>
              <a:t>" sera inauguré en octobre de la même année, il sera le seul élément visible de la forteresse.</a:t>
            </a:r>
            <a:br>
              <a:rPr lang="fr-FR" sz="2700" dirty="0" smtClean="0"/>
            </a:br>
            <a:r>
              <a:rPr lang="fr-FR" sz="2700" dirty="0" smtClean="0"/>
              <a:t>La </a:t>
            </a:r>
            <a:r>
              <a:rPr lang="fr-FR" sz="2700" dirty="0" err="1" smtClean="0"/>
              <a:t>Feste</a:t>
            </a:r>
            <a:r>
              <a:rPr lang="fr-FR" sz="2700" dirty="0" smtClean="0"/>
              <a:t> de Mutzig jouera un rôle de laboratoire de recherche en matière de fortifications. De nombreuses techniques    	nouvelles seront testées au Fort de Mutzig, certaines seront généralisées, d'autres oubliées.</a:t>
            </a: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62891" y="6300001"/>
            <a:ext cx="331075" cy="371475"/>
          </a:xfrm>
          <a:prstGeom prst="rect">
            <a:avLst/>
          </a:prstGeom>
        </p:spPr>
      </p:pic>
      <p:pic>
        <p:nvPicPr>
          <p:cNvPr id="4" name="Image 3" descr="800px-Wappen_Deutsches_Reich_-_Reichswappen_(Grosses)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508000"/>
            <a:ext cx="1080000" cy="127035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360000"/>
            <a:ext cx="9145588" cy="5924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2800" dirty="0" smtClean="0">
                <a:solidFill>
                  <a:prstClr val="black"/>
                </a:solidFill>
              </a:rPr>
              <a:t> </a:t>
            </a:r>
            <a:r>
              <a:rPr lang="fr-FR" sz="2700" dirty="0" smtClean="0">
                <a:solidFill>
                  <a:prstClr val="black"/>
                </a:solidFill>
              </a:rPr>
              <a:t>Elle est incontestablement le lieu d’invention et le prototype des fortifications du 20ème siècle : Qingdao (</a:t>
            </a:r>
            <a:r>
              <a:rPr lang="fr-FR" sz="2700" dirty="0" err="1" smtClean="0">
                <a:solidFill>
                  <a:prstClr val="black"/>
                </a:solidFill>
              </a:rPr>
              <a:t>Tsing</a:t>
            </a:r>
            <a:r>
              <a:rPr lang="fr-FR" sz="2700" dirty="0" smtClean="0">
                <a:solidFill>
                  <a:prstClr val="black"/>
                </a:solidFill>
              </a:rPr>
              <a:t> tau), les </a:t>
            </a:r>
            <a:r>
              <a:rPr lang="fr-FR" sz="2700" dirty="0" err="1" smtClean="0">
                <a:solidFill>
                  <a:prstClr val="black"/>
                </a:solidFill>
              </a:rPr>
              <a:t>festen</a:t>
            </a:r>
            <a:r>
              <a:rPr lang="fr-FR" sz="2700" dirty="0" smtClean="0">
                <a:solidFill>
                  <a:prstClr val="black"/>
                </a:solidFill>
              </a:rPr>
              <a:t> de Metz-Thionville, la Ligne Maginot, le Oder-</a:t>
            </a:r>
            <a:r>
              <a:rPr lang="fr-FR" sz="2700" dirty="0" err="1" smtClean="0">
                <a:solidFill>
                  <a:prstClr val="black"/>
                </a:solidFill>
              </a:rPr>
              <a:t>Warthe</a:t>
            </a:r>
            <a:r>
              <a:rPr lang="fr-FR" sz="2700" dirty="0" smtClean="0">
                <a:solidFill>
                  <a:prstClr val="black"/>
                </a:solidFill>
              </a:rPr>
              <a:t> </a:t>
            </a:r>
            <a:r>
              <a:rPr lang="fr-FR" sz="2700" dirty="0" err="1" smtClean="0">
                <a:solidFill>
                  <a:prstClr val="black"/>
                </a:solidFill>
              </a:rPr>
              <a:t>Bogen</a:t>
            </a:r>
            <a:r>
              <a:rPr lang="fr-FR" sz="2700" dirty="0" smtClean="0">
                <a:solidFill>
                  <a:prstClr val="black"/>
                </a:solidFill>
              </a:rPr>
              <a:t>, le </a:t>
            </a:r>
            <a:r>
              <a:rPr lang="fr-FR" sz="2700" dirty="0" err="1" smtClean="0">
                <a:solidFill>
                  <a:prstClr val="black"/>
                </a:solidFill>
              </a:rPr>
              <a:t>Westwall</a:t>
            </a:r>
            <a:r>
              <a:rPr lang="fr-FR" sz="2700" dirty="0" smtClean="0">
                <a:solidFill>
                  <a:prstClr val="black"/>
                </a:solidFill>
              </a:rPr>
              <a:t>, le Mur de l'Atlantique, etc. en sont </a:t>
            </a:r>
            <a:endParaRPr lang="fr-FR" sz="2700" dirty="0" smtClean="0">
              <a:solidFill>
                <a:prstClr val="black"/>
              </a:solidFill>
            </a:endParaRPr>
          </a:p>
          <a:p>
            <a:pPr lvl="0" algn="ctr"/>
            <a:r>
              <a:rPr lang="fr-FR" sz="2700" dirty="0" smtClean="0">
                <a:solidFill>
                  <a:prstClr val="black"/>
                </a:solidFill>
              </a:rPr>
              <a:t>plus </a:t>
            </a:r>
            <a:r>
              <a:rPr lang="fr-FR" sz="2700" dirty="0" smtClean="0">
                <a:solidFill>
                  <a:prstClr val="black"/>
                </a:solidFill>
              </a:rPr>
              <a:t>ou moins les héritiers.</a:t>
            </a:r>
          </a:p>
          <a:p>
            <a:pPr lvl="0" algn="ctr"/>
            <a:r>
              <a:rPr lang="fr-FR" sz="2700" dirty="0" smtClean="0"/>
              <a:t> En 22 ans de construction la </a:t>
            </a:r>
            <a:r>
              <a:rPr lang="fr-FR" sz="2700" dirty="0" err="1" smtClean="0"/>
              <a:t>Feste</a:t>
            </a:r>
            <a:r>
              <a:rPr lang="fr-FR" sz="2700" dirty="0" smtClean="0"/>
              <a:t> Kaiser Wilhelm II s'agrandira au point de devenir la plus grande et la plus puissante fortification en Europe à la déclaration de guerre en 1914.</a:t>
            </a:r>
            <a:br>
              <a:rPr lang="fr-FR" sz="2700" dirty="0" smtClean="0"/>
            </a:br>
            <a:r>
              <a:rPr lang="fr-FR" sz="2700" dirty="0" smtClean="0"/>
              <a:t>En 1914 la </a:t>
            </a:r>
            <a:r>
              <a:rPr lang="fr-FR" sz="2700" dirty="0" err="1" smtClean="0"/>
              <a:t>Feste</a:t>
            </a:r>
            <a:r>
              <a:rPr lang="fr-FR" sz="2700" dirty="0" smtClean="0"/>
              <a:t> s'étend sur 254 ha, elle est constituée de près de </a:t>
            </a:r>
            <a:r>
              <a:rPr lang="fr-FR" sz="2700" dirty="0" smtClean="0"/>
              <a:t>50 </a:t>
            </a:r>
            <a:r>
              <a:rPr lang="fr-FR" sz="2700" dirty="0" smtClean="0"/>
              <a:t>ouvrages :    </a:t>
            </a:r>
            <a:r>
              <a:rPr lang="fr-FR" sz="2700" dirty="0" smtClean="0"/>
              <a:t>Une </a:t>
            </a:r>
            <a:r>
              <a:rPr lang="fr-FR" sz="2700" dirty="0" smtClean="0"/>
              <a:t>véritable ville </a:t>
            </a:r>
            <a:r>
              <a:rPr lang="fr-FR" sz="2700" dirty="0" smtClean="0"/>
              <a:t>souterraine.</a:t>
            </a:r>
            <a:r>
              <a:rPr lang="fr-FR" sz="2700" dirty="0" smtClean="0"/>
              <a:t/>
            </a:r>
            <a:br>
              <a:rPr lang="fr-FR" sz="2700" dirty="0" smtClean="0"/>
            </a:br>
            <a:r>
              <a:rPr lang="fr-FR" sz="2700" dirty="0" smtClean="0"/>
              <a:t>Sa dotation en artillerie est exceptionnelle .</a:t>
            </a:r>
          </a:p>
          <a:p>
            <a:pPr algn="ctr"/>
            <a:r>
              <a:rPr lang="fr-FR" sz="2700" dirty="0" smtClean="0">
                <a:solidFill>
                  <a:srgbClr val="000000"/>
                </a:solidFill>
                <a:latin typeface="Times New Roman"/>
              </a:rPr>
              <a:t>Près de 7 000 hommes vont prendre leur quartier dans l’ensemble des ouvrages à partir de la déclaration </a:t>
            </a:r>
          </a:p>
          <a:p>
            <a:pPr algn="ctr"/>
            <a:r>
              <a:rPr lang="fr-FR" sz="2700" dirty="0" smtClean="0">
                <a:solidFill>
                  <a:srgbClr val="000000"/>
                </a:solidFill>
                <a:latin typeface="Times New Roman"/>
              </a:rPr>
              <a:t>de guerre du 3 août 1914.</a:t>
            </a:r>
            <a:endParaRPr lang="fr-FR" sz="2700" b="1" dirty="0">
              <a:solidFill>
                <a:prstClr val="black"/>
              </a:solidFill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662891" y="6300001"/>
            <a:ext cx="331075" cy="371475"/>
          </a:xfrm>
          <a:prstGeom prst="rect">
            <a:avLst/>
          </a:prstGeom>
        </p:spPr>
      </p:pic>
      <p:pic>
        <p:nvPicPr>
          <p:cNvPr id="4" name="Image 3" descr="800px-Wappen_Deutsches_Reich_-_Reichswappen_(Grosses)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508000"/>
            <a:ext cx="1080000" cy="127035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14513" y="6228581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74760_303842155239941_57768543984834338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78569765_303842188573271_8347540958031649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l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576891_303843018573188_9732473122302327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813951_303842235239933_71604105621463736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ull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78842469_303842301906593_39546179105290803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-2"/>
            <a:ext cx="513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5279208_6725809367471056_198807241086230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760" cy="684076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445202_6725808837471109_1897433771835112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463645_6725808827471110_40306789723316512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468133_6725809184137741_70252417515376255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477888_6725808784137781_6025955047927735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480921_6725809387471054_65379924247274931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488405_6725808747471118_6888505288433414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488454_6725809080804418_11618877432159615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491642_6725809250804401_6110919230566116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730383_6725809067471086_43488085535270822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67733821_6725808867471106_6839972895866996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368016064_6725809160804410_73646001615623651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2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ntérieur à la ligne Maginot, ce fort est révolutionnaire pour son époque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0506" y="6120000"/>
            <a:ext cx="5112000" cy="738664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Antérieur à la ligne Maginot, ce fort est révolutionnaire pour son époque.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9098" y="6192000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que soldat dispose de 20 litres d’eau par jour ( manger , boire, se laver …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01389" y="0"/>
            <a:ext cx="3942810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92000" y="5760000"/>
            <a:ext cx="3960000" cy="1061829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Chaque soldat dispose de 20 litres d’eau par jour ( manger , boire, se laver …)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05042" y="6156573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120000"/>
            <a:ext cx="9145588" cy="738664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Dans la cuisine, les repas sont aussi préparés la nuit, puis mis dans d’énormes </a:t>
            </a:r>
            <a:r>
              <a:rPr lang="fr-FR" dirty="0" err="1" smtClean="0">
                <a:solidFill>
                  <a:schemeClr val="bg1"/>
                </a:solidFill>
                <a:latin typeface="Arial Rounded MT Bold" pitchFamily="34" charset="0"/>
              </a:rPr>
              <a:t>bains-marie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 afin d’être maintenus au chaud jusqu’à midi.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14513" y="5724525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ès 1910, le site est doté d’une unité médicale complète avec salle d’opéra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0506" y="5760000"/>
            <a:ext cx="5148000" cy="1061829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Dès 1910, le site est doté d’une unité médicale complète avec salle d’opération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9098" y="6192000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Des kilomètres de galeries, permettant de communiquer entre les 50 bâtiments qui constituent le site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80506" y="5760000"/>
            <a:ext cx="5112000" cy="1061829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Des kilomètres de galeries, permettant de communiquer entre les 50 bâtiments qui constituent le site.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9098" y="6192000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blind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alerie ovoïde construite en 1915 , particularité  résistance aux bombardemen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0506" y="5760000"/>
            <a:ext cx="5112000" cy="1061829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Galerie ovoïde construite en 1915 , particularité  résistance aux bombardements.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9098" y="6192000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’atelier d’entretien pour la maintenance des groupes électrogèn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0506" y="5760000"/>
            <a:ext cx="5112000" cy="1061829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L’atelier d’entretien pour la maintenance des groupes électrogènes.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9098" y="6192000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checker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’électricité est produite sur place grâce à des groupes électrogènes, actionnés par des moteurs diese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0506" y="5760000"/>
            <a:ext cx="5112000" cy="1061829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L’électricité est produite sur place grâce à des groupes électrogènes, actionnés par des moteurs diesel.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9098" y="6192000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’entrée est protégée par trois chambres de tir ( mitrailleuse , projecteur électrique, poste d’observation, chacune orientée différemment vers tous les angles d’accès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8091"/>
            <a:ext cx="9145588" cy="608435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400000"/>
            <a:ext cx="9145588" cy="1061829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L’entrée est protégée par trois chambres de tir ( mitrailleuse , projecteur électrique, poste d’observation, chacune orientée différemment vers tous les angles d’accès).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14513" y="5436493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80506" y="6408000"/>
            <a:ext cx="5112000" cy="415498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latin typeface="Arial Rounded MT Bold" pitchFamily="34" charset="0"/>
              </a:rPr>
              <a:t>L’équipe médicale en 1914.</a:t>
            </a:r>
            <a:endParaRPr lang="fr-FR" dirty="0">
              <a:latin typeface="Arial Rounded MT Bold" pitchFamily="34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9098" y="6192000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ambre de l’officier. Il est le seul à avoir une chambre individuelle, avec son petit chauffage, son bureau et une table pour prendre ses repas…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435" y="0"/>
            <a:ext cx="9120717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760000"/>
            <a:ext cx="9145588" cy="1061829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La chambre de l’officier. Il est le seul à avoir une chambre individuelle, avec son petit chauffage, son bureau et une table pour prendre ses repas…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14513" y="5796533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onstruction est protégée par des portes blindées impressionnantes, les murs extérieurs sont d’une épaisseur de 2,50 mètres……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0506" y="5472000"/>
            <a:ext cx="5112000" cy="1384995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La construction est protégée par des portes blindées impressionnantes, les murs extérieurs sont d’une épaisseur de 2,50 mètres……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9098" y="6192000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Fort de Mutzig , son nom d’origine Feste Kaiser Wilhelm Il. Vue d’en haut…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291" y="0"/>
            <a:ext cx="7707006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6370" y="6120000"/>
            <a:ext cx="7632848" cy="738664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Le Fort de Mutzig , son nom d’origine </a:t>
            </a:r>
            <a:r>
              <a:rPr lang="fr-FR" dirty="0" err="1" smtClean="0">
                <a:solidFill>
                  <a:schemeClr val="bg1"/>
                </a:solidFill>
                <a:latin typeface="Arial Rounded MT Bold" pitchFamily="34" charset="0"/>
              </a:rPr>
              <a:t>Feste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 Kaiser Wilhelm Il. Vue d’en haut…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29178" y="6156573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 standard téléphonique. Il est d’époque…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0506" y="6120000"/>
            <a:ext cx="5112000" cy="738664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Le standard téléphonique.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Il est d’époque…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9098" y="6192000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escaliers, en béton armé , de grande hauteur font le lien afin de passer d’un niveau à l’aut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7592" y="0"/>
            <a:ext cx="5130404" cy="68405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80506" y="5796000"/>
            <a:ext cx="5112000" cy="1061829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Les escaliers, en béton armé , de grande hauteur font le lien afin de passer d’un niveau à l’autre.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9098" y="6192000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120000"/>
            <a:ext cx="9145588" cy="738664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Les </a:t>
            </a:r>
            <a:r>
              <a:rPr lang="fr-FR" dirty="0" err="1" smtClean="0">
                <a:solidFill>
                  <a:schemeClr val="bg1"/>
                </a:solidFill>
                <a:latin typeface="Arial Rounded MT Bold" pitchFamily="34" charset="0"/>
              </a:rPr>
              <a:t>Fahrpanzer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 sur le site . Ils sont au nombre de 16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et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orientables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à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360 degrés .…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14513" y="6156573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es militaires en poste dans le fort en 1914. Les hommes restent trois mois sans sortir 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3081"/>
            <a:ext cx="9145588" cy="56143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5472000"/>
            <a:ext cx="9145588" cy="738664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Les militaires en poste dans le fort en 1914. Les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hommes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 restent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trois mois sans sortir.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4" name="Image 3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14513" y="5436493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120000"/>
            <a:ext cx="9145588" cy="738664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Maquette du site , 257 hectares, 7000 soldats en temps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de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guerre,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50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bâtiments d’acier et de béton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14513" y="6156573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5796000"/>
            <a:ext cx="9145588" cy="1061829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Ration quotidienne du soldat  750 gr de pain ( seigle et froment). 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Il y a un pétrin qui permet de préparer 300 kg de pâte en 15 minutes, grâce à un moteur électrique.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14513" y="5796533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120000"/>
            <a:ext cx="9145588" cy="738664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Tableau électrique, on se croirait dans une énorme salle des machines d’un bateau.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14513" y="6156573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120000"/>
            <a:ext cx="9145588" cy="738664"/>
          </a:xfrm>
          <a:prstGeom prst="rect">
            <a:avLst/>
          </a:prstGeom>
          <a:solidFill>
            <a:schemeClr val="accent6">
              <a:lumMod val="60000"/>
              <a:lumOff val="40000"/>
              <a:alpha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Une chambrée comme celle-ci permet de loger 24 hommes </a:t>
            </a:r>
            <a:endParaRPr lang="fr-FR" dirty="0" smtClean="0">
              <a:solidFill>
                <a:schemeClr val="bg1"/>
              </a:solidFill>
              <a:latin typeface="Arial Rounded MT Bold" pitchFamily="34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dans des </a:t>
            </a:r>
            <a:r>
              <a:rPr lang="fr-FR" dirty="0" smtClean="0">
                <a:solidFill>
                  <a:schemeClr val="bg1"/>
                </a:solidFill>
                <a:latin typeface="Arial Rounded MT Bold" pitchFamily="34" charset="0"/>
              </a:rPr>
              <a:t>conditions de vies sommaires, avec 1m2 par homme.</a:t>
            </a:r>
            <a:endParaRPr lang="fr-FR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pic>
        <p:nvPicPr>
          <p:cNvPr id="3" name="Image 2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814513" y="6084565"/>
            <a:ext cx="331075" cy="37147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190" y="5860152"/>
            <a:ext cx="1676730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00417" y="2821788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8101" y="4106964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2143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7783756" y="6230664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06.07.2024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398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284762" y="2412157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90594" y="288000"/>
            <a:ext cx="6254408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Chris 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r>
              <a:rPr lang="en-US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Spheeris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</a:p>
          <a:p>
            <a:pPr algn="ctr" defTabSz="1080269"/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The  Relaxing  </a:t>
            </a:r>
            <a:r>
              <a:rPr lang="en-US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Music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8808" y="3078283"/>
            <a:ext cx="3048260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859614" y="260703"/>
            <a:ext cx="209567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2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2006</TotalTime>
  <Words>518</Words>
  <Application>Microsoft Office PowerPoint</Application>
  <PresentationFormat>Personnalisé</PresentationFormat>
  <Paragraphs>48</Paragraphs>
  <Slides>58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58</vt:i4>
      </vt:variant>
    </vt:vector>
  </HeadingPairs>
  <TitlesOfParts>
    <vt:vector size="60" baseType="lpstr">
      <vt:lpstr>22_Thème Office</vt:lpstr>
      <vt:lpstr>23_Thème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280</cp:revision>
  <dcterms:created xsi:type="dcterms:W3CDTF">2020-05-12T17:47:43Z</dcterms:created>
  <dcterms:modified xsi:type="dcterms:W3CDTF">2024-07-06T20:56:39Z</dcterms:modified>
</cp:coreProperties>
</file>