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79" r:id="rId4"/>
    <p:sldId id="278" r:id="rId5"/>
    <p:sldId id="277" r:id="rId6"/>
    <p:sldId id="276" r:id="rId7"/>
    <p:sldId id="275" r:id="rId8"/>
    <p:sldId id="274" r:id="rId9"/>
    <p:sldId id="273" r:id="rId10"/>
    <p:sldId id="272" r:id="rId11"/>
    <p:sldId id="271" r:id="rId12"/>
    <p:sldId id="270" r:id="rId13"/>
    <p:sldId id="268" r:id="rId14"/>
    <p:sldId id="269" r:id="rId15"/>
    <p:sldId id="267" r:id="rId16"/>
    <p:sldId id="266" r:id="rId17"/>
    <p:sldId id="265" r:id="rId18"/>
    <p:sldId id="264" r:id="rId19"/>
    <p:sldId id="263" r:id="rId20"/>
    <p:sldId id="262" r:id="rId21"/>
    <p:sldId id="261" r:id="rId22"/>
    <p:sldId id="258" r:id="rId23"/>
    <p:sldId id="257" r:id="rId24"/>
    <p:sldId id="259" r:id="rId25"/>
    <p:sldId id="260" r:id="rId26"/>
    <p:sldId id="280" r:id="rId27"/>
    <p:sldId id="281" r:id="rId28"/>
    <p:sldId id="282"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2ED797-1850-70EF-9A86-B564EC51420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B52C090-3496-720C-18E6-25CD17A759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F2A37AD-0098-2D3D-BFB8-D35E11E1C358}"/>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5" name="Espace réservé du pied de page 4">
            <a:extLst>
              <a:ext uri="{FF2B5EF4-FFF2-40B4-BE49-F238E27FC236}">
                <a16:creationId xmlns:a16="http://schemas.microsoft.com/office/drawing/2014/main" id="{BDE7D736-B35F-5B5E-F57D-F3EF76344CB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D47E43B-E26C-07FE-21BE-8B4E9CE2E576}"/>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1967555142"/>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1F4D9E-3FA3-1F36-FFF9-F84CF3C2A00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2889F7B-0652-333A-9BF4-FD25E590C65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E9211B-2C58-E06D-8429-BCAEDEAFE4C0}"/>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5" name="Espace réservé du pied de page 4">
            <a:extLst>
              <a:ext uri="{FF2B5EF4-FFF2-40B4-BE49-F238E27FC236}">
                <a16:creationId xmlns:a16="http://schemas.microsoft.com/office/drawing/2014/main" id="{C38306E2-AB8E-1C33-326B-045E414F16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0F4B60-DDB4-62D5-5A7D-5D7190BBCA1F}"/>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269392409"/>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8F1E98-6182-92D1-7FE1-719E091B137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925452E-A69A-5072-1C3C-AD065BE003A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38BED75-7B20-1DD2-EBB6-DA328C4028AF}"/>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5" name="Espace réservé du pied de page 4">
            <a:extLst>
              <a:ext uri="{FF2B5EF4-FFF2-40B4-BE49-F238E27FC236}">
                <a16:creationId xmlns:a16="http://schemas.microsoft.com/office/drawing/2014/main" id="{60486DA6-BA47-7903-DA4C-FA040155D2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E347DB-E5C2-9264-7D03-571B719FD591}"/>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829779358"/>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C08730-36AF-2FFD-A478-EA885EF270B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7E44E20-E92D-EDF8-A6CE-62D25AD6810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BBDDB8A-2350-5501-6750-37151B9093F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52BC15D-8CB4-6D9B-6627-9D3050721103}"/>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6" name="Espace réservé du pied de page 5">
            <a:extLst>
              <a:ext uri="{FF2B5EF4-FFF2-40B4-BE49-F238E27FC236}">
                <a16:creationId xmlns:a16="http://schemas.microsoft.com/office/drawing/2014/main" id="{6B3D83B0-803C-8012-2C6F-9497DED5333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CD24AC7-02AB-AEFB-906B-F2F05707D480}"/>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4025894189"/>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B2B308-35BD-0AE9-E684-FC695CB9D7F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8A2E238-2A63-141B-E05F-C0FACE1E4A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6ED7C5E-9497-C446-084D-4CD66123442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019C860-7FF9-2A0D-13CE-35B5AB6989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B654394-FBC5-52E5-2C6E-4B2BEE506E9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F44F7AF-7123-1B11-807F-432918D1A79F}"/>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8" name="Espace réservé du pied de page 7">
            <a:extLst>
              <a:ext uri="{FF2B5EF4-FFF2-40B4-BE49-F238E27FC236}">
                <a16:creationId xmlns:a16="http://schemas.microsoft.com/office/drawing/2014/main" id="{C398B3E7-0E26-A5D6-DA87-76BE61FBCDF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7084143-D964-2DDD-0462-94AED9960008}"/>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1100203921"/>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D1C59D-9C3D-7842-64BC-A77108551AE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C7726B2-999F-A9F1-160C-AE123A4AC615}"/>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4" name="Espace réservé du pied de page 3">
            <a:extLst>
              <a:ext uri="{FF2B5EF4-FFF2-40B4-BE49-F238E27FC236}">
                <a16:creationId xmlns:a16="http://schemas.microsoft.com/office/drawing/2014/main" id="{F2EE1088-25C2-08DA-4118-95618F85A09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E05E4B9-FD95-7E36-7B05-6FA6F568743C}"/>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3674325403"/>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7514D5B-481D-E120-0612-3B15FF485A45}"/>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3" name="Espace réservé du pied de page 2">
            <a:extLst>
              <a:ext uri="{FF2B5EF4-FFF2-40B4-BE49-F238E27FC236}">
                <a16:creationId xmlns:a16="http://schemas.microsoft.com/office/drawing/2014/main" id="{34D5ACF9-F366-EF00-2ABE-7172E285F62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5143D23-ADF9-9C6C-85C1-6BB73601A656}"/>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472100056"/>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2BCFEE-CEF4-ACE8-9963-834BE03A2F6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825A361-9602-3A93-4BD9-99889941ED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8E30397-E81D-D8E5-FD89-468E1DB134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C9AFD3A-1CF7-8B7B-CE6F-138B58A13B22}"/>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6" name="Espace réservé du pied de page 5">
            <a:extLst>
              <a:ext uri="{FF2B5EF4-FFF2-40B4-BE49-F238E27FC236}">
                <a16:creationId xmlns:a16="http://schemas.microsoft.com/office/drawing/2014/main" id="{E215284C-4FFF-E928-F56A-F07C182AA0D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14BB071-40AB-78AF-4837-12E0C0C1210D}"/>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870159480"/>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86434C-9584-C7EF-452E-D3AE3EEF123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D79A346-46D9-7459-8BD5-295EC8C566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89BB0D3-C10B-5554-EFAE-A09D2FC4FB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89A3A82-853B-97D3-6513-B8F781D20CF7}"/>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6" name="Espace réservé du pied de page 5">
            <a:extLst>
              <a:ext uri="{FF2B5EF4-FFF2-40B4-BE49-F238E27FC236}">
                <a16:creationId xmlns:a16="http://schemas.microsoft.com/office/drawing/2014/main" id="{3A567860-5D79-4CD5-F4C9-A48D1B7F9FF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1E3E76-DE3C-48D2-373C-82E8AF3950A6}"/>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3589750757"/>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B3E72-18B9-D4C1-E572-8651952236D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407C356-28CB-E1F1-3327-4036292558B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CE2DA7A-CEB1-DF97-88FE-40FBCCECFA73}"/>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5" name="Espace réservé du pied de page 4">
            <a:extLst>
              <a:ext uri="{FF2B5EF4-FFF2-40B4-BE49-F238E27FC236}">
                <a16:creationId xmlns:a16="http://schemas.microsoft.com/office/drawing/2014/main" id="{B8775D13-4427-3EEC-6B78-F4F52DE4A6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9180F4-BEAE-08E2-F94F-07227EC8BD4B}"/>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3581695212"/>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F096779-14CF-2DE2-7DD2-7B9A25FF8D1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E041B48-436C-C0BA-2C20-2DB8EEFAC5A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D1D22B2-E85A-7754-0E14-9D45D4A5E518}"/>
              </a:ext>
            </a:extLst>
          </p:cNvPr>
          <p:cNvSpPr>
            <a:spLocks noGrp="1"/>
          </p:cNvSpPr>
          <p:nvPr>
            <p:ph type="dt" sz="half" idx="10"/>
          </p:nvPr>
        </p:nvSpPr>
        <p:spPr/>
        <p:txBody>
          <a:bodyPr/>
          <a:lstStyle/>
          <a:p>
            <a:fld id="{728B1190-2328-4A53-9FDA-A86B83EB3612}" type="datetimeFigureOut">
              <a:rPr lang="fr-FR" smtClean="0"/>
              <a:t>21/07/2024</a:t>
            </a:fld>
            <a:endParaRPr lang="fr-FR"/>
          </a:p>
        </p:txBody>
      </p:sp>
      <p:sp>
        <p:nvSpPr>
          <p:cNvPr id="5" name="Espace réservé du pied de page 4">
            <a:extLst>
              <a:ext uri="{FF2B5EF4-FFF2-40B4-BE49-F238E27FC236}">
                <a16:creationId xmlns:a16="http://schemas.microsoft.com/office/drawing/2014/main" id="{2321BE3B-945B-FDB7-EAD7-D861C9700D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A7DCDCF-0BEA-763C-6AE7-5C02457D87A3}"/>
              </a:ext>
            </a:extLst>
          </p:cNvPr>
          <p:cNvSpPr>
            <a:spLocks noGrp="1"/>
          </p:cNvSpPr>
          <p:nvPr>
            <p:ph type="sldNum" sz="quarter" idx="12"/>
          </p:nvPr>
        </p:nvSpPr>
        <p:spPr/>
        <p:txBody>
          <a:bodyPr/>
          <a:lstStyle/>
          <a:p>
            <a:fld id="{5FF91DE3-8775-4EC1-A22F-16F605A3EEE7}" type="slidenum">
              <a:rPr lang="fr-FR" smtClean="0"/>
              <a:t>‹N°›</a:t>
            </a:fld>
            <a:endParaRPr lang="fr-FR"/>
          </a:p>
        </p:txBody>
      </p:sp>
    </p:spTree>
    <p:extLst>
      <p:ext uri="{BB962C8B-B14F-4D97-AF65-F5344CB8AC3E}">
        <p14:creationId xmlns:p14="http://schemas.microsoft.com/office/powerpoint/2010/main" val="2946949257"/>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7B4FE02-A4C7-63AE-48C9-296D92EE7E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6727B7A-AEC3-AB9A-B2A9-EC52923702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4B1F741-5D2B-6383-E834-E16560B847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28B1190-2328-4A53-9FDA-A86B83EB3612}" type="datetimeFigureOut">
              <a:rPr lang="fr-FR" smtClean="0"/>
              <a:t>21/07/2024</a:t>
            </a:fld>
            <a:endParaRPr lang="fr-FR"/>
          </a:p>
        </p:txBody>
      </p:sp>
      <p:sp>
        <p:nvSpPr>
          <p:cNvPr id="5" name="Espace réservé du pied de page 4">
            <a:extLst>
              <a:ext uri="{FF2B5EF4-FFF2-40B4-BE49-F238E27FC236}">
                <a16:creationId xmlns:a16="http://schemas.microsoft.com/office/drawing/2014/main" id="{FD27FFCF-7AC1-A425-DE23-22C07C7B19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45AF60D-A652-71B0-BA52-C0A31687B5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FF91DE3-8775-4EC1-A22F-16F605A3EEE7}" type="slidenum">
              <a:rPr lang="fr-FR" smtClean="0"/>
              <a:t>‹N°›</a:t>
            </a:fld>
            <a:endParaRPr lang="fr-FR"/>
          </a:p>
        </p:txBody>
      </p:sp>
    </p:spTree>
    <p:extLst>
      <p:ext uri="{BB962C8B-B14F-4D97-AF65-F5344CB8AC3E}">
        <p14:creationId xmlns:p14="http://schemas.microsoft.com/office/powerpoint/2010/main" val="344007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homme, portrait, peinture&#10;&#10;Description générée automatiquement">
            <a:extLst>
              <a:ext uri="{FF2B5EF4-FFF2-40B4-BE49-F238E27FC236}">
                <a16:creationId xmlns:a16="http://schemas.microsoft.com/office/drawing/2014/main" id="{DB90338E-BFD6-F944-ED7C-EBB722B01DF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4653" y="189000"/>
            <a:ext cx="4864375"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010962D-BBC3-83F5-EF84-885588D2F468}"/>
              </a:ext>
            </a:extLst>
          </p:cNvPr>
          <p:cNvSpPr txBox="1"/>
          <p:nvPr/>
        </p:nvSpPr>
        <p:spPr>
          <a:xfrm>
            <a:off x="3794653" y="97560"/>
            <a:ext cx="6229457" cy="461665"/>
          </a:xfrm>
          <a:prstGeom prst="rect">
            <a:avLst/>
          </a:prstGeom>
          <a:noFill/>
        </p:spPr>
        <p:txBody>
          <a:bodyPr wrap="square" rtlCol="0">
            <a:spAutoFit/>
          </a:bodyPr>
          <a:lstStyle/>
          <a:p>
            <a:r>
              <a:rPr lang="fr-FR" sz="2400" b="1" dirty="0">
                <a:solidFill>
                  <a:srgbClr val="FFFF00"/>
                </a:solidFill>
              </a:rPr>
              <a:t>Le Peintre Georges Daoud </a:t>
            </a:r>
            <a:r>
              <a:rPr lang="fr-FR" sz="2400" b="1" dirty="0" err="1">
                <a:solidFill>
                  <a:srgbClr val="FFFF00"/>
                </a:solidFill>
              </a:rPr>
              <a:t>Corm</a:t>
            </a:r>
            <a:endParaRPr lang="fr-FR" sz="2400" b="1" dirty="0">
              <a:solidFill>
                <a:srgbClr val="FFFF00"/>
              </a:solidFill>
            </a:endParaRPr>
          </a:p>
        </p:txBody>
      </p:sp>
      <p:sp>
        <p:nvSpPr>
          <p:cNvPr id="7" name="ZoneTexte 6">
            <a:extLst>
              <a:ext uri="{FF2B5EF4-FFF2-40B4-BE49-F238E27FC236}">
                <a16:creationId xmlns:a16="http://schemas.microsoft.com/office/drawing/2014/main" id="{4D9B9F33-0FB6-97F8-0B65-4069337D79E1}"/>
              </a:ext>
            </a:extLst>
          </p:cNvPr>
          <p:cNvSpPr txBox="1"/>
          <p:nvPr/>
        </p:nvSpPr>
        <p:spPr>
          <a:xfrm>
            <a:off x="9020978" y="1905506"/>
            <a:ext cx="317102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Autoportrait du peintre libanais Daoud </a:t>
            </a:r>
            <a:r>
              <a:rPr lang="fr-FR" sz="2400" b="1" dirty="0" err="1">
                <a:solidFill>
                  <a:srgbClr val="FFFF00"/>
                </a:solidFill>
              </a:rPr>
              <a:t>Corm</a:t>
            </a:r>
            <a:r>
              <a:rPr lang="fr-FR" sz="2400" b="1" dirty="0">
                <a:solidFill>
                  <a:srgbClr val="FFFF00"/>
                </a:solidFill>
              </a:rPr>
              <a:t>.</a:t>
            </a:r>
          </a:p>
        </p:txBody>
      </p:sp>
    </p:spTree>
    <p:extLst>
      <p:ext uri="{BB962C8B-B14F-4D97-AF65-F5344CB8AC3E}">
        <p14:creationId xmlns:p14="http://schemas.microsoft.com/office/powerpoint/2010/main" val="4174420073"/>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sndAc>
          <p:stSnd loop="1">
            <p:snd r:embed="rId2" name="WAITING FOR YOU - Ernesto Cortazar.wav"/>
          </p:stSnd>
        </p:sndAc>
      </p:transition>
    </mc:Choice>
    <mc:Fallback>
      <p:transition spd="slow" advClick="0" advTm="11000">
        <p:fade/>
        <p:sndAc>
          <p:stSnd loop="1">
            <p:snd r:embed="rId2" name="WAITING FOR YOU -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8C82AD-8FA8-315C-81DF-00CED64AE2A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FF00"/>
                </a:solidFill>
              </a:rPr>
              <a:t>Daoud </a:t>
            </a:r>
            <a:r>
              <a:rPr lang="fr-FR" sz="2400" b="1" dirty="0" err="1">
                <a:solidFill>
                  <a:srgbClr val="FFFF00"/>
                </a:solidFill>
              </a:rPr>
              <a:t>Corm</a:t>
            </a:r>
            <a:r>
              <a:rPr lang="fr-FR" sz="2400" b="1" dirty="0">
                <a:solidFill>
                  <a:srgbClr val="FFFF00"/>
                </a:solidFill>
              </a:rPr>
              <a:t> (1852–1930), David </a:t>
            </a:r>
            <a:r>
              <a:rPr lang="fr-FR" sz="2400" b="1" dirty="0" err="1">
                <a:solidFill>
                  <a:srgbClr val="FFFF00"/>
                </a:solidFill>
              </a:rPr>
              <a:t>Corm</a:t>
            </a:r>
            <a:r>
              <a:rPr lang="fr-FR" sz="2400" b="1" dirty="0">
                <a:solidFill>
                  <a:srgbClr val="FFFF00"/>
                </a:solidFill>
              </a:rPr>
              <a:t> en anglais, était un peintre libanais influent et le père de l'écrivain, industriel et philanthrope Charles </a:t>
            </a:r>
            <a:r>
              <a:rPr lang="fr-FR" sz="2400" b="1" dirty="0" err="1">
                <a:solidFill>
                  <a:srgbClr val="FFFF00"/>
                </a:solidFill>
              </a:rPr>
              <a:t>Corm</a:t>
            </a:r>
            <a:r>
              <a:rPr lang="fr-FR" sz="2400" b="1" dirty="0">
                <a:solidFill>
                  <a:srgbClr val="FFFF00"/>
                </a:solidFill>
              </a:rPr>
              <a:t> . [4] [5] Il était professeur et mentor du jeune Khalil Gibran ainsi que de Khalil </a:t>
            </a:r>
            <a:r>
              <a:rPr lang="fr-FR" sz="2400" b="1" dirty="0" err="1">
                <a:solidFill>
                  <a:srgbClr val="FFFF00"/>
                </a:solidFill>
              </a:rPr>
              <a:t>Saleeby</a:t>
            </a:r>
            <a:r>
              <a:rPr lang="fr-FR" sz="2400" b="1" dirty="0">
                <a:solidFill>
                  <a:srgbClr val="FFFF00"/>
                </a:solidFill>
              </a:rPr>
              <a:t> et Habib </a:t>
            </a:r>
            <a:r>
              <a:rPr lang="fr-FR" sz="2400" b="1" dirty="0" err="1">
                <a:solidFill>
                  <a:srgbClr val="FFFF00"/>
                </a:solidFill>
              </a:rPr>
              <a:t>Srour</a:t>
            </a:r>
            <a:r>
              <a:rPr lang="fr-FR" sz="2400" b="1" dirty="0">
                <a:solidFill>
                  <a:srgbClr val="FFFF00"/>
                </a:solidFill>
              </a:rPr>
              <a:t>. [6] [7]</a:t>
            </a:r>
          </a:p>
          <a:p>
            <a:pPr algn="ctr"/>
            <a:endParaRPr lang="fr-FR" sz="2400" b="1" dirty="0">
              <a:solidFill>
                <a:srgbClr val="FFFF00"/>
              </a:solidFill>
            </a:endParaRPr>
          </a:p>
          <a:p>
            <a:pPr algn="ctr"/>
            <a:endParaRPr lang="fr-FR" sz="2400" b="1" dirty="0">
              <a:solidFill>
                <a:srgbClr val="FFFF00"/>
              </a:solidFill>
            </a:endParaRPr>
          </a:p>
          <a:p>
            <a:pPr algn="ctr"/>
            <a:r>
              <a:rPr lang="fr-FR" sz="2400" b="1" dirty="0">
                <a:solidFill>
                  <a:srgbClr val="FFFF00"/>
                </a:solidFill>
              </a:rPr>
              <a:t>Signature de Daoud </a:t>
            </a:r>
            <a:r>
              <a:rPr lang="fr-FR" sz="2400" b="1" dirty="0" err="1">
                <a:solidFill>
                  <a:srgbClr val="FFFF00"/>
                </a:solidFill>
              </a:rPr>
              <a:t>Corm</a:t>
            </a:r>
            <a:r>
              <a:rPr lang="fr-FR" sz="2400" b="1" dirty="0">
                <a:solidFill>
                  <a:srgbClr val="FFFF00"/>
                </a:solidFill>
              </a:rPr>
              <a:t> d'après l'un de ses tableaux de 1899</a:t>
            </a:r>
          </a:p>
          <a:p>
            <a:pPr algn="ctr"/>
            <a:r>
              <a:rPr lang="fr-FR" sz="2400" b="1" dirty="0">
                <a:solidFill>
                  <a:srgbClr val="FFFF00"/>
                </a:solidFill>
              </a:rPr>
              <a:t>En 1870, il se rendit à Rome et s'inscrivit à l' Académie de San Luca où il fut formé auprès de Roberto </a:t>
            </a:r>
            <a:r>
              <a:rPr lang="fr-FR" sz="2400" b="1" dirty="0" err="1">
                <a:solidFill>
                  <a:srgbClr val="FFFF00"/>
                </a:solidFill>
              </a:rPr>
              <a:t>Bompiani</a:t>
            </a:r>
            <a:r>
              <a:rPr lang="fr-FR" sz="2400" b="1" dirty="0">
                <a:solidFill>
                  <a:srgbClr val="FFFF00"/>
                </a:solidFill>
              </a:rPr>
              <a:t> , le peintre de la cour italienne. Au cours de ses cinq années en Italie, Daoud </a:t>
            </a:r>
            <a:r>
              <a:rPr lang="fr-FR" sz="2400" b="1" dirty="0" err="1">
                <a:solidFill>
                  <a:srgbClr val="FFFF00"/>
                </a:solidFill>
              </a:rPr>
              <a:t>Corm</a:t>
            </a:r>
            <a:r>
              <a:rPr lang="fr-FR" sz="2400" b="1" dirty="0">
                <a:solidFill>
                  <a:srgbClr val="FFFF00"/>
                </a:solidFill>
              </a:rPr>
              <a:t> étudia les œuvres d'artistes de la Renaissance dont l'influence était évidente dans ses œuvres. Il obtint une reconnaissance officielle lorsqu'il fut chargé de peindre un portrait du pape Pie IX (reg 1846-78). À son retour au Liban en 1875, il peignit des portraits de nombreux Arabes, dont Abbas II d'Égypte (reg 1892-1914) en 1894. Daoud </a:t>
            </a:r>
            <a:r>
              <a:rPr lang="fr-FR" sz="2400" b="1" dirty="0" err="1">
                <a:solidFill>
                  <a:srgbClr val="FFFF00"/>
                </a:solidFill>
              </a:rPr>
              <a:t>Corm</a:t>
            </a:r>
            <a:r>
              <a:rPr lang="fr-FR" sz="2400" b="1" dirty="0">
                <a:solidFill>
                  <a:srgbClr val="FFFF00"/>
                </a:solidFill>
              </a:rPr>
              <a:t> était un peintre religieux et de nombreuses de ses peintures se trouvent dans des églises au Liban, en Syrie, en Égypte et en Palestine.</a:t>
            </a:r>
          </a:p>
        </p:txBody>
      </p:sp>
    </p:spTree>
    <p:extLst>
      <p:ext uri="{BB962C8B-B14F-4D97-AF65-F5344CB8AC3E}">
        <p14:creationId xmlns:p14="http://schemas.microsoft.com/office/powerpoint/2010/main" val="4265530831"/>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3" end="3"/>
                                            </p:txEl>
                                          </p:spTgt>
                                        </p:tgtEl>
                                        <p:attrNameLst>
                                          <p:attrName>style.visibility</p:attrName>
                                        </p:attrNameLst>
                                      </p:cBhvr>
                                      <p:to>
                                        <p:strVal val="visible"/>
                                      </p:to>
                                    </p:set>
                                    <p:set>
                                      <p:cBhvr>
                                        <p:cTn id="16" dur="455" fill="hold">
                                          <p:stCondLst>
                                            <p:cond delay="0"/>
                                          </p:stCondLst>
                                        </p:cTn>
                                        <p:tgtEl>
                                          <p:spTgt spid="2">
                                            <p:txEl>
                                              <p:pRg st="3" end="3"/>
                                            </p:txEl>
                                          </p:spTgt>
                                        </p:tgtEl>
                                        <p:attrNameLst>
                                          <p:attrName>style.rotation</p:attrName>
                                        </p:attrNameLst>
                                      </p:cBhvr>
                                      <p:to>
                                        <p:strVal val="-45.0"/>
                                      </p:to>
                                    </p:set>
                                    <p:anim calcmode="lin" valueType="num">
                                      <p:cBhvr>
                                        <p:cTn id="17" dur="455" fill="hold">
                                          <p:stCondLst>
                                            <p:cond delay="455"/>
                                          </p:stCondLst>
                                        </p:cTn>
                                        <p:tgtEl>
                                          <p:spTgt spid="2">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3" end="3"/>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habits, portrait, Visage humain&#10;&#10;Description générée automatiquement">
            <a:extLst>
              <a:ext uri="{FF2B5EF4-FFF2-40B4-BE49-F238E27FC236}">
                <a16:creationId xmlns:a16="http://schemas.microsoft.com/office/drawing/2014/main" id="{65A1FB9A-6DAA-EC6D-DABF-75F7B966C7A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86020" y="189000"/>
            <a:ext cx="435151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01F2E3E-7851-FA19-E29C-F7D7AF4FFC4F}"/>
              </a:ext>
            </a:extLst>
          </p:cNvPr>
          <p:cNvSpPr txBox="1"/>
          <p:nvPr/>
        </p:nvSpPr>
        <p:spPr>
          <a:xfrm>
            <a:off x="285750" y="3063240"/>
            <a:ext cx="3474720" cy="1938992"/>
          </a:xfrm>
          <a:prstGeom prst="rect">
            <a:avLst/>
          </a:prstGeom>
          <a:noFill/>
        </p:spPr>
        <p:txBody>
          <a:bodyPr wrap="square" rtlCol="0">
            <a:spAutoFit/>
          </a:bodyPr>
          <a:lstStyle/>
          <a:p>
            <a:r>
              <a:rPr lang="fr-FR" sz="2400" b="1" dirty="0">
                <a:solidFill>
                  <a:srgbClr val="FFFF00"/>
                </a:solidFill>
              </a:rPr>
              <a:t>: Portrait de Khalil Bey </a:t>
            </a:r>
            <a:r>
              <a:rPr lang="fr-FR" sz="2400" b="1" dirty="0" err="1">
                <a:solidFill>
                  <a:srgbClr val="FFFF00"/>
                </a:solidFill>
              </a:rPr>
              <a:t>Sursock</a:t>
            </a:r>
            <a:r>
              <a:rPr lang="fr-FR" sz="2400" b="1" dirty="0">
                <a:solidFill>
                  <a:srgbClr val="FFFF00"/>
                </a:solidFill>
              </a:rPr>
              <a:t> à l'huile sur toile par Daoud </a:t>
            </a:r>
            <a:r>
              <a:rPr lang="fr-FR" sz="2400" b="1" dirty="0" err="1">
                <a:solidFill>
                  <a:srgbClr val="FFFF00"/>
                </a:solidFill>
              </a:rPr>
              <a:t>Corm</a:t>
            </a:r>
            <a:r>
              <a:rPr lang="fr-FR" sz="2400" b="1" dirty="0">
                <a:solidFill>
                  <a:srgbClr val="FFFF00"/>
                </a:solidFill>
              </a:rPr>
              <a:t>, 1882. Collection Emile </a:t>
            </a:r>
            <a:r>
              <a:rPr lang="fr-FR" sz="2400" b="1" dirty="0" err="1">
                <a:solidFill>
                  <a:srgbClr val="FFFF00"/>
                </a:solidFill>
              </a:rPr>
              <a:t>Hannouche</a:t>
            </a:r>
            <a:r>
              <a:rPr lang="fr-FR" sz="2400" b="1" dirty="0">
                <a:solidFill>
                  <a:srgbClr val="FFFF00"/>
                </a:solidFill>
              </a:rPr>
              <a:t>.</a:t>
            </a:r>
          </a:p>
        </p:txBody>
      </p:sp>
    </p:spTree>
    <p:extLst>
      <p:ext uri="{BB962C8B-B14F-4D97-AF65-F5344CB8AC3E}">
        <p14:creationId xmlns:p14="http://schemas.microsoft.com/office/powerpoint/2010/main" val="4209215497"/>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mythologie, église&#10;&#10;Description générée automatiquement">
            <a:extLst>
              <a:ext uri="{FF2B5EF4-FFF2-40B4-BE49-F238E27FC236}">
                <a16:creationId xmlns:a16="http://schemas.microsoft.com/office/drawing/2014/main" id="{71E2189B-35A2-F59B-5310-0D3C86DF01B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00668" y="189000"/>
            <a:ext cx="450358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15F7C96-A91E-D629-26AE-9505670F71FD}"/>
              </a:ext>
            </a:extLst>
          </p:cNvPr>
          <p:cNvSpPr txBox="1"/>
          <p:nvPr/>
        </p:nvSpPr>
        <p:spPr>
          <a:xfrm>
            <a:off x="8618220" y="1977391"/>
            <a:ext cx="3326130"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Sacré </a:t>
            </a:r>
            <a:r>
              <a:rPr lang="fr-FR" sz="2400" b="1" dirty="0" err="1">
                <a:solidFill>
                  <a:srgbClr val="FFFF00"/>
                </a:solidFill>
              </a:rPr>
              <a:t>Coeur</a:t>
            </a:r>
            <a:r>
              <a:rPr lang="fr-FR" sz="2400" b="1" dirty="0">
                <a:solidFill>
                  <a:srgbClr val="FFFF00"/>
                </a:solidFill>
              </a:rPr>
              <a:t> de Jésus (1880</a:t>
            </a:r>
            <a:r>
              <a:rPr lang="fr-FR" dirty="0">
                <a:solidFill>
                  <a:srgbClr val="FFFF00"/>
                </a:solidFill>
              </a:rPr>
              <a:t>)</a:t>
            </a:r>
          </a:p>
        </p:txBody>
      </p:sp>
    </p:spTree>
    <p:extLst>
      <p:ext uri="{BB962C8B-B14F-4D97-AF65-F5344CB8AC3E}">
        <p14:creationId xmlns:p14="http://schemas.microsoft.com/office/powerpoint/2010/main" val="2457178704"/>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texte, art, personne&#10;&#10;Description générée automatiquement">
            <a:extLst>
              <a:ext uri="{FF2B5EF4-FFF2-40B4-BE49-F238E27FC236}">
                <a16:creationId xmlns:a16="http://schemas.microsoft.com/office/drawing/2014/main" id="{83770183-8907-C5C6-432B-70789317FB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4000" y="740528"/>
            <a:ext cx="10584000" cy="537694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F310AA1-1722-30AE-3337-AD9F54D4D20F}"/>
              </a:ext>
            </a:extLst>
          </p:cNvPr>
          <p:cNvSpPr txBox="1"/>
          <p:nvPr/>
        </p:nvSpPr>
        <p:spPr>
          <a:xfrm>
            <a:off x="3554730" y="3971032"/>
            <a:ext cx="8721090" cy="2677656"/>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r>
              <a:rPr lang="fr-FR" sz="2400" b="1" dirty="0">
                <a:solidFill>
                  <a:srgbClr val="FFFF00"/>
                </a:solidFill>
              </a:rPr>
              <a:t>Détail du Sacré-Cœur de Jésus (1880)</a:t>
            </a:r>
          </a:p>
        </p:txBody>
      </p:sp>
    </p:spTree>
    <p:extLst>
      <p:ext uri="{BB962C8B-B14F-4D97-AF65-F5344CB8AC3E}">
        <p14:creationId xmlns:p14="http://schemas.microsoft.com/office/powerpoint/2010/main" val="956687058"/>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portrait, Visage humain, dessin&#10;&#10;Description générée automatiquement">
            <a:extLst>
              <a:ext uri="{FF2B5EF4-FFF2-40B4-BE49-F238E27FC236}">
                <a16:creationId xmlns:a16="http://schemas.microsoft.com/office/drawing/2014/main" id="{4EFCDBAA-3FD7-8BEA-6E42-6F709A486E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3315" y="189000"/>
            <a:ext cx="467027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D5E6A5-25C6-E4FD-6972-1D9B4D3CFDA3}"/>
              </a:ext>
            </a:extLst>
          </p:cNvPr>
          <p:cNvSpPr txBox="1"/>
          <p:nvPr/>
        </p:nvSpPr>
        <p:spPr>
          <a:xfrm>
            <a:off x="318593" y="902970"/>
            <a:ext cx="350901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Madone de </a:t>
            </a:r>
            <a:r>
              <a:rPr lang="fr-FR" sz="2400" b="1" dirty="0" err="1">
                <a:solidFill>
                  <a:srgbClr val="FFFF00"/>
                </a:solidFill>
              </a:rPr>
              <a:t>Bikfaya</a:t>
            </a:r>
            <a:r>
              <a:rPr lang="fr-FR" sz="2400" b="1" dirty="0">
                <a:solidFill>
                  <a:srgbClr val="FFFF00"/>
                </a:solidFill>
              </a:rPr>
              <a:t> (vers 1890)</a:t>
            </a:r>
          </a:p>
        </p:txBody>
      </p:sp>
    </p:spTree>
    <p:extLst>
      <p:ext uri="{BB962C8B-B14F-4D97-AF65-F5344CB8AC3E}">
        <p14:creationId xmlns:p14="http://schemas.microsoft.com/office/powerpoint/2010/main" val="3111669272"/>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mythologie, art, dessin&#10;&#10;Description générée automatiquement">
            <a:extLst>
              <a:ext uri="{FF2B5EF4-FFF2-40B4-BE49-F238E27FC236}">
                <a16:creationId xmlns:a16="http://schemas.microsoft.com/office/drawing/2014/main" id="{7069EE5F-1E05-393A-F88E-63188C7A01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05073" y="189000"/>
            <a:ext cx="458461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7812561-909C-04E4-9454-C0CF129DAED5}"/>
              </a:ext>
            </a:extLst>
          </p:cNvPr>
          <p:cNvSpPr txBox="1"/>
          <p:nvPr/>
        </p:nvSpPr>
        <p:spPr>
          <a:xfrm>
            <a:off x="9018270" y="1268730"/>
            <a:ext cx="340614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Notre-Dame de la Victoire (1887)</a:t>
            </a:r>
          </a:p>
        </p:txBody>
      </p:sp>
    </p:spTree>
    <p:extLst>
      <p:ext uri="{BB962C8B-B14F-4D97-AF65-F5344CB8AC3E}">
        <p14:creationId xmlns:p14="http://schemas.microsoft.com/office/powerpoint/2010/main" val="4000944555"/>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habits, art&#10;&#10;Description générée automatiquement">
            <a:extLst>
              <a:ext uri="{FF2B5EF4-FFF2-40B4-BE49-F238E27FC236}">
                <a16:creationId xmlns:a16="http://schemas.microsoft.com/office/drawing/2014/main" id="{B8BC39B8-1DC8-F782-CD54-FB91264635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81893" y="189000"/>
            <a:ext cx="422821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C3F0E07-B985-32A7-E8CF-51B93D7B5416}"/>
              </a:ext>
            </a:extLst>
          </p:cNvPr>
          <p:cNvSpPr txBox="1"/>
          <p:nvPr/>
        </p:nvSpPr>
        <p:spPr>
          <a:xfrm>
            <a:off x="754380" y="1325880"/>
            <a:ext cx="2914650" cy="3416320"/>
          </a:xfrm>
          <a:prstGeom prst="rect">
            <a:avLst/>
          </a:prstGeom>
          <a:noFill/>
        </p:spPr>
        <p:txBody>
          <a:bodyPr wrap="square" rtlCol="0">
            <a:spAutoFit/>
          </a:bodyPr>
          <a:lstStyle/>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r>
              <a:rPr lang="fr-FR" sz="2400" b="1">
                <a:solidFill>
                  <a:srgbClr val="FFFF00"/>
                </a:solidFill>
              </a:rPr>
              <a:t>Plus de détails</a:t>
            </a:r>
          </a:p>
          <a:p>
            <a:r>
              <a:rPr lang="fr-FR" sz="2400" b="1">
                <a:solidFill>
                  <a:srgbClr val="FFFF00"/>
                </a:solidFill>
              </a:rPr>
              <a:t>Saint Jean Baptiste (1923)</a:t>
            </a:r>
            <a:endParaRPr lang="fr-FR" sz="2400" b="1" dirty="0">
              <a:solidFill>
                <a:srgbClr val="FFFF00"/>
              </a:solidFill>
            </a:endParaRPr>
          </a:p>
        </p:txBody>
      </p:sp>
    </p:spTree>
    <p:extLst>
      <p:ext uri="{BB962C8B-B14F-4D97-AF65-F5344CB8AC3E}">
        <p14:creationId xmlns:p14="http://schemas.microsoft.com/office/powerpoint/2010/main" val="316104843"/>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Visage humain, habits, dessin&#10;&#10;Description générée automatiquement">
            <a:extLst>
              <a:ext uri="{FF2B5EF4-FFF2-40B4-BE49-F238E27FC236}">
                <a16:creationId xmlns:a16="http://schemas.microsoft.com/office/drawing/2014/main" id="{EDF17AE2-F994-CE44-7995-D3F94A04002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03692" y="189000"/>
            <a:ext cx="458461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D773A16-0C91-49E1-AB0B-CE2AC91D05D3}"/>
              </a:ext>
            </a:extLst>
          </p:cNvPr>
          <p:cNvSpPr txBox="1"/>
          <p:nvPr/>
        </p:nvSpPr>
        <p:spPr>
          <a:xfrm>
            <a:off x="8484870" y="1943100"/>
            <a:ext cx="3737610" cy="2677656"/>
          </a:xfrm>
          <a:prstGeom prst="rect">
            <a:avLst/>
          </a:prstGeom>
          <a:noFill/>
        </p:spPr>
        <p:txBody>
          <a:bodyPr wrap="square" rtlCol="0">
            <a:spAutoFit/>
          </a:bodyPr>
          <a:lstStyle/>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r>
              <a:rPr lang="fr-FR" sz="2400" b="1" dirty="0">
                <a:solidFill>
                  <a:srgbClr val="FFFF00"/>
                </a:solidFill>
              </a:rPr>
              <a:t>La Vierge en deuil (fin XIXe-début XXe siècle)</a:t>
            </a:r>
          </a:p>
        </p:txBody>
      </p:sp>
    </p:spTree>
    <p:extLst>
      <p:ext uri="{BB962C8B-B14F-4D97-AF65-F5344CB8AC3E}">
        <p14:creationId xmlns:p14="http://schemas.microsoft.com/office/powerpoint/2010/main" val="1305707244"/>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inture, personne, homme&#10;&#10;Description générée automatiquement">
            <a:extLst>
              <a:ext uri="{FF2B5EF4-FFF2-40B4-BE49-F238E27FC236}">
                <a16:creationId xmlns:a16="http://schemas.microsoft.com/office/drawing/2014/main" id="{EF8ABE94-E269-6C86-49C1-4156C4FFFF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27880" y="189000"/>
            <a:ext cx="526498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DC16B0A-6730-BFA2-ACF3-E9D08A73E8DB}"/>
              </a:ext>
            </a:extLst>
          </p:cNvPr>
          <p:cNvSpPr txBox="1"/>
          <p:nvPr/>
        </p:nvSpPr>
        <p:spPr>
          <a:xfrm>
            <a:off x="388620" y="1577340"/>
            <a:ext cx="3543300" cy="2677656"/>
          </a:xfrm>
          <a:prstGeom prst="rect">
            <a:avLst/>
          </a:prstGeom>
          <a:noFill/>
        </p:spPr>
        <p:txBody>
          <a:bodyPr wrap="square" rtlCol="0">
            <a:spAutoFit/>
          </a:bodyPr>
          <a:lstStyle/>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r>
              <a:rPr lang="fr-FR" sz="2400" b="1" dirty="0">
                <a:solidFill>
                  <a:srgbClr val="FFFF00"/>
                </a:solidFill>
              </a:rPr>
              <a:t>Saint Pierre (fin XIXe-début XXe siècle)</a:t>
            </a:r>
          </a:p>
        </p:txBody>
      </p:sp>
    </p:spTree>
    <p:extLst>
      <p:ext uri="{BB962C8B-B14F-4D97-AF65-F5344CB8AC3E}">
        <p14:creationId xmlns:p14="http://schemas.microsoft.com/office/powerpoint/2010/main" val="3264096275"/>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inture, mur, personne&#10;&#10;Description générée automatiquement">
            <a:extLst>
              <a:ext uri="{FF2B5EF4-FFF2-40B4-BE49-F238E27FC236}">
                <a16:creationId xmlns:a16="http://schemas.microsoft.com/office/drawing/2014/main" id="{6FC35D75-F228-75FB-AB0D-4717FC7997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9005" y="189000"/>
            <a:ext cx="469990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ABE94C3-C1E8-6DA7-5C7B-49C8D5400EFB}"/>
              </a:ext>
            </a:extLst>
          </p:cNvPr>
          <p:cNvSpPr txBox="1"/>
          <p:nvPr/>
        </p:nvSpPr>
        <p:spPr>
          <a:xfrm>
            <a:off x="8881846" y="1440180"/>
            <a:ext cx="318897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Saint-Maron</a:t>
            </a:r>
            <a:r>
              <a:rPr lang="fr-FR" sz="2400" b="1" dirty="0">
                <a:solidFill>
                  <a:srgbClr val="FFFF00"/>
                </a:solidFill>
              </a:rPr>
              <a:t> (1863)</a:t>
            </a:r>
          </a:p>
        </p:txBody>
      </p:sp>
    </p:spTree>
    <p:extLst>
      <p:ext uri="{BB962C8B-B14F-4D97-AF65-F5344CB8AC3E}">
        <p14:creationId xmlns:p14="http://schemas.microsoft.com/office/powerpoint/2010/main" val="3463408276"/>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cadre photo, Arts visuels, art&#10;&#10;Description générée automatiquement">
            <a:extLst>
              <a:ext uri="{FF2B5EF4-FFF2-40B4-BE49-F238E27FC236}">
                <a16:creationId xmlns:a16="http://schemas.microsoft.com/office/drawing/2014/main" id="{886CC223-2B0A-5CDC-0154-EF95489FC2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2034" y="189000"/>
            <a:ext cx="520425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B24008-B284-75B9-627D-28CE0E4EBE08}"/>
              </a:ext>
            </a:extLst>
          </p:cNvPr>
          <p:cNvSpPr txBox="1"/>
          <p:nvPr/>
        </p:nvSpPr>
        <p:spPr>
          <a:xfrm>
            <a:off x="194310" y="1314450"/>
            <a:ext cx="32461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Sainte Edna (1884)</a:t>
            </a:r>
          </a:p>
        </p:txBody>
      </p:sp>
    </p:spTree>
    <p:extLst>
      <p:ext uri="{BB962C8B-B14F-4D97-AF65-F5344CB8AC3E}">
        <p14:creationId xmlns:p14="http://schemas.microsoft.com/office/powerpoint/2010/main" val="161835867"/>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omme, habits, Visage humain&#10;&#10;Description générée automatiquement">
            <a:extLst>
              <a:ext uri="{FF2B5EF4-FFF2-40B4-BE49-F238E27FC236}">
                <a16:creationId xmlns:a16="http://schemas.microsoft.com/office/drawing/2014/main" id="{30635CEE-C947-6EE1-1A5E-172F341024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81249" y="189000"/>
            <a:ext cx="461701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F6BE4D3-91EC-5A48-622E-9205B23378C8}"/>
              </a:ext>
            </a:extLst>
          </p:cNvPr>
          <p:cNvSpPr txBox="1"/>
          <p:nvPr/>
        </p:nvSpPr>
        <p:spPr>
          <a:xfrm>
            <a:off x="8652510" y="2068831"/>
            <a:ext cx="3246120"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Patriarche </a:t>
            </a:r>
            <a:r>
              <a:rPr lang="fr-FR" sz="2400" b="1" dirty="0" err="1">
                <a:solidFill>
                  <a:srgbClr val="FFFF00"/>
                </a:solidFill>
              </a:rPr>
              <a:t>Boulos</a:t>
            </a:r>
            <a:r>
              <a:rPr lang="fr-FR" sz="2400" b="1" dirty="0">
                <a:solidFill>
                  <a:srgbClr val="FFFF00"/>
                </a:solidFill>
              </a:rPr>
              <a:t> </a:t>
            </a:r>
            <a:r>
              <a:rPr lang="fr-FR" sz="2400" b="1" dirty="0" err="1">
                <a:solidFill>
                  <a:srgbClr val="FFFF00"/>
                </a:solidFill>
              </a:rPr>
              <a:t>Massaad</a:t>
            </a:r>
            <a:r>
              <a:rPr lang="fr-FR" sz="2400" b="1" dirty="0">
                <a:solidFill>
                  <a:srgbClr val="FFFF00"/>
                </a:solidFill>
              </a:rPr>
              <a:t> (1884)</a:t>
            </a:r>
          </a:p>
        </p:txBody>
      </p:sp>
    </p:spTree>
    <p:extLst>
      <p:ext uri="{BB962C8B-B14F-4D97-AF65-F5344CB8AC3E}">
        <p14:creationId xmlns:p14="http://schemas.microsoft.com/office/powerpoint/2010/main" val="315166979"/>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arbe humaine, Visage humain, homme, peinture&#10;&#10;Description générée automatiquement">
            <a:extLst>
              <a:ext uri="{FF2B5EF4-FFF2-40B4-BE49-F238E27FC236}">
                <a16:creationId xmlns:a16="http://schemas.microsoft.com/office/drawing/2014/main" id="{885A1757-34D9-3CF2-1657-3AA00E01FC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05012" y="189000"/>
            <a:ext cx="513824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28A95D-EDD5-10AB-A457-C551A433225B}"/>
              </a:ext>
            </a:extLst>
          </p:cNvPr>
          <p:cNvSpPr txBox="1"/>
          <p:nvPr/>
        </p:nvSpPr>
        <p:spPr>
          <a:xfrm>
            <a:off x="147412" y="1703070"/>
            <a:ext cx="3577590" cy="2862322"/>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Prêtre </a:t>
            </a:r>
            <a:r>
              <a:rPr lang="fr-FR" sz="2400" b="1" dirty="0" err="1">
                <a:solidFill>
                  <a:srgbClr val="FFFF00"/>
                </a:solidFill>
              </a:rPr>
              <a:t>Youhanna</a:t>
            </a:r>
            <a:r>
              <a:rPr lang="fr-FR" sz="2400" b="1" dirty="0">
                <a:solidFill>
                  <a:srgbClr val="FFFF00"/>
                </a:solidFill>
              </a:rPr>
              <a:t> El </a:t>
            </a:r>
            <a:r>
              <a:rPr lang="fr-FR" sz="2400" b="1" dirty="0" err="1">
                <a:solidFill>
                  <a:srgbClr val="FFFF00"/>
                </a:solidFill>
              </a:rPr>
              <a:t>Hage</a:t>
            </a:r>
            <a:r>
              <a:rPr lang="fr-FR" sz="2400" b="1" dirty="0">
                <a:solidFill>
                  <a:srgbClr val="FFFF00"/>
                </a:solidFill>
              </a:rPr>
              <a:t> (fin du XIXe-début du XXe siècle)</a:t>
            </a:r>
          </a:p>
        </p:txBody>
      </p:sp>
    </p:spTree>
    <p:extLst>
      <p:ext uri="{BB962C8B-B14F-4D97-AF65-F5344CB8AC3E}">
        <p14:creationId xmlns:p14="http://schemas.microsoft.com/office/powerpoint/2010/main" val="1129267600"/>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arbe humaine, peinture, homme, Visage humain&#10;&#10;Description générée automatiquement">
            <a:extLst>
              <a:ext uri="{FF2B5EF4-FFF2-40B4-BE49-F238E27FC236}">
                <a16:creationId xmlns:a16="http://schemas.microsoft.com/office/drawing/2014/main" id="{F678100F-3DA0-E9C1-D4CC-D490EA4634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77108" y="189000"/>
            <a:ext cx="4637783"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9A8C32C-D33B-684A-478B-50CA369E7CA4}"/>
              </a:ext>
            </a:extLst>
          </p:cNvPr>
          <p:cNvSpPr txBox="1"/>
          <p:nvPr/>
        </p:nvSpPr>
        <p:spPr>
          <a:xfrm>
            <a:off x="8515350" y="1634490"/>
            <a:ext cx="3166110" cy="2862322"/>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Émir Bashir </a:t>
            </a:r>
            <a:r>
              <a:rPr lang="fr-FR" sz="2400" b="1" dirty="0" err="1">
                <a:solidFill>
                  <a:srgbClr val="FFFF00"/>
                </a:solidFill>
              </a:rPr>
              <a:t>Shihab</a:t>
            </a:r>
            <a:r>
              <a:rPr lang="fr-FR" sz="2400" b="1" dirty="0">
                <a:solidFill>
                  <a:srgbClr val="FFFF00"/>
                </a:solidFill>
              </a:rPr>
              <a:t> II (fin du XIXe-début du XXe siècle)</a:t>
            </a:r>
          </a:p>
        </p:txBody>
      </p:sp>
    </p:spTree>
    <p:extLst>
      <p:ext uri="{BB962C8B-B14F-4D97-AF65-F5344CB8AC3E}">
        <p14:creationId xmlns:p14="http://schemas.microsoft.com/office/powerpoint/2010/main" val="1299833338"/>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Visage humain, portrait, peinture&#10;&#10;Description générée automatiquement">
            <a:extLst>
              <a:ext uri="{FF2B5EF4-FFF2-40B4-BE49-F238E27FC236}">
                <a16:creationId xmlns:a16="http://schemas.microsoft.com/office/drawing/2014/main" id="{B59312E9-8270-0596-8904-194738D787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2870" y="189000"/>
            <a:ext cx="536625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B4C8107-D96C-87C0-87C7-1154F8DBA5A9}"/>
              </a:ext>
            </a:extLst>
          </p:cNvPr>
          <p:cNvSpPr txBox="1"/>
          <p:nvPr/>
        </p:nvSpPr>
        <p:spPr>
          <a:xfrm>
            <a:off x="454850" y="3429000"/>
            <a:ext cx="3166110" cy="1200329"/>
          </a:xfrm>
          <a:prstGeom prst="rect">
            <a:avLst/>
          </a:prstGeom>
          <a:noFill/>
        </p:spPr>
        <p:txBody>
          <a:bodyPr wrap="square" rtlCol="0">
            <a:spAutoFit/>
          </a:bodyPr>
          <a:lstStyle/>
          <a:p>
            <a:r>
              <a:rPr lang="fr-FR" sz="2400" b="1">
                <a:solidFill>
                  <a:srgbClr val="FFFF00"/>
                </a:solidFill>
              </a:rPr>
              <a:t>Portrait d'un noble libanais (fin XIXe-début XXe siècle)</a:t>
            </a:r>
            <a:endParaRPr lang="fr-FR" sz="2400" b="1" dirty="0">
              <a:solidFill>
                <a:srgbClr val="FFFF00"/>
              </a:solidFill>
            </a:endParaRPr>
          </a:p>
        </p:txBody>
      </p:sp>
    </p:spTree>
    <p:extLst>
      <p:ext uri="{BB962C8B-B14F-4D97-AF65-F5344CB8AC3E}">
        <p14:creationId xmlns:p14="http://schemas.microsoft.com/office/powerpoint/2010/main" val="2539798503"/>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ruit, melon, Aliments naturels, Citrullus&#10;&#10;Description générée automatiquement">
            <a:extLst>
              <a:ext uri="{FF2B5EF4-FFF2-40B4-BE49-F238E27FC236}">
                <a16:creationId xmlns:a16="http://schemas.microsoft.com/office/drawing/2014/main" id="{CA51F30D-0D78-3D43-8CB8-77A787E37B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0435" y="189000"/>
            <a:ext cx="764601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33D3444-9D85-52C8-6DB0-33ACE6A74FB8}"/>
              </a:ext>
            </a:extLst>
          </p:cNvPr>
          <p:cNvSpPr txBox="1"/>
          <p:nvPr/>
        </p:nvSpPr>
        <p:spPr>
          <a:xfrm>
            <a:off x="9818370" y="1813173"/>
            <a:ext cx="2373630" cy="3231654"/>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Nature morte - La Pastèque (fin XIXe-début XXe siècle)</a:t>
            </a:r>
          </a:p>
        </p:txBody>
      </p:sp>
    </p:spTree>
    <p:extLst>
      <p:ext uri="{BB962C8B-B14F-4D97-AF65-F5344CB8AC3E}">
        <p14:creationId xmlns:p14="http://schemas.microsoft.com/office/powerpoint/2010/main" val="2181403336"/>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ruit, melon, nourriture, Citrullus&#10;&#10;Description générée automatiquement">
            <a:extLst>
              <a:ext uri="{FF2B5EF4-FFF2-40B4-BE49-F238E27FC236}">
                <a16:creationId xmlns:a16="http://schemas.microsoft.com/office/drawing/2014/main" id="{79F603B5-8B43-D18F-23CE-E80D4DB05F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4451" y="279000"/>
            <a:ext cx="751012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6E3E6A0-1F6E-8BF3-73C3-80F952A171ED}"/>
              </a:ext>
            </a:extLst>
          </p:cNvPr>
          <p:cNvSpPr txBox="1"/>
          <p:nvPr/>
        </p:nvSpPr>
        <p:spPr>
          <a:xfrm>
            <a:off x="137160" y="1360170"/>
            <a:ext cx="2388870" cy="3046988"/>
          </a:xfrm>
          <a:prstGeom prst="rect">
            <a:avLst/>
          </a:prstGeom>
          <a:noFill/>
        </p:spPr>
        <p:txBody>
          <a:bodyPr wrap="square" rtlCol="0">
            <a:spAutoFit/>
          </a:bodyPr>
          <a:lstStyle/>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r>
              <a:rPr lang="fr-FR" sz="2400" b="1">
                <a:solidFill>
                  <a:srgbClr val="FFFF00"/>
                </a:solidFill>
              </a:rPr>
              <a:t>Plus de détails</a:t>
            </a:r>
          </a:p>
          <a:p>
            <a:r>
              <a:rPr lang="fr-FR" sz="2400" b="1">
                <a:solidFill>
                  <a:srgbClr val="FFFF00"/>
                </a:solidFill>
              </a:rPr>
              <a:t>Melon (1899)</a:t>
            </a:r>
            <a:endParaRPr lang="fr-FR" sz="2400" b="1" dirty="0">
              <a:solidFill>
                <a:srgbClr val="FFFF00"/>
              </a:solidFill>
            </a:endParaRPr>
          </a:p>
        </p:txBody>
      </p:sp>
    </p:spTree>
    <p:extLst>
      <p:ext uri="{BB962C8B-B14F-4D97-AF65-F5344CB8AC3E}">
        <p14:creationId xmlns:p14="http://schemas.microsoft.com/office/powerpoint/2010/main" val="914478730"/>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plein air, arbre&#10;&#10;Description générée automatiquement">
            <a:extLst>
              <a:ext uri="{FF2B5EF4-FFF2-40B4-BE49-F238E27FC236}">
                <a16:creationId xmlns:a16="http://schemas.microsoft.com/office/drawing/2014/main" id="{A56A1FF8-AF89-DC51-A37D-5D9897CA35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046" y="279000"/>
            <a:ext cx="9420567"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91F73E7-C129-1CFF-5711-4589DD9A9AEC}"/>
              </a:ext>
            </a:extLst>
          </p:cNvPr>
          <p:cNvSpPr txBox="1"/>
          <p:nvPr/>
        </p:nvSpPr>
        <p:spPr>
          <a:xfrm>
            <a:off x="10287000" y="3429000"/>
            <a:ext cx="1668780" cy="830997"/>
          </a:xfrm>
          <a:prstGeom prst="rect">
            <a:avLst/>
          </a:prstGeom>
          <a:noFill/>
        </p:spPr>
        <p:txBody>
          <a:bodyPr wrap="square" rtlCol="0">
            <a:spAutoFit/>
          </a:bodyPr>
          <a:lstStyle/>
          <a:p>
            <a:r>
              <a:rPr lang="fr-FR" sz="2400" b="1" dirty="0">
                <a:solidFill>
                  <a:srgbClr val="FFFF00"/>
                </a:solidFill>
              </a:rPr>
              <a:t>d'</a:t>
            </a:r>
            <a:r>
              <a:rPr lang="fr-FR" sz="2400" b="1" dirty="0" err="1">
                <a:solidFill>
                  <a:srgbClr val="FFFF00"/>
                </a:solidFill>
              </a:rPr>
              <a:t>Achrafieh</a:t>
            </a:r>
            <a:r>
              <a:rPr lang="fr-FR" sz="2400" b="1" dirty="0">
                <a:solidFill>
                  <a:srgbClr val="FFFF00"/>
                </a:solidFill>
              </a:rPr>
              <a:t> (1881)</a:t>
            </a:r>
          </a:p>
        </p:txBody>
      </p:sp>
    </p:spTree>
    <p:extLst>
      <p:ext uri="{BB962C8B-B14F-4D97-AF65-F5344CB8AC3E}">
        <p14:creationId xmlns:p14="http://schemas.microsoft.com/office/powerpoint/2010/main" val="3092575631"/>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ortrait, Visage humain, peinture, croquis&#10;&#10;Description générée automatiquement">
            <a:extLst>
              <a:ext uri="{FF2B5EF4-FFF2-40B4-BE49-F238E27FC236}">
                <a16:creationId xmlns:a16="http://schemas.microsoft.com/office/drawing/2014/main" id="{98593D55-2C1B-8D4A-CAE9-3E10C339BF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15121" y="189000"/>
            <a:ext cx="5161758"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B4DEC11-5F15-EA8F-6798-A2C11E5C158E}"/>
              </a:ext>
            </a:extLst>
          </p:cNvPr>
          <p:cNvSpPr txBox="1"/>
          <p:nvPr/>
        </p:nvSpPr>
        <p:spPr>
          <a:xfrm>
            <a:off x="160020" y="2514600"/>
            <a:ext cx="3257550" cy="3046988"/>
          </a:xfrm>
          <a:prstGeom prst="rect">
            <a:avLst/>
          </a:prstGeom>
          <a:noFill/>
        </p:spPr>
        <p:txBody>
          <a:bodyPr wrap="square" rtlCol="0">
            <a:spAutoFit/>
          </a:bodyPr>
          <a:lstStyle/>
          <a:p>
            <a:r>
              <a:rPr lang="fr-FR" sz="2400" b="1" dirty="0">
                <a:solidFill>
                  <a:srgbClr val="FFFF00"/>
                </a:solidFill>
              </a:rPr>
              <a:t>Autoportrait de l'artiste dans sa jeunesse, huile 27 x 22 cm - Année 30 / Autoportrait de l'artiste en jeune homme, huile, 27 x 22 cm – 1930</a:t>
            </a:r>
          </a:p>
        </p:txBody>
      </p:sp>
    </p:spTree>
    <p:extLst>
      <p:ext uri="{BB962C8B-B14F-4D97-AF65-F5344CB8AC3E}">
        <p14:creationId xmlns:p14="http://schemas.microsoft.com/office/powerpoint/2010/main" val="879817693"/>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art, plein air&#10;&#10;Description générée automatiquement">
            <a:extLst>
              <a:ext uri="{FF2B5EF4-FFF2-40B4-BE49-F238E27FC236}">
                <a16:creationId xmlns:a16="http://schemas.microsoft.com/office/drawing/2014/main" id="{1B3669AD-6D26-F751-97D0-805274A343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00224" y="279000"/>
            <a:ext cx="515735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0FB873-FC29-50F2-D1C9-5A39AC786495}"/>
              </a:ext>
            </a:extLst>
          </p:cNvPr>
          <p:cNvSpPr txBox="1"/>
          <p:nvPr/>
        </p:nvSpPr>
        <p:spPr>
          <a:xfrm>
            <a:off x="8808098" y="2686050"/>
            <a:ext cx="3185160" cy="2677656"/>
          </a:xfrm>
          <a:prstGeom prst="rect">
            <a:avLst/>
          </a:prstGeom>
          <a:noFill/>
        </p:spPr>
        <p:txBody>
          <a:bodyPr wrap="square" rtlCol="0">
            <a:spAutoFit/>
          </a:bodyPr>
          <a:lstStyle/>
          <a:p>
            <a:r>
              <a:rPr lang="fr-FR" sz="2800" b="1">
                <a:solidFill>
                  <a:srgbClr val="FFFF00"/>
                </a:solidFill>
              </a:rPr>
              <a:t>La jeune femme et la nature, huile 60 x 50 cm - Liban / La Jeune femme et la nature, huile, 60 x 50 cm. - Liban</a:t>
            </a:r>
            <a:endParaRPr lang="fr-FR" sz="2800" b="1" dirty="0">
              <a:solidFill>
                <a:srgbClr val="FFFF00"/>
              </a:solidFill>
            </a:endParaRPr>
          </a:p>
        </p:txBody>
      </p:sp>
    </p:spTree>
    <p:extLst>
      <p:ext uri="{BB962C8B-B14F-4D97-AF65-F5344CB8AC3E}">
        <p14:creationId xmlns:p14="http://schemas.microsoft.com/office/powerpoint/2010/main" val="2740706554"/>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art, plein air&#10;&#10;Description générée automatiquement">
            <a:extLst>
              <a:ext uri="{FF2B5EF4-FFF2-40B4-BE49-F238E27FC236}">
                <a16:creationId xmlns:a16="http://schemas.microsoft.com/office/drawing/2014/main" id="{C5A329D9-55C4-927E-1328-800A866685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27844" y="279463"/>
            <a:ext cx="8640000" cy="629907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5163E55-68BF-4777-B924-036AD55B330D}"/>
              </a:ext>
            </a:extLst>
          </p:cNvPr>
          <p:cNvSpPr txBox="1"/>
          <p:nvPr/>
        </p:nvSpPr>
        <p:spPr>
          <a:xfrm>
            <a:off x="251460" y="2446020"/>
            <a:ext cx="2676384" cy="3785652"/>
          </a:xfrm>
          <a:prstGeom prst="rect">
            <a:avLst/>
          </a:prstGeom>
          <a:noFill/>
        </p:spPr>
        <p:txBody>
          <a:bodyPr wrap="square" rtlCol="0">
            <a:spAutoFit/>
          </a:bodyPr>
          <a:lstStyle/>
          <a:p>
            <a:r>
              <a:rPr lang="fr-FR" sz="2400" b="1" dirty="0">
                <a:solidFill>
                  <a:srgbClr val="FFFF00"/>
                </a:solidFill>
              </a:rPr>
              <a:t>Vue de Ain </a:t>
            </a:r>
            <a:r>
              <a:rPr lang="fr-FR" sz="2400" b="1" dirty="0" err="1">
                <a:solidFill>
                  <a:srgbClr val="FFFF00"/>
                </a:solidFill>
              </a:rPr>
              <a:t>Mreissé</a:t>
            </a:r>
            <a:r>
              <a:rPr lang="fr-FR" sz="2400" b="1" dirty="0">
                <a:solidFill>
                  <a:srgbClr val="FFFF00"/>
                </a:solidFill>
              </a:rPr>
              <a:t>, huile 64 x 49 cm - Liban, année 20 / Vue de Ain </a:t>
            </a:r>
            <a:r>
              <a:rPr lang="fr-FR" sz="2400" b="1" dirty="0" err="1">
                <a:solidFill>
                  <a:srgbClr val="FFFF00"/>
                </a:solidFill>
              </a:rPr>
              <a:t>Mreisseh</a:t>
            </a:r>
            <a:r>
              <a:rPr lang="fr-FR" sz="2400" b="1" dirty="0">
                <a:solidFill>
                  <a:srgbClr val="FFFF00"/>
                </a:solidFill>
              </a:rPr>
              <a:t>, huile, 64 x 45 cm – Liban, années 1920</a:t>
            </a:r>
          </a:p>
          <a:p>
            <a:r>
              <a:rPr lang="fr-FR" sz="2400" b="1" dirty="0">
                <a:solidFill>
                  <a:srgbClr val="FFFF00"/>
                </a:solidFill>
              </a:rPr>
              <a:t> </a:t>
            </a:r>
          </a:p>
          <a:p>
            <a:r>
              <a:rPr lang="fr-FR" sz="2400" b="1" dirty="0">
                <a:solidFill>
                  <a:srgbClr val="FFFF00"/>
                </a:solidFill>
              </a:rPr>
              <a:t> </a:t>
            </a:r>
          </a:p>
        </p:txBody>
      </p:sp>
    </p:spTree>
    <p:extLst>
      <p:ext uri="{BB962C8B-B14F-4D97-AF65-F5344CB8AC3E}">
        <p14:creationId xmlns:p14="http://schemas.microsoft.com/office/powerpoint/2010/main" val="757883905"/>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ortrait, habits, personne&#10;&#10;Description générée automatiquement">
            <a:extLst>
              <a:ext uri="{FF2B5EF4-FFF2-40B4-BE49-F238E27FC236}">
                <a16:creationId xmlns:a16="http://schemas.microsoft.com/office/drawing/2014/main" id="{CB6BC2E2-CB2F-7EFB-5F57-0CAB711588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08298" y="279000"/>
            <a:ext cx="4725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03B357-68E8-E34D-53A2-DAAD25306744}"/>
              </a:ext>
            </a:extLst>
          </p:cNvPr>
          <p:cNvSpPr txBox="1"/>
          <p:nvPr/>
        </p:nvSpPr>
        <p:spPr>
          <a:xfrm>
            <a:off x="8846820" y="3869144"/>
            <a:ext cx="3097530" cy="1200329"/>
          </a:xfrm>
          <a:prstGeom prst="rect">
            <a:avLst/>
          </a:prstGeom>
          <a:noFill/>
        </p:spPr>
        <p:txBody>
          <a:bodyPr wrap="square" rtlCol="0">
            <a:spAutoFit/>
          </a:bodyPr>
          <a:lstStyle/>
          <a:p>
            <a:r>
              <a:rPr lang="it-IT" sz="2400" b="1" dirty="0">
                <a:solidFill>
                  <a:srgbClr val="FFFF00"/>
                </a:solidFill>
              </a:rPr>
              <a:t>Mademoiselle Sabatini, huile, 59 x 51 – Alexandrie, 1934</a:t>
            </a:r>
            <a:endParaRPr lang="fr-FR" sz="2400" b="1" dirty="0">
              <a:solidFill>
                <a:srgbClr val="FFFF00"/>
              </a:solidFill>
            </a:endParaRPr>
          </a:p>
        </p:txBody>
      </p:sp>
    </p:spTree>
    <p:extLst>
      <p:ext uri="{BB962C8B-B14F-4D97-AF65-F5344CB8AC3E}">
        <p14:creationId xmlns:p14="http://schemas.microsoft.com/office/powerpoint/2010/main" val="1505619714"/>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ase, peinture, nature morte, Photographie de nature morte&#10;&#10;Description générée automatiquement">
            <a:extLst>
              <a:ext uri="{FF2B5EF4-FFF2-40B4-BE49-F238E27FC236}">
                <a16:creationId xmlns:a16="http://schemas.microsoft.com/office/drawing/2014/main" id="{8B617950-C8D7-0C38-9FB7-0E20BC3F56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23034" y="279000"/>
            <a:ext cx="8145932" cy="6300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1259295568"/>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plein air, art&#10;&#10;Description générée automatiquement">
            <a:extLst>
              <a:ext uri="{FF2B5EF4-FFF2-40B4-BE49-F238E27FC236}">
                <a16:creationId xmlns:a16="http://schemas.microsoft.com/office/drawing/2014/main" id="{D3C199D5-213B-A698-2CB5-38B595A075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3199" y="279000"/>
            <a:ext cx="8881239"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B704DC1-E8E4-941E-C025-C49B8998276A}"/>
              </a:ext>
            </a:extLst>
          </p:cNvPr>
          <p:cNvSpPr txBox="1"/>
          <p:nvPr/>
        </p:nvSpPr>
        <p:spPr>
          <a:xfrm>
            <a:off x="156465" y="3314700"/>
            <a:ext cx="2251710" cy="1569660"/>
          </a:xfrm>
          <a:prstGeom prst="rect">
            <a:avLst/>
          </a:prstGeom>
          <a:noFill/>
        </p:spPr>
        <p:txBody>
          <a:bodyPr wrap="square" rtlCol="0">
            <a:spAutoFit/>
          </a:bodyPr>
          <a:lstStyle/>
          <a:p>
            <a:r>
              <a:rPr lang="fr-FR" sz="2400" b="1">
                <a:solidFill>
                  <a:srgbClr val="FFFF00"/>
                </a:solidFill>
              </a:rPr>
              <a:t>Les Tours, huile, 64 x 44 cm. – Égypte, années 40</a:t>
            </a:r>
            <a:endParaRPr lang="fr-FR" sz="2400" b="1" dirty="0">
              <a:solidFill>
                <a:srgbClr val="FFFF00"/>
              </a:solidFill>
            </a:endParaRPr>
          </a:p>
        </p:txBody>
      </p:sp>
    </p:spTree>
    <p:extLst>
      <p:ext uri="{BB962C8B-B14F-4D97-AF65-F5344CB8AC3E}">
        <p14:creationId xmlns:p14="http://schemas.microsoft.com/office/powerpoint/2010/main" val="3360451615"/>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Visage humain, femme, art&#10;&#10;Description générée automatiquement">
            <a:extLst>
              <a:ext uri="{FF2B5EF4-FFF2-40B4-BE49-F238E27FC236}">
                <a16:creationId xmlns:a16="http://schemas.microsoft.com/office/drawing/2014/main" id="{1E381C27-0F65-F0FD-6788-DDBF1B97F7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61914" y="189000"/>
            <a:ext cx="4955294"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F3BE92-41B9-B484-C035-AB3207D88518}"/>
              </a:ext>
            </a:extLst>
          </p:cNvPr>
          <p:cNvSpPr txBox="1"/>
          <p:nvPr/>
        </p:nvSpPr>
        <p:spPr>
          <a:xfrm>
            <a:off x="9134014" y="3429000"/>
            <a:ext cx="3153236" cy="1200329"/>
          </a:xfrm>
          <a:prstGeom prst="rect">
            <a:avLst/>
          </a:prstGeom>
          <a:noFill/>
        </p:spPr>
        <p:txBody>
          <a:bodyPr wrap="square" rtlCol="0">
            <a:spAutoFit/>
          </a:bodyPr>
          <a:lstStyle/>
          <a:p>
            <a:r>
              <a:rPr lang="fr-FR" sz="2400" b="1" dirty="0">
                <a:solidFill>
                  <a:schemeClr val="bg1"/>
                </a:solidFill>
              </a:rPr>
              <a:t>Femme nubienne, huile, Le Caire, années 1950</a:t>
            </a:r>
          </a:p>
        </p:txBody>
      </p:sp>
    </p:spTree>
    <p:extLst>
      <p:ext uri="{BB962C8B-B14F-4D97-AF65-F5344CB8AC3E}">
        <p14:creationId xmlns:p14="http://schemas.microsoft.com/office/powerpoint/2010/main" val="1476194877"/>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rsonne, habits, portrait&#10;&#10;Description générée automatiquement">
            <a:extLst>
              <a:ext uri="{FF2B5EF4-FFF2-40B4-BE49-F238E27FC236}">
                <a16:creationId xmlns:a16="http://schemas.microsoft.com/office/drawing/2014/main" id="{9215652B-F21A-6448-3161-ED7430E6A7A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27095" y="189000"/>
            <a:ext cx="5145878"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284584A-7F8B-8785-41B2-C6135466F0B8}"/>
              </a:ext>
            </a:extLst>
          </p:cNvPr>
          <p:cNvSpPr txBox="1"/>
          <p:nvPr/>
        </p:nvSpPr>
        <p:spPr>
          <a:xfrm>
            <a:off x="102870" y="3246120"/>
            <a:ext cx="3324225" cy="1200329"/>
          </a:xfrm>
          <a:prstGeom prst="rect">
            <a:avLst/>
          </a:prstGeom>
          <a:noFill/>
        </p:spPr>
        <p:txBody>
          <a:bodyPr wrap="square" rtlCol="0">
            <a:spAutoFit/>
          </a:bodyPr>
          <a:lstStyle/>
          <a:p>
            <a:r>
              <a:rPr lang="fr-FR" sz="2400" b="1" dirty="0">
                <a:solidFill>
                  <a:srgbClr val="FFFF00"/>
                </a:solidFill>
              </a:rPr>
              <a:t>Jeune fille égyptienne, huile. Le Caire, années 1950</a:t>
            </a:r>
          </a:p>
        </p:txBody>
      </p:sp>
    </p:spTree>
    <p:extLst>
      <p:ext uri="{BB962C8B-B14F-4D97-AF65-F5344CB8AC3E}">
        <p14:creationId xmlns:p14="http://schemas.microsoft.com/office/powerpoint/2010/main" val="2635967329"/>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croquis, bâtiment&#10;&#10;Description générée automatiquement">
            <a:extLst>
              <a:ext uri="{FF2B5EF4-FFF2-40B4-BE49-F238E27FC236}">
                <a16:creationId xmlns:a16="http://schemas.microsoft.com/office/drawing/2014/main" id="{51CB5957-E27E-9535-5523-C2A3F11252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4885" y="498651"/>
            <a:ext cx="8748000" cy="5860698"/>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A994E10-ED0C-0DF8-CA01-072969495B0A}"/>
              </a:ext>
            </a:extLst>
          </p:cNvPr>
          <p:cNvSpPr txBox="1"/>
          <p:nvPr/>
        </p:nvSpPr>
        <p:spPr>
          <a:xfrm>
            <a:off x="9909810" y="3337560"/>
            <a:ext cx="2194560" cy="1938992"/>
          </a:xfrm>
          <a:prstGeom prst="rect">
            <a:avLst/>
          </a:prstGeom>
          <a:noFill/>
        </p:spPr>
        <p:txBody>
          <a:bodyPr wrap="square" rtlCol="0">
            <a:spAutoFit/>
          </a:bodyPr>
          <a:lstStyle/>
          <a:p>
            <a:r>
              <a:rPr lang="fr-FR" sz="2400" b="1" dirty="0">
                <a:solidFill>
                  <a:srgbClr val="FFFF00"/>
                </a:solidFill>
              </a:rPr>
              <a:t>Liban, pétrole, maison libanaise durant les années vingt</a:t>
            </a:r>
          </a:p>
        </p:txBody>
      </p:sp>
    </p:spTree>
    <p:extLst>
      <p:ext uri="{BB962C8B-B14F-4D97-AF65-F5344CB8AC3E}">
        <p14:creationId xmlns:p14="http://schemas.microsoft.com/office/powerpoint/2010/main" val="3299973909"/>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8F1B3BD-CCAE-A099-5A12-7252B04B0CB9}"/>
              </a:ext>
            </a:extLst>
          </p:cNvPr>
          <p:cNvSpPr txBox="1"/>
          <p:nvPr/>
        </p:nvSpPr>
        <p:spPr>
          <a:xfrm>
            <a:off x="228600" y="1268730"/>
            <a:ext cx="11635740" cy="584775"/>
          </a:xfrm>
          <a:prstGeom prst="rect">
            <a:avLst/>
          </a:prstGeom>
          <a:noFill/>
        </p:spPr>
        <p:txBody>
          <a:bodyPr wrap="square" rtlCol="0">
            <a:spAutoFit/>
          </a:bodyPr>
          <a:lstStyle/>
          <a:p>
            <a:r>
              <a:rPr lang="fr-FR" sz="3200" b="1" i="1" dirty="0">
                <a:solidFill>
                  <a:srgbClr val="FFFF00"/>
                </a:solidFill>
              </a:rPr>
              <a:t>Lorient Vous A Présenté L’Artiste Peintre Georges Daoud </a:t>
            </a:r>
            <a:r>
              <a:rPr lang="fr-FR" sz="3200" b="1" i="1" dirty="0" err="1">
                <a:solidFill>
                  <a:srgbClr val="FFFF00"/>
                </a:solidFill>
              </a:rPr>
              <a:t>Corm</a:t>
            </a:r>
            <a:endParaRPr lang="fr-FR" sz="3200" b="1" i="1" dirty="0">
              <a:solidFill>
                <a:srgbClr val="FFFF00"/>
              </a:solidFill>
            </a:endParaRPr>
          </a:p>
        </p:txBody>
      </p:sp>
      <p:cxnSp>
        <p:nvCxnSpPr>
          <p:cNvPr id="4" name="Connecteur droit 3">
            <a:extLst>
              <a:ext uri="{FF2B5EF4-FFF2-40B4-BE49-F238E27FC236}">
                <a16:creationId xmlns:a16="http://schemas.microsoft.com/office/drawing/2014/main" id="{4F0C59B2-1C3C-E66B-5F7C-DA9CBD4FA443}"/>
              </a:ext>
            </a:extLst>
          </p:cNvPr>
          <p:cNvCxnSpPr/>
          <p:nvPr/>
        </p:nvCxnSpPr>
        <p:spPr>
          <a:xfrm flipV="1">
            <a:off x="2331720" y="2548890"/>
            <a:ext cx="9860280" cy="160020"/>
          </a:xfrm>
          <a:prstGeom prst="line">
            <a:avLst/>
          </a:prstGeom>
        </p:spPr>
        <p:style>
          <a:lnRef idx="2">
            <a:schemeClr val="accent1"/>
          </a:lnRef>
          <a:fillRef idx="0">
            <a:schemeClr val="accent1"/>
          </a:fillRef>
          <a:effectRef idx="1">
            <a:schemeClr val="accent1"/>
          </a:effectRef>
          <a:fontRef idx="minor">
            <a:schemeClr val="tx1"/>
          </a:fontRef>
        </p:style>
      </p:cxnSp>
      <p:sp>
        <p:nvSpPr>
          <p:cNvPr id="5" name="ZoneTexte 4">
            <a:extLst>
              <a:ext uri="{FF2B5EF4-FFF2-40B4-BE49-F238E27FC236}">
                <a16:creationId xmlns:a16="http://schemas.microsoft.com/office/drawing/2014/main" id="{8FAE3CC7-DF50-5BCB-57B9-9CCE6C55C5AD}"/>
              </a:ext>
            </a:extLst>
          </p:cNvPr>
          <p:cNvSpPr txBox="1"/>
          <p:nvPr/>
        </p:nvSpPr>
        <p:spPr>
          <a:xfrm>
            <a:off x="2868930" y="2416522"/>
            <a:ext cx="9086850"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6" name="ZoneTexte 5">
            <a:extLst>
              <a:ext uri="{FF2B5EF4-FFF2-40B4-BE49-F238E27FC236}">
                <a16:creationId xmlns:a16="http://schemas.microsoft.com/office/drawing/2014/main" id="{1D837EDB-B9AA-B831-C6FF-ABEDDD745105}"/>
              </a:ext>
            </a:extLst>
          </p:cNvPr>
          <p:cNvSpPr txBox="1"/>
          <p:nvPr/>
        </p:nvSpPr>
        <p:spPr>
          <a:xfrm>
            <a:off x="3371850" y="3404294"/>
            <a:ext cx="10972800" cy="584775"/>
          </a:xfrm>
          <a:prstGeom prst="rect">
            <a:avLst/>
          </a:prstGeom>
          <a:noFill/>
        </p:spPr>
        <p:txBody>
          <a:bodyPr wrap="square" rtlCol="0">
            <a:spAutoFit/>
          </a:bodyPr>
          <a:lstStyle/>
          <a:p>
            <a:r>
              <a:rPr lang="fr-FR" sz="3200" b="1" dirty="0">
                <a:solidFill>
                  <a:srgbClr val="FFFF00"/>
                </a:solidFill>
              </a:rPr>
              <a:t>Les Images Et Le Son Du Net </a:t>
            </a:r>
          </a:p>
        </p:txBody>
      </p:sp>
      <p:sp>
        <p:nvSpPr>
          <p:cNvPr id="7" name="ZoneTexte 6">
            <a:extLst>
              <a:ext uri="{FF2B5EF4-FFF2-40B4-BE49-F238E27FC236}">
                <a16:creationId xmlns:a16="http://schemas.microsoft.com/office/drawing/2014/main" id="{42F9F8A9-B7C7-8E13-47E0-510F3B7BF750}"/>
              </a:ext>
            </a:extLst>
          </p:cNvPr>
          <p:cNvSpPr txBox="1"/>
          <p:nvPr/>
        </p:nvSpPr>
        <p:spPr>
          <a:xfrm>
            <a:off x="4137660" y="4392065"/>
            <a:ext cx="6880860" cy="584775"/>
          </a:xfrm>
          <a:prstGeom prst="rect">
            <a:avLst/>
          </a:prstGeom>
          <a:noFill/>
        </p:spPr>
        <p:txBody>
          <a:bodyPr wrap="square" rtlCol="0">
            <a:spAutoFit/>
          </a:bodyPr>
          <a:lstStyle/>
          <a:p>
            <a:r>
              <a:rPr lang="fr-FR" sz="3200" b="1" dirty="0">
                <a:solidFill>
                  <a:srgbClr val="FFFF00"/>
                </a:solidFill>
              </a:rPr>
              <a:t>Merci De Votre Visite</a:t>
            </a:r>
          </a:p>
        </p:txBody>
      </p:sp>
      <p:sp>
        <p:nvSpPr>
          <p:cNvPr id="8" name="ZoneTexte 7">
            <a:extLst>
              <a:ext uri="{FF2B5EF4-FFF2-40B4-BE49-F238E27FC236}">
                <a16:creationId xmlns:a16="http://schemas.microsoft.com/office/drawing/2014/main" id="{5E563C09-1F49-DC2E-C9EB-E43757F0F3A9}"/>
              </a:ext>
            </a:extLst>
          </p:cNvPr>
          <p:cNvSpPr txBox="1"/>
          <p:nvPr/>
        </p:nvSpPr>
        <p:spPr>
          <a:xfrm>
            <a:off x="5463540" y="5296882"/>
            <a:ext cx="594360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302779725"/>
      </p:ext>
    </p:extLst>
  </p:cSld>
  <p:clrMapOvr>
    <a:masterClrMapping/>
  </p:clrMapOvr>
  <mc:AlternateContent xmlns:mc="http://schemas.openxmlformats.org/markup-compatibility/2006">
    <mc:Choice xmlns:p14="http://schemas.microsoft.com/office/powerpoint/2010/main" Requires="p14">
      <p:transition spd="slow" p14:dur="5000" advClick="0" advTm="11000">
        <p14:gallery dir="l"/>
      </p:transition>
    </mc:Choice>
    <mc:Fallback>
      <p:transition spd="slow" advClick="0" advTm="11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TotalTime>
  <Words>544</Words>
  <Application>Microsoft Office PowerPoint</Application>
  <PresentationFormat>Grand écran</PresentationFormat>
  <Paragraphs>130</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2024-07-21T08:06:26Z</dcterms:created>
  <dcterms:modified xsi:type="dcterms:W3CDTF">2024-07-21T09:39:56Z</dcterms:modified>
</cp:coreProperties>
</file>