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4" r:id="rId4"/>
    <p:sldId id="283" r:id="rId5"/>
    <p:sldId id="277" r:id="rId6"/>
    <p:sldId id="282" r:id="rId7"/>
    <p:sldId id="281" r:id="rId8"/>
    <p:sldId id="280" r:id="rId9"/>
    <p:sldId id="279" r:id="rId10"/>
    <p:sldId id="278" r:id="rId11"/>
    <p:sldId id="276" r:id="rId12"/>
    <p:sldId id="275" r:id="rId13"/>
    <p:sldId id="274" r:id="rId14"/>
    <p:sldId id="273" r:id="rId15"/>
    <p:sldId id="272" r:id="rId16"/>
    <p:sldId id="271" r:id="rId17"/>
    <p:sldId id="270" r:id="rId18"/>
    <p:sldId id="269" r:id="rId19"/>
    <p:sldId id="268" r:id="rId20"/>
    <p:sldId id="267" r:id="rId21"/>
    <p:sldId id="266" r:id="rId22"/>
    <p:sldId id="265" r:id="rId23"/>
    <p:sldId id="264" r:id="rId24"/>
    <p:sldId id="263" r:id="rId25"/>
    <p:sldId id="262" r:id="rId26"/>
    <p:sldId id="261" r:id="rId27"/>
    <p:sldId id="260" r:id="rId28"/>
    <p:sldId id="259" r:id="rId29"/>
    <p:sldId id="258" r:id="rId30"/>
    <p:sldId id="257"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172" autoAdjust="0"/>
    <p:restoredTop sz="94660"/>
  </p:normalViewPr>
  <p:slideViewPr>
    <p:cSldViewPr snapToGrid="0">
      <p:cViewPr varScale="1">
        <p:scale>
          <a:sx n="71" d="100"/>
          <a:sy n="71" d="100"/>
        </p:scale>
        <p:origin x="4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DD3D3F-B424-326F-3E2E-C1C59D1BD66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4CE5EAF-7EC1-B9B8-F35D-D1C8EC3603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264B092-2598-D3DF-2F2E-955E4E013568}"/>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5" name="Espace réservé du pied de page 4">
            <a:extLst>
              <a:ext uri="{FF2B5EF4-FFF2-40B4-BE49-F238E27FC236}">
                <a16:creationId xmlns:a16="http://schemas.microsoft.com/office/drawing/2014/main" id="{BB4A05F2-EC92-A603-7CED-298B79CB9B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22200B-D045-A8AB-AD24-0474A1214E2F}"/>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143895746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4B0944-9631-6850-1F3C-B39AF35DF25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421B862-9F67-7CFD-1BAB-A19C15FE9AF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B74BCA-767C-44CC-DDB3-84829D9F6594}"/>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5" name="Espace réservé du pied de page 4">
            <a:extLst>
              <a:ext uri="{FF2B5EF4-FFF2-40B4-BE49-F238E27FC236}">
                <a16:creationId xmlns:a16="http://schemas.microsoft.com/office/drawing/2014/main" id="{4684CEDF-CDD2-AE43-AAF1-65F7CC4E9F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82753B-A92D-0DA3-F075-0349BCD4EAA2}"/>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328840644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7C9A12-9D7C-6241-BCBE-FBBF4E35C0C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F9AF39E-2D99-9C19-DF80-5334495C509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FC4650D-9808-84BB-CBED-FF0E3A81D43D}"/>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5" name="Espace réservé du pied de page 4">
            <a:extLst>
              <a:ext uri="{FF2B5EF4-FFF2-40B4-BE49-F238E27FC236}">
                <a16:creationId xmlns:a16="http://schemas.microsoft.com/office/drawing/2014/main" id="{8472939B-007D-952D-28A2-1CD1B9B87F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6C2600-527C-17FF-C881-FE6D93BDECB6}"/>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419644062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BE9253-B8AB-B886-BBEB-D955E0172C6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2DC6261-0296-5F20-AF46-C21D0F7803D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E74277-542A-746E-00AF-BDBEC3E2607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7CB20BC-3809-4012-5EE9-6FAEB294EDA3}"/>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6" name="Espace réservé du pied de page 5">
            <a:extLst>
              <a:ext uri="{FF2B5EF4-FFF2-40B4-BE49-F238E27FC236}">
                <a16:creationId xmlns:a16="http://schemas.microsoft.com/office/drawing/2014/main" id="{B6C05540-29C8-318C-6E31-55AC06A851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8CFA40-87FB-15D7-2946-64B9B11D7B3B}"/>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128904918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521747-AB00-FA71-1EDA-C5D67241042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F4F27A6-A11A-779C-6FAF-7BBD131D0A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4CD2136-5BD2-E612-8ECA-93A199F97F0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C3703F-BE7C-AB8B-3429-3BC6B23F14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577DE3C-282A-9F51-3C73-38D29B8D972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13491C0-1E08-A064-4F03-29221EB3DB7C}"/>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8" name="Espace réservé du pied de page 7">
            <a:extLst>
              <a:ext uri="{FF2B5EF4-FFF2-40B4-BE49-F238E27FC236}">
                <a16:creationId xmlns:a16="http://schemas.microsoft.com/office/drawing/2014/main" id="{5CB82348-66B7-F6C7-8756-F9AA55C5394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9426FCE-B8A6-AAE3-F825-7B3CC950EB77}"/>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351334097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B95E84-4F4A-2F4C-96BE-A2183EC09B4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89AA6ED-69AB-BD39-2D94-FCFD61E3010D}"/>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4" name="Espace réservé du pied de page 3">
            <a:extLst>
              <a:ext uri="{FF2B5EF4-FFF2-40B4-BE49-F238E27FC236}">
                <a16:creationId xmlns:a16="http://schemas.microsoft.com/office/drawing/2014/main" id="{DDA22602-3CF4-E84F-E753-219E3E87F26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5987655-EA17-CB1F-1C24-4F36E5CC51CF}"/>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326879087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237C732-1F10-A1E7-3B45-BE542C0F886D}"/>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3" name="Espace réservé du pied de page 2">
            <a:extLst>
              <a:ext uri="{FF2B5EF4-FFF2-40B4-BE49-F238E27FC236}">
                <a16:creationId xmlns:a16="http://schemas.microsoft.com/office/drawing/2014/main" id="{4ED5E3AE-8E62-4405-118A-2BF0192FAF7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1385B86-9F55-BB0A-9C0C-7AFAA413ACCF}"/>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321012694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51A1A6-07EF-1405-BC1F-72F75D8D9AE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BCDE1F6-76DD-3175-8652-D6B14F2E48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43216FC-0268-2931-9B75-6C27B355DD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5CFA671-D31C-12FD-46FE-49062D9DC508}"/>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6" name="Espace réservé du pied de page 5">
            <a:extLst>
              <a:ext uri="{FF2B5EF4-FFF2-40B4-BE49-F238E27FC236}">
                <a16:creationId xmlns:a16="http://schemas.microsoft.com/office/drawing/2014/main" id="{EC9BA092-A420-236E-66C8-05CFCFD294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0BF33CA-0F66-0FBA-1C07-78A77E103405}"/>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52080814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0AE861-4FEE-E38D-89BF-180FD5BC59E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DE27352-CA81-8047-9928-FD90CB4407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F7D1BAE-18F2-2D39-01A1-55A11AE3A2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9158BF7-5BBE-E019-05F5-7B890181CFFC}"/>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6" name="Espace réservé du pied de page 5">
            <a:extLst>
              <a:ext uri="{FF2B5EF4-FFF2-40B4-BE49-F238E27FC236}">
                <a16:creationId xmlns:a16="http://schemas.microsoft.com/office/drawing/2014/main" id="{17D20E85-7740-66C9-E31C-A50CD1986AD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F6B278-1509-40C3-E4EE-F3AF05D6DB7D}"/>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320785779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FD0EF9-4D3B-DB51-29A8-5E300176F05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B2A4E3-6464-F550-F02F-48BE5D145C0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0CFD95-1484-EBCB-9E29-A6A233CE7A5D}"/>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5" name="Espace réservé du pied de page 4">
            <a:extLst>
              <a:ext uri="{FF2B5EF4-FFF2-40B4-BE49-F238E27FC236}">
                <a16:creationId xmlns:a16="http://schemas.microsoft.com/office/drawing/2014/main" id="{F13C5655-2981-5AB3-122A-C71ED5BA01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B407A1-0D53-6B01-0711-CE35877BC689}"/>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200384634"/>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423E26-9FB8-A80A-0BD4-7E15828CF8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E9714FC-89AD-C265-18C1-09648C1E4BB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662002-A230-62EC-B651-6AAD3472D399}"/>
              </a:ext>
            </a:extLst>
          </p:cNvPr>
          <p:cNvSpPr>
            <a:spLocks noGrp="1"/>
          </p:cNvSpPr>
          <p:nvPr>
            <p:ph type="dt" sz="half" idx="10"/>
          </p:nvPr>
        </p:nvSpPr>
        <p:spPr/>
        <p:txBody>
          <a:bodyPr/>
          <a:lstStyle/>
          <a:p>
            <a:fld id="{5F6BDC84-F702-49AE-8C8E-CB0D4F8CF00D}" type="datetimeFigureOut">
              <a:rPr lang="fr-FR" smtClean="0"/>
              <a:t>19/07/2024</a:t>
            </a:fld>
            <a:endParaRPr lang="fr-FR"/>
          </a:p>
        </p:txBody>
      </p:sp>
      <p:sp>
        <p:nvSpPr>
          <p:cNvPr id="5" name="Espace réservé du pied de page 4">
            <a:extLst>
              <a:ext uri="{FF2B5EF4-FFF2-40B4-BE49-F238E27FC236}">
                <a16:creationId xmlns:a16="http://schemas.microsoft.com/office/drawing/2014/main" id="{BDDF0799-BB1E-B343-D54C-2AD1484F67D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78BBF3-9488-3691-8643-2CF5E1533F11}"/>
              </a:ext>
            </a:extLst>
          </p:cNvPr>
          <p:cNvSpPr>
            <a:spLocks noGrp="1"/>
          </p:cNvSpPr>
          <p:nvPr>
            <p:ph type="sldNum" sz="quarter" idx="12"/>
          </p:nvPr>
        </p:nvSpPr>
        <p:spPr/>
        <p:txBody>
          <a:bodyPr/>
          <a:lstStyle/>
          <a:p>
            <a:fld id="{F5843115-D54D-41B7-B2D3-769B2BAE9939}" type="slidenum">
              <a:rPr lang="fr-FR" smtClean="0"/>
              <a:t>‹N°›</a:t>
            </a:fld>
            <a:endParaRPr lang="fr-FR"/>
          </a:p>
        </p:txBody>
      </p:sp>
    </p:spTree>
    <p:extLst>
      <p:ext uri="{BB962C8B-B14F-4D97-AF65-F5344CB8AC3E}">
        <p14:creationId xmlns:p14="http://schemas.microsoft.com/office/powerpoint/2010/main" val="14224402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E2CF7CF-D188-4836-7876-19FA0B6934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3939A42-38EA-090E-3E37-F76F4C8B92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5FD90C-8FBD-3548-9827-20802E7960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F6BDC84-F702-49AE-8C8E-CB0D4F8CF00D}" type="datetimeFigureOut">
              <a:rPr lang="fr-FR" smtClean="0"/>
              <a:t>19/07/2024</a:t>
            </a:fld>
            <a:endParaRPr lang="fr-FR"/>
          </a:p>
        </p:txBody>
      </p:sp>
      <p:sp>
        <p:nvSpPr>
          <p:cNvPr id="5" name="Espace réservé du pied de page 4">
            <a:extLst>
              <a:ext uri="{FF2B5EF4-FFF2-40B4-BE49-F238E27FC236}">
                <a16:creationId xmlns:a16="http://schemas.microsoft.com/office/drawing/2014/main" id="{1679B307-7DCE-346D-254A-04D29E6013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45E52C3-5E0D-F77D-5987-44F0C6C757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5843115-D54D-41B7-B2D3-769B2BAE9939}" type="slidenum">
              <a:rPr lang="fr-FR" smtClean="0"/>
              <a:t>‹N°›</a:t>
            </a:fld>
            <a:endParaRPr lang="fr-FR"/>
          </a:p>
        </p:txBody>
      </p:sp>
    </p:spTree>
    <p:extLst>
      <p:ext uri="{BB962C8B-B14F-4D97-AF65-F5344CB8AC3E}">
        <p14:creationId xmlns:p14="http://schemas.microsoft.com/office/powerpoint/2010/main" val="36713577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aysage, ciel&#10;&#10;Description générée automatiquement">
            <a:extLst>
              <a:ext uri="{FF2B5EF4-FFF2-40B4-BE49-F238E27FC236}">
                <a16:creationId xmlns:a16="http://schemas.microsoft.com/office/drawing/2014/main" id="{2EAF53B1-2FFD-BE23-51AD-39E18D8536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7221" y="646374"/>
            <a:ext cx="11337557" cy="5220000"/>
          </a:xfrm>
          <a:prstGeom prst="rect">
            <a:avLst/>
          </a:prstGeom>
          <a:effectLst>
            <a:softEdge rad="635000"/>
          </a:effectLst>
        </p:spPr>
      </p:pic>
      <p:sp>
        <p:nvSpPr>
          <p:cNvPr id="4" name="ZoneTexte 3">
            <a:extLst>
              <a:ext uri="{FF2B5EF4-FFF2-40B4-BE49-F238E27FC236}">
                <a16:creationId xmlns:a16="http://schemas.microsoft.com/office/drawing/2014/main" id="{2B74896D-0206-7CFC-60D7-25CBDC2213AD}"/>
              </a:ext>
            </a:extLst>
          </p:cNvPr>
          <p:cNvSpPr txBox="1"/>
          <p:nvPr/>
        </p:nvSpPr>
        <p:spPr>
          <a:xfrm>
            <a:off x="1445906" y="468406"/>
            <a:ext cx="10451803" cy="523220"/>
          </a:xfrm>
          <a:prstGeom prst="rect">
            <a:avLst/>
          </a:prstGeom>
          <a:noFill/>
        </p:spPr>
        <p:txBody>
          <a:bodyPr wrap="square" rtlCol="0">
            <a:spAutoFit/>
          </a:bodyPr>
          <a:lstStyle/>
          <a:p>
            <a:r>
              <a:rPr lang="fr-FR" sz="2800" b="1" dirty="0">
                <a:solidFill>
                  <a:srgbClr val="FFFF00"/>
                </a:solidFill>
              </a:rPr>
              <a:t>le parc national et la </a:t>
            </a:r>
            <a:r>
              <a:rPr lang="fr-FR" sz="2800" b="1" dirty="0" err="1">
                <a:solidFill>
                  <a:srgbClr val="FFFF00"/>
                </a:solidFill>
              </a:rPr>
              <a:t>villede</a:t>
            </a:r>
            <a:r>
              <a:rPr lang="fr-FR" sz="2800" b="1" dirty="0">
                <a:solidFill>
                  <a:srgbClr val="FFFF00"/>
                </a:solidFill>
              </a:rPr>
              <a:t> Berchtesgaden.  -Allemagne</a:t>
            </a:r>
          </a:p>
        </p:txBody>
      </p:sp>
    </p:spTree>
    <p:extLst>
      <p:ext uri="{BB962C8B-B14F-4D97-AF65-F5344CB8AC3E}">
        <p14:creationId xmlns:p14="http://schemas.microsoft.com/office/powerpoint/2010/main" val="42504917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sndAc>
          <p:stSnd loop="1">
            <p:snd r:embed="rId2" name="Andrea Berg - Du hast mich tausendmal belogen (Live 2013).wav"/>
          </p:stSnd>
        </p:sndAc>
      </p:transition>
    </mc:Choice>
    <mc:Fallback xmlns="">
      <p:transition spd="slow" advClick="0" advTm="8000">
        <p:fade/>
        <p:sndAc>
          <p:stSnd loop="1">
            <p:snd r:embed="rId4" name="Andrea Berg - Du hast mich tausendmal belogen (Live 2013).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891B28-6997-C4D3-FA60-D6543002491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Le parc national de Berchtesgaden s’étend sur les municipalités </a:t>
            </a:r>
            <a:r>
              <a:rPr lang="fr-FR" sz="3200" b="1" dirty="0">
                <a:solidFill>
                  <a:srgbClr val="FFFF00"/>
                </a:solidFill>
              </a:rPr>
              <a:t>de </a:t>
            </a:r>
            <a:r>
              <a:rPr lang="fr-FR" sz="3200" b="1" dirty="0" err="1">
                <a:solidFill>
                  <a:srgbClr val="FFFF00"/>
                </a:solidFill>
              </a:rPr>
              <a:t>Ramsau</a:t>
            </a:r>
            <a:r>
              <a:rPr lang="fr-FR" sz="3200" b="1" dirty="0">
                <a:solidFill>
                  <a:srgbClr val="FFFF00"/>
                </a:solidFill>
              </a:rPr>
              <a:t> </a:t>
            </a:r>
            <a:r>
              <a:rPr lang="fr-FR" sz="3200" b="1" dirty="0" err="1">
                <a:solidFill>
                  <a:srgbClr val="FFFF00"/>
                </a:solidFill>
              </a:rPr>
              <a:t>bei</a:t>
            </a:r>
            <a:r>
              <a:rPr lang="fr-FR" sz="3200" b="1" dirty="0">
                <a:solidFill>
                  <a:srgbClr val="FFFF00"/>
                </a:solidFill>
              </a:rPr>
              <a:t> Berchtesgaden et </a:t>
            </a:r>
            <a:r>
              <a:rPr lang="fr-FR" sz="3200" b="1" dirty="0" err="1">
                <a:solidFill>
                  <a:srgbClr val="FFFF00"/>
                </a:solidFill>
              </a:rPr>
              <a:t>Schönau</a:t>
            </a:r>
            <a:r>
              <a:rPr lang="fr-FR" sz="3200" b="1" dirty="0">
                <a:solidFill>
                  <a:srgbClr val="FFFF00"/>
                </a:solidFill>
              </a:rPr>
              <a:t> </a:t>
            </a:r>
            <a:r>
              <a:rPr lang="fr-FR" sz="3200" b="1" dirty="0" err="1">
                <a:solidFill>
                  <a:srgbClr val="FFFF00"/>
                </a:solidFill>
              </a:rPr>
              <a:t>am</a:t>
            </a:r>
            <a:r>
              <a:rPr lang="fr-FR" sz="3200" b="1" dirty="0">
                <a:solidFill>
                  <a:srgbClr val="FFFF00"/>
                </a:solidFill>
              </a:rPr>
              <a:t> </a:t>
            </a:r>
            <a:r>
              <a:rPr lang="fr-FR" sz="3200" b="1" dirty="0" err="1">
                <a:solidFill>
                  <a:srgbClr val="FFFF00"/>
                </a:solidFill>
              </a:rPr>
              <a:t>Königssee</a:t>
            </a:r>
            <a:r>
              <a:rPr lang="fr-FR" sz="3200" b="1" dirty="0">
                <a:solidFill>
                  <a:srgbClr val="FFFF00"/>
                </a:solidFill>
              </a:rPr>
              <a:t> ainsi que celle de Berchtesgaden pour une petite portion. Il est bordé à l’est, sud et sud-ouest par la province autrichienne de Salzbourg dans laquelle il est littéralement enclavé. Il appartient au massif des </a:t>
            </a:r>
            <a:r>
              <a:rPr lang="fr-FR" sz="3200" b="1" dirty="0" err="1">
                <a:solidFill>
                  <a:srgbClr val="FFFF00"/>
                </a:solidFill>
              </a:rPr>
              <a:t>préalpes</a:t>
            </a:r>
            <a:r>
              <a:rPr lang="fr-FR" sz="3200" b="1" dirty="0">
                <a:solidFill>
                  <a:srgbClr val="FFFF00"/>
                </a:solidFill>
              </a:rPr>
              <a:t> orientales septentrionales.</a:t>
            </a:r>
          </a:p>
          <a:p>
            <a:pPr algn="ctr"/>
            <a:endParaRPr lang="fr-FR" sz="3200" b="1" dirty="0">
              <a:solidFill>
                <a:srgbClr val="FFFF00"/>
              </a:solidFill>
            </a:endParaRPr>
          </a:p>
          <a:p>
            <a:pPr algn="ctr"/>
            <a:r>
              <a:rPr lang="fr-FR" sz="3200" b="1" dirty="0">
                <a:solidFill>
                  <a:srgbClr val="FFFF00"/>
                </a:solidFill>
              </a:rPr>
              <a:t>Le parc, dont l’altitude est comprise entre 603,3 m (</a:t>
            </a:r>
            <a:r>
              <a:rPr lang="fr-FR" sz="3200" b="1" dirty="0" err="1">
                <a:solidFill>
                  <a:srgbClr val="FFFF00"/>
                </a:solidFill>
              </a:rPr>
              <a:t>Königssee</a:t>
            </a:r>
            <a:r>
              <a:rPr lang="fr-FR" sz="3200" b="1" dirty="0">
                <a:solidFill>
                  <a:srgbClr val="FFFF00"/>
                </a:solidFill>
              </a:rPr>
              <a:t>) et 2713 m (mont </a:t>
            </a:r>
            <a:r>
              <a:rPr lang="fr-FR" sz="3200" b="1" dirty="0" err="1">
                <a:solidFill>
                  <a:srgbClr val="FFFF00"/>
                </a:solidFill>
              </a:rPr>
              <a:t>Watzmann</a:t>
            </a:r>
            <a:r>
              <a:rPr lang="fr-FR" sz="3200" b="1" dirty="0">
                <a:solidFill>
                  <a:srgbClr val="FFFF00"/>
                </a:solidFill>
              </a:rPr>
              <a:t>) d'altitude, est bordé en son nord par le parc alpin de Berchtesgaden. Une aire encore plus vaste forme la réserve de biosphère de Berchtesgaden.</a:t>
            </a:r>
          </a:p>
        </p:txBody>
      </p:sp>
    </p:spTree>
    <p:extLst>
      <p:ext uri="{BB962C8B-B14F-4D97-AF65-F5344CB8AC3E}">
        <p14:creationId xmlns:p14="http://schemas.microsoft.com/office/powerpoint/2010/main" val="40715975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utomne, herbe, ciel&#10;&#10;Description générée automatiquement">
            <a:extLst>
              <a:ext uri="{FF2B5EF4-FFF2-40B4-BE49-F238E27FC236}">
                <a16:creationId xmlns:a16="http://schemas.microsoft.com/office/drawing/2014/main" id="{300298E4-DCC4-F88E-34E1-11E44B0480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2000" y="278320"/>
            <a:ext cx="9648000" cy="6301359"/>
          </a:xfrm>
          <a:prstGeom prst="rect">
            <a:avLst/>
          </a:prstGeom>
          <a:effectLst>
            <a:softEdge rad="635000"/>
          </a:effectLst>
        </p:spPr>
      </p:pic>
      <p:sp>
        <p:nvSpPr>
          <p:cNvPr id="4" name="ZoneTexte 3">
            <a:extLst>
              <a:ext uri="{FF2B5EF4-FFF2-40B4-BE49-F238E27FC236}">
                <a16:creationId xmlns:a16="http://schemas.microsoft.com/office/drawing/2014/main" id="{A5440987-5784-9BD0-788A-33865B5D8178}"/>
              </a:ext>
            </a:extLst>
          </p:cNvPr>
          <p:cNvSpPr txBox="1"/>
          <p:nvPr/>
        </p:nvSpPr>
        <p:spPr>
          <a:xfrm>
            <a:off x="3051810" y="6202257"/>
            <a:ext cx="7635240" cy="461665"/>
          </a:xfrm>
          <a:prstGeom prst="rect">
            <a:avLst/>
          </a:prstGeom>
          <a:noFill/>
        </p:spPr>
        <p:txBody>
          <a:bodyPr wrap="square" rtlCol="0">
            <a:spAutoFit/>
          </a:bodyPr>
          <a:lstStyle/>
          <a:p>
            <a:r>
              <a:rPr lang="fr-FR" sz="2400" b="1">
                <a:solidFill>
                  <a:srgbClr val="FFFF00"/>
                </a:solidFill>
              </a:rPr>
              <a:t>L' automne dans les Alpes de Berchtesgaden .</a:t>
            </a:r>
            <a:endParaRPr lang="fr-FR" sz="2400" b="1" dirty="0">
              <a:solidFill>
                <a:srgbClr val="FFFF00"/>
              </a:solidFill>
            </a:endParaRPr>
          </a:p>
        </p:txBody>
      </p:sp>
    </p:spTree>
    <p:extLst>
      <p:ext uri="{BB962C8B-B14F-4D97-AF65-F5344CB8AC3E}">
        <p14:creationId xmlns:p14="http://schemas.microsoft.com/office/powerpoint/2010/main" val="13699160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arbre&#10;&#10;Description générée automatiquement">
            <a:extLst>
              <a:ext uri="{FF2B5EF4-FFF2-40B4-BE49-F238E27FC236}">
                <a16:creationId xmlns:a16="http://schemas.microsoft.com/office/drawing/2014/main" id="{B853528B-69F8-5A2E-DE4F-43C2124A0A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527" y="176741"/>
            <a:ext cx="11686946" cy="6300000"/>
          </a:xfrm>
          <a:prstGeom prst="rect">
            <a:avLst/>
          </a:prstGeom>
          <a:effectLst>
            <a:softEdge rad="635000"/>
          </a:effectLst>
        </p:spPr>
      </p:pic>
      <p:sp>
        <p:nvSpPr>
          <p:cNvPr id="4" name="ZoneTexte 3">
            <a:extLst>
              <a:ext uri="{FF2B5EF4-FFF2-40B4-BE49-F238E27FC236}">
                <a16:creationId xmlns:a16="http://schemas.microsoft.com/office/drawing/2014/main" id="{30F552F8-45F6-4DC4-B1C5-3F4814004732}"/>
              </a:ext>
            </a:extLst>
          </p:cNvPr>
          <p:cNvSpPr txBox="1"/>
          <p:nvPr/>
        </p:nvSpPr>
        <p:spPr>
          <a:xfrm>
            <a:off x="-1" y="5903893"/>
            <a:ext cx="11939473" cy="954107"/>
          </a:xfrm>
          <a:prstGeom prst="rect">
            <a:avLst/>
          </a:prstGeom>
          <a:noFill/>
        </p:spPr>
        <p:txBody>
          <a:bodyPr wrap="square" rtlCol="0">
            <a:spAutoFit/>
          </a:bodyPr>
          <a:lstStyle/>
          <a:p>
            <a:r>
              <a:rPr lang="fr-FR" sz="2800" b="1">
                <a:solidFill>
                  <a:srgbClr val="FFFF00"/>
                </a:solidFill>
              </a:rPr>
              <a:t> Les faces sud de l' Alpe Reiter dans le parc national de Berchtesgaden, vues depuis le Bindalm</a:t>
            </a:r>
            <a:endParaRPr lang="fr-FR" sz="2800" b="1" dirty="0">
              <a:solidFill>
                <a:srgbClr val="FFFF00"/>
              </a:solidFill>
            </a:endParaRPr>
          </a:p>
        </p:txBody>
      </p:sp>
    </p:spTree>
    <p:extLst>
      <p:ext uri="{BB962C8B-B14F-4D97-AF65-F5344CB8AC3E}">
        <p14:creationId xmlns:p14="http://schemas.microsoft.com/office/powerpoint/2010/main" val="235866741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uage, paysage&#10;&#10;Description générée automatiquement">
            <a:extLst>
              <a:ext uri="{FF2B5EF4-FFF2-40B4-BE49-F238E27FC236}">
                <a16:creationId xmlns:a16="http://schemas.microsoft.com/office/drawing/2014/main" id="{F3356B6D-EE64-0F53-28CE-AAA456E2E7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F92DBA4-9F98-A37D-C4F4-6A017ACF5DB3}"/>
              </a:ext>
            </a:extLst>
          </p:cNvPr>
          <p:cNvSpPr txBox="1"/>
          <p:nvPr/>
        </p:nvSpPr>
        <p:spPr>
          <a:xfrm>
            <a:off x="5097780" y="3901344"/>
            <a:ext cx="840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Paysage du parc</a:t>
            </a:r>
          </a:p>
        </p:txBody>
      </p:sp>
    </p:spTree>
    <p:extLst>
      <p:ext uri="{BB962C8B-B14F-4D97-AF65-F5344CB8AC3E}">
        <p14:creationId xmlns:p14="http://schemas.microsoft.com/office/powerpoint/2010/main" val="192276019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haîne de montagnes, nature&#10;&#10;Description générée automatiquement">
            <a:extLst>
              <a:ext uri="{FF2B5EF4-FFF2-40B4-BE49-F238E27FC236}">
                <a16:creationId xmlns:a16="http://schemas.microsoft.com/office/drawing/2014/main" id="{53B22700-99AE-02FD-A50B-25261F4310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1939" y="279000"/>
            <a:ext cx="4725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1AF8013-09AB-3090-BA7A-5040AB986E2E}"/>
              </a:ext>
            </a:extLst>
          </p:cNvPr>
          <p:cNvSpPr txBox="1"/>
          <p:nvPr/>
        </p:nvSpPr>
        <p:spPr>
          <a:xfrm>
            <a:off x="172861" y="1314450"/>
            <a:ext cx="372618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paysagère du parc</a:t>
            </a:r>
          </a:p>
        </p:txBody>
      </p:sp>
    </p:spTree>
    <p:extLst>
      <p:ext uri="{BB962C8B-B14F-4D97-AF65-F5344CB8AC3E}">
        <p14:creationId xmlns:p14="http://schemas.microsoft.com/office/powerpoint/2010/main" val="43311323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iel, grotte&#10;&#10;Description générée automatiquement">
            <a:extLst>
              <a:ext uri="{FF2B5EF4-FFF2-40B4-BE49-F238E27FC236}">
                <a16:creationId xmlns:a16="http://schemas.microsoft.com/office/drawing/2014/main" id="{E450EF61-1F9B-5A9A-5780-E241B9412B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2531" y="189000"/>
            <a:ext cx="486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A6E2643-30F6-BBED-3399-38D15DA17FE8}"/>
              </a:ext>
            </a:extLst>
          </p:cNvPr>
          <p:cNvSpPr txBox="1"/>
          <p:nvPr/>
        </p:nvSpPr>
        <p:spPr>
          <a:xfrm>
            <a:off x="9041130" y="3429000"/>
            <a:ext cx="3150870" cy="1569660"/>
          </a:xfrm>
          <a:prstGeom prst="rect">
            <a:avLst/>
          </a:prstGeom>
          <a:noFill/>
        </p:spPr>
        <p:txBody>
          <a:bodyPr wrap="square" rtlCol="0">
            <a:spAutoFit/>
          </a:bodyPr>
          <a:lstStyle/>
          <a:p>
            <a:r>
              <a:rPr lang="fr-FR" sz="2400" b="1">
                <a:solidFill>
                  <a:srgbClr val="FFFF00"/>
                </a:solidFill>
              </a:rPr>
              <a:t>Les formations karstiques dominent une partie des zones montagneuses</a:t>
            </a:r>
            <a:endParaRPr lang="fr-FR" sz="2400" b="1" dirty="0">
              <a:solidFill>
                <a:srgbClr val="FFFF00"/>
              </a:solidFill>
            </a:endParaRPr>
          </a:p>
        </p:txBody>
      </p:sp>
    </p:spTree>
    <p:extLst>
      <p:ext uri="{BB962C8B-B14F-4D97-AF65-F5344CB8AC3E}">
        <p14:creationId xmlns:p14="http://schemas.microsoft.com/office/powerpoint/2010/main" val="157125220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D4B39D4B-42B3-45AE-E35C-9F2B256742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9556" y="279000"/>
            <a:ext cx="5646298"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6BC10EA-71FE-9FBB-2B81-1FD891067FC4}"/>
              </a:ext>
            </a:extLst>
          </p:cNvPr>
          <p:cNvSpPr txBox="1"/>
          <p:nvPr/>
        </p:nvSpPr>
        <p:spPr>
          <a:xfrm>
            <a:off x="1085850" y="3493651"/>
            <a:ext cx="2963816" cy="830997"/>
          </a:xfrm>
          <a:prstGeom prst="rect">
            <a:avLst/>
          </a:prstGeom>
          <a:noFill/>
        </p:spPr>
        <p:txBody>
          <a:bodyPr wrap="square" rtlCol="0">
            <a:spAutoFit/>
          </a:bodyPr>
          <a:lstStyle/>
          <a:p>
            <a:r>
              <a:rPr lang="fr-FR" sz="2400" b="1">
                <a:solidFill>
                  <a:srgbClr val="FFFF00"/>
                </a:solidFill>
              </a:rPr>
              <a:t> , vue depuis l'Obersee</a:t>
            </a:r>
            <a:endParaRPr lang="fr-FR" sz="2400" b="1" dirty="0">
              <a:solidFill>
                <a:srgbClr val="FFFF00"/>
              </a:solidFill>
            </a:endParaRPr>
          </a:p>
        </p:txBody>
      </p:sp>
    </p:spTree>
    <p:extLst>
      <p:ext uri="{BB962C8B-B14F-4D97-AF65-F5344CB8AC3E}">
        <p14:creationId xmlns:p14="http://schemas.microsoft.com/office/powerpoint/2010/main" val="120149119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uage, nature&#10;&#10;Description générée automatiquement">
            <a:extLst>
              <a:ext uri="{FF2B5EF4-FFF2-40B4-BE49-F238E27FC236}">
                <a16:creationId xmlns:a16="http://schemas.microsoft.com/office/drawing/2014/main" id="{FB772826-E06A-6D08-26CD-D82114BBA3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4660" y="3291840"/>
            <a:ext cx="5184000" cy="319334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mammifère, chèvre, montagne&#10;&#10;Description générée automatiquement">
            <a:extLst>
              <a:ext uri="{FF2B5EF4-FFF2-40B4-BE49-F238E27FC236}">
                <a16:creationId xmlns:a16="http://schemas.microsoft.com/office/drawing/2014/main" id="{514B0791-F442-4903-13BF-D7318C50CC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53342" y="349391"/>
            <a:ext cx="5256000" cy="323769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0077516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Oiseau de proie, arbre, plein air&#10;&#10;Description générée automatiquement">
            <a:extLst>
              <a:ext uri="{FF2B5EF4-FFF2-40B4-BE49-F238E27FC236}">
                <a16:creationId xmlns:a16="http://schemas.microsoft.com/office/drawing/2014/main" id="{51541CF9-FB1A-D74A-EC59-54A3A2F70A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6947" y="1754712"/>
            <a:ext cx="5436000" cy="334857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6D31359-3D5F-0649-CA3C-BA3306F95EBE}"/>
              </a:ext>
            </a:extLst>
          </p:cNvPr>
          <p:cNvSpPr txBox="1"/>
          <p:nvPr/>
        </p:nvSpPr>
        <p:spPr>
          <a:xfrm>
            <a:off x="6400800" y="217170"/>
            <a:ext cx="5541433" cy="6001643"/>
          </a:xfrm>
          <a:prstGeom prst="rect">
            <a:avLst/>
          </a:prstGeom>
          <a:noFill/>
        </p:spPr>
        <p:txBody>
          <a:bodyPr wrap="square" rtlCol="0">
            <a:spAutoFit/>
          </a:bodyPr>
          <a:lstStyle/>
          <a:p>
            <a:r>
              <a:rPr lang="fr-FR" sz="2400" b="1" dirty="0">
                <a:solidFill>
                  <a:srgbClr val="FFFF00"/>
                </a:solidFill>
              </a:rPr>
              <a:t>Le parc abrite environ 100 espèces d’oiseaux, dont l’aigle royal, le grand-duc d’Europe, la chouette chevêchette, le grand tétras, le lagopède alpin, le grand corbeau, le crave à bec rouge, le geai et le casse-noix moucheté. Des vautours fauves et des gypaètes barbus sont parfois observés. Quant aux amphibiens et reptiles, 16 espèces sont recensées, dont certaines en danger comme la vipère, la coronelle lisse, la salamandre alpine et la salamandre tachetée. Il y a aussi 15 espèces de poissons, comme l’omble chevalier du </a:t>
            </a:r>
            <a:r>
              <a:rPr lang="fr-FR" sz="2400" b="1" dirty="0" err="1">
                <a:solidFill>
                  <a:srgbClr val="FFFF00"/>
                </a:solidFill>
              </a:rPr>
              <a:t>Königssee</a:t>
            </a:r>
            <a:r>
              <a:rPr lang="fr-FR" sz="2400" b="1" dirty="0">
                <a:solidFill>
                  <a:srgbClr val="FFFF00"/>
                </a:solidFill>
              </a:rPr>
              <a:t> et la truite de lac</a:t>
            </a:r>
          </a:p>
        </p:txBody>
      </p:sp>
    </p:spTree>
    <p:extLst>
      <p:ext uri="{BB962C8B-B14F-4D97-AF65-F5344CB8AC3E}">
        <p14:creationId xmlns:p14="http://schemas.microsoft.com/office/powerpoint/2010/main" val="240360567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plante, fleur&#10;&#10;Description générée automatiquement">
            <a:extLst>
              <a:ext uri="{FF2B5EF4-FFF2-40B4-BE49-F238E27FC236}">
                <a16:creationId xmlns:a16="http://schemas.microsoft.com/office/drawing/2014/main" id="{F139C44F-FF23-EDFD-1026-030EF8F2A5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4963" y="370188"/>
            <a:ext cx="4824000" cy="321760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BAA7354-41A7-FCF1-8040-CC7ECDB1A76A}"/>
              </a:ext>
            </a:extLst>
          </p:cNvPr>
          <p:cNvSpPr txBox="1"/>
          <p:nvPr/>
        </p:nvSpPr>
        <p:spPr>
          <a:xfrm>
            <a:off x="6297113" y="370188"/>
            <a:ext cx="5646420" cy="2677656"/>
          </a:xfrm>
          <a:prstGeom prst="rect">
            <a:avLst/>
          </a:prstGeom>
          <a:noFill/>
        </p:spPr>
        <p:txBody>
          <a:bodyPr wrap="square" rtlCol="0">
            <a:spAutoFit/>
          </a:bodyPr>
          <a:lstStyle/>
          <a:p>
            <a:r>
              <a:rPr lang="fr-FR" sz="2400" b="1" dirty="0">
                <a:solidFill>
                  <a:srgbClr val="FFFF00"/>
                </a:solidFill>
              </a:rPr>
              <a:t>Une vaste zone du parc national de Berchtesgaden est couverte de forêts, qui fournissent un habitat crucial pour de nombreuses espèces animales et végétales. Ici, la nature peut rester véritablement naturelle, sans intervention humaine</a:t>
            </a:r>
          </a:p>
        </p:txBody>
      </p:sp>
      <p:pic>
        <p:nvPicPr>
          <p:cNvPr id="8" name="Image 7" descr="Une image contenant plein air, montagne, ciel, plante&#10;&#10;Description générée automatiquement">
            <a:extLst>
              <a:ext uri="{FF2B5EF4-FFF2-40B4-BE49-F238E27FC236}">
                <a16:creationId xmlns:a16="http://schemas.microsoft.com/office/drawing/2014/main" id="{2D30C65C-6C33-0B8A-FE57-8595D40F83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3039" y="3337560"/>
            <a:ext cx="5004000" cy="3337668"/>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8391696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montagne, brouillard&#10;&#10;Description générée automatiquement">
            <a:extLst>
              <a:ext uri="{FF2B5EF4-FFF2-40B4-BE49-F238E27FC236}">
                <a16:creationId xmlns:a16="http://schemas.microsoft.com/office/drawing/2014/main" id="{DFDAFA25-92DC-53C1-0A54-011DFE3F44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008" y="3326130"/>
            <a:ext cx="4881438" cy="3204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herbe, nuage, paysage&#10;&#10;Description générée automatiquement">
            <a:extLst>
              <a:ext uri="{FF2B5EF4-FFF2-40B4-BE49-F238E27FC236}">
                <a16:creationId xmlns:a16="http://schemas.microsoft.com/office/drawing/2014/main" id="{B55BEF10-4D19-BD73-DCDA-ABBF162F4D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7992" y="213078"/>
            <a:ext cx="5364000" cy="330422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22631224"/>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aysage, plein air, ciel, région montagneuse&#10;&#10;Description générée automatiquement">
            <a:extLst>
              <a:ext uri="{FF2B5EF4-FFF2-40B4-BE49-F238E27FC236}">
                <a16:creationId xmlns:a16="http://schemas.microsoft.com/office/drawing/2014/main" id="{B1AA48F9-26ED-4044-B9FD-73651431CB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725" y="270306"/>
            <a:ext cx="4896000" cy="3158694"/>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aysage, montagne, nuage, arbre&#10;&#10;Description générée automatiquement">
            <a:extLst>
              <a:ext uri="{FF2B5EF4-FFF2-40B4-BE49-F238E27FC236}">
                <a16:creationId xmlns:a16="http://schemas.microsoft.com/office/drawing/2014/main" id="{D5DF9360-25E2-9260-5A9B-171A9BEDA8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77275" y="3329940"/>
            <a:ext cx="6408000" cy="320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53932039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montagne, paysage, plein air, eau&#10;&#10;Description générée automatiquement">
            <a:extLst>
              <a:ext uri="{FF2B5EF4-FFF2-40B4-BE49-F238E27FC236}">
                <a16:creationId xmlns:a16="http://schemas.microsoft.com/office/drawing/2014/main" id="{C3CB018D-2324-8105-7627-7B8BCA3EC3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275" y="3194191"/>
            <a:ext cx="5076000" cy="337554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montagne, ciel, lac&#10;&#10;Description générée automatiquement">
            <a:extLst>
              <a:ext uri="{FF2B5EF4-FFF2-40B4-BE49-F238E27FC236}">
                <a16:creationId xmlns:a16="http://schemas.microsoft.com/office/drawing/2014/main" id="{421C4424-10D0-1C97-5EBB-FD823DE6E71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9725" y="327453"/>
            <a:ext cx="4860000" cy="325012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80132328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ature, Chaîne de montagnes&#10;&#10;Description générée automatiquement">
            <a:extLst>
              <a:ext uri="{FF2B5EF4-FFF2-40B4-BE49-F238E27FC236}">
                <a16:creationId xmlns:a16="http://schemas.microsoft.com/office/drawing/2014/main" id="{9B66BEDF-F6EC-C4F8-AE47-3174C0804C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328654"/>
            <a:ext cx="5796000" cy="3259047"/>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arbre, plante&#10;&#10;Description générée automatiquement">
            <a:extLst>
              <a:ext uri="{FF2B5EF4-FFF2-40B4-BE49-F238E27FC236}">
                <a16:creationId xmlns:a16="http://schemas.microsoft.com/office/drawing/2014/main" id="{C53EF17C-5C6E-8329-FDC7-7D676F8E8A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72000" y="3314700"/>
            <a:ext cx="4320000"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7622617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montagne&#10;&#10;Description générée automatiquement">
            <a:extLst>
              <a:ext uri="{FF2B5EF4-FFF2-40B4-BE49-F238E27FC236}">
                <a16:creationId xmlns:a16="http://schemas.microsoft.com/office/drawing/2014/main" id="{7ADC29B2-8893-61AB-8379-BEA5528EFF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900" y="3023164"/>
            <a:ext cx="5184000" cy="345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eau, plante&#10;&#10;Description générée automatiquement">
            <a:extLst>
              <a:ext uri="{FF2B5EF4-FFF2-40B4-BE49-F238E27FC236}">
                <a16:creationId xmlns:a16="http://schemas.microsoft.com/office/drawing/2014/main" id="{934FFD75-CB42-DEDA-EBEF-8DCD0C2BE6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9100" y="304482"/>
            <a:ext cx="4320000"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5086440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hute d’eau, faire de la randonnée&#10;&#10;Description générée automatiquement">
            <a:extLst>
              <a:ext uri="{FF2B5EF4-FFF2-40B4-BE49-F238E27FC236}">
                <a16:creationId xmlns:a16="http://schemas.microsoft.com/office/drawing/2014/main" id="{122D2B72-87AB-8CD1-C48C-41352E02D0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378" y="282223"/>
            <a:ext cx="4560000" cy="342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paysage, plante&#10;&#10;Description générée automatiquement">
            <a:extLst>
              <a:ext uri="{FF2B5EF4-FFF2-40B4-BE49-F238E27FC236}">
                <a16:creationId xmlns:a16="http://schemas.microsoft.com/office/drawing/2014/main" id="{FECC3083-0FD1-85E4-8240-8D77F4779A0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76622" y="3318756"/>
            <a:ext cx="5888000" cy="331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9627713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paysage, forêt&#10;&#10;Description générée automatiquement">
            <a:extLst>
              <a:ext uri="{FF2B5EF4-FFF2-40B4-BE49-F238E27FC236}">
                <a16:creationId xmlns:a16="http://schemas.microsoft.com/office/drawing/2014/main" id="{71183DAE-3716-7E09-FC40-DBAE35EDFF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067" y="3429000"/>
            <a:ext cx="4320000" cy="324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arbre, mammifère, herbe&#10;&#10;Description générée automatiquement">
            <a:extLst>
              <a:ext uri="{FF2B5EF4-FFF2-40B4-BE49-F238E27FC236}">
                <a16:creationId xmlns:a16="http://schemas.microsoft.com/office/drawing/2014/main" id="{E21AC560-2F7E-754A-2576-EE1369E280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4933" y="237066"/>
            <a:ext cx="4500000" cy="337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0877618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28D5D068-77BC-B05B-F169-2A005578BB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4733" y="189000"/>
            <a:ext cx="648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03FA36-4BC7-8775-FE96-7D11A570A02E}"/>
              </a:ext>
            </a:extLst>
          </p:cNvPr>
          <p:cNvSpPr txBox="1"/>
          <p:nvPr/>
        </p:nvSpPr>
        <p:spPr>
          <a:xfrm>
            <a:off x="9384030" y="2423160"/>
            <a:ext cx="2628900" cy="1938992"/>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Baudenkmal</a:t>
            </a:r>
            <a:r>
              <a:rPr lang="fr-FR" sz="2400" b="1" dirty="0">
                <a:solidFill>
                  <a:srgbClr val="FFFF00"/>
                </a:solidFill>
              </a:rPr>
              <a:t> bavarois ( monument du patrimoine culturel )</a:t>
            </a:r>
          </a:p>
        </p:txBody>
      </p:sp>
      <p:sp>
        <p:nvSpPr>
          <p:cNvPr id="2" name="ZoneTexte 1">
            <a:extLst>
              <a:ext uri="{FF2B5EF4-FFF2-40B4-BE49-F238E27FC236}">
                <a16:creationId xmlns:a16="http://schemas.microsoft.com/office/drawing/2014/main" id="{492A3C94-981B-392B-7B26-7BCCDB7BE6AF}"/>
              </a:ext>
            </a:extLst>
          </p:cNvPr>
          <p:cNvSpPr txBox="1"/>
          <p:nvPr/>
        </p:nvSpPr>
        <p:spPr>
          <a:xfrm>
            <a:off x="3681589" y="189000"/>
            <a:ext cx="4586288" cy="523220"/>
          </a:xfrm>
          <a:prstGeom prst="rect">
            <a:avLst/>
          </a:prstGeom>
          <a:noFill/>
        </p:spPr>
        <p:txBody>
          <a:bodyPr wrap="square" rtlCol="0">
            <a:spAutoFit/>
          </a:bodyPr>
          <a:lstStyle/>
          <a:p>
            <a:r>
              <a:rPr lang="fr-FR" sz="2800" b="1" dirty="0"/>
              <a:t>La Ville De Berchtesgaden</a:t>
            </a:r>
          </a:p>
        </p:txBody>
      </p:sp>
    </p:spTree>
    <p:extLst>
      <p:ext uri="{BB962C8B-B14F-4D97-AF65-F5344CB8AC3E}">
        <p14:creationId xmlns:p14="http://schemas.microsoft.com/office/powerpoint/2010/main" val="406871078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DD1C1D-DAA5-B385-430E-80BFA62FE5A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Berchtesgaden est une commune (Markt) allemande, située dans les Alpes bavaroises. Elle est située à l'extrême sud-est de l'Allemagne et de la Bavière, à 30 km au nord de Salzbourg (Autriche).</a:t>
            </a:r>
          </a:p>
          <a:p>
            <a:pPr algn="ctr"/>
            <a:endParaRPr lang="fr-FR" sz="4000" b="1" dirty="0">
              <a:solidFill>
                <a:srgbClr val="FFFF00"/>
              </a:solidFill>
            </a:endParaRPr>
          </a:p>
          <a:p>
            <a:pPr algn="ctr"/>
            <a:r>
              <a:rPr lang="fr-FR" sz="4000" b="1" dirty="0">
                <a:solidFill>
                  <a:srgbClr val="FFFF00"/>
                </a:solidFill>
              </a:rPr>
              <a:t>Si la ville de Berchtesgaden a été le lieu de résidence privilégiée de la princesse Marie-Élisabeth de Saxe-Meiningen, compositrice et mécène, elle est essentiellement connue pour avoir été le lieu de villégiature d'Adolf Hitler, dès les années 1930.</a:t>
            </a:r>
          </a:p>
        </p:txBody>
      </p:sp>
    </p:spTree>
    <p:extLst>
      <p:ext uri="{BB962C8B-B14F-4D97-AF65-F5344CB8AC3E}">
        <p14:creationId xmlns:p14="http://schemas.microsoft.com/office/powerpoint/2010/main" val="327105177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herbe&#10;&#10;Description générée automatiquement">
            <a:extLst>
              <a:ext uri="{FF2B5EF4-FFF2-40B4-BE49-F238E27FC236}">
                <a16:creationId xmlns:a16="http://schemas.microsoft.com/office/drawing/2014/main" id="{D5F3E4B1-24EE-25F5-0A61-5802798310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024" y="292503"/>
            <a:ext cx="5544000" cy="3638250"/>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plein air, montagne, lac, eau&#10;&#10;Description générée automatiquement">
            <a:extLst>
              <a:ext uri="{FF2B5EF4-FFF2-40B4-BE49-F238E27FC236}">
                <a16:creationId xmlns:a16="http://schemas.microsoft.com/office/drawing/2014/main" id="{B02D9989-DCBD-67CD-AB86-936ABF001C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13132" y="2862469"/>
            <a:ext cx="3704844" cy="3816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A73999C-BF26-F4BA-F8B8-7BDD6C8D265F}"/>
              </a:ext>
            </a:extLst>
          </p:cNvPr>
          <p:cNvSpPr txBox="1"/>
          <p:nvPr/>
        </p:nvSpPr>
        <p:spPr>
          <a:xfrm>
            <a:off x="7691718" y="1908362"/>
            <a:ext cx="5086870" cy="954107"/>
          </a:xfrm>
          <a:prstGeom prst="rect">
            <a:avLst/>
          </a:prstGeom>
          <a:noFill/>
        </p:spPr>
        <p:txBody>
          <a:bodyPr wrap="square" rtlCol="0">
            <a:spAutoFit/>
          </a:bodyPr>
          <a:lstStyle/>
          <a:p>
            <a:r>
              <a:rPr lang="fr-FR" sz="2800" b="1">
                <a:solidFill>
                  <a:srgbClr val="FFFF00"/>
                </a:solidFill>
              </a:rPr>
              <a:t>L'église S. Bartholomä au Königssee.</a:t>
            </a:r>
            <a:endParaRPr lang="fr-FR" sz="2800" b="1" dirty="0">
              <a:solidFill>
                <a:srgbClr val="FFFF00"/>
              </a:solidFill>
            </a:endParaRPr>
          </a:p>
        </p:txBody>
      </p:sp>
    </p:spTree>
    <p:extLst>
      <p:ext uri="{BB962C8B-B14F-4D97-AF65-F5344CB8AC3E}">
        <p14:creationId xmlns:p14="http://schemas.microsoft.com/office/powerpoint/2010/main" val="2881384524"/>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anorama&#10;&#10;Description générée automatiquement">
            <a:extLst>
              <a:ext uri="{FF2B5EF4-FFF2-40B4-BE49-F238E27FC236}">
                <a16:creationId xmlns:a16="http://schemas.microsoft.com/office/drawing/2014/main" id="{D98FEDA0-D432-02EE-74C2-01DDC1C66B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9355" y="963755"/>
            <a:ext cx="11124000" cy="4930489"/>
          </a:xfrm>
          <a:prstGeom prst="rect">
            <a:avLst/>
          </a:prstGeom>
          <a:effectLst>
            <a:softEdge rad="635000"/>
          </a:effectLst>
        </p:spPr>
      </p:pic>
      <p:sp>
        <p:nvSpPr>
          <p:cNvPr id="4" name="ZoneTexte 3">
            <a:extLst>
              <a:ext uri="{FF2B5EF4-FFF2-40B4-BE49-F238E27FC236}">
                <a16:creationId xmlns:a16="http://schemas.microsoft.com/office/drawing/2014/main" id="{514AA7EF-CA2E-961C-5098-16D3D659D7C4}"/>
              </a:ext>
            </a:extLst>
          </p:cNvPr>
          <p:cNvSpPr txBox="1"/>
          <p:nvPr/>
        </p:nvSpPr>
        <p:spPr>
          <a:xfrm>
            <a:off x="2479796" y="3428999"/>
            <a:ext cx="778584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L'ancienne abbaye, depuis 1810 château de la maison royale de Wittelsbach.</a:t>
            </a:r>
          </a:p>
        </p:txBody>
      </p:sp>
    </p:spTree>
    <p:extLst>
      <p:ext uri="{BB962C8B-B14F-4D97-AF65-F5344CB8AC3E}">
        <p14:creationId xmlns:p14="http://schemas.microsoft.com/office/powerpoint/2010/main" val="87069369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uage, paysage&#10;&#10;Description générée automatiquement">
            <a:extLst>
              <a:ext uri="{FF2B5EF4-FFF2-40B4-BE49-F238E27FC236}">
                <a16:creationId xmlns:a16="http://schemas.microsoft.com/office/drawing/2014/main" id="{55B1AF7A-358E-2B18-A2F8-936FD7F44B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110" y="279000"/>
            <a:ext cx="9475780" cy="6300000"/>
          </a:xfrm>
          <a:prstGeom prst="rect">
            <a:avLst/>
          </a:prstGeom>
          <a:effectLst>
            <a:softEdge rad="635000"/>
          </a:effectLst>
        </p:spPr>
      </p:pic>
      <p:sp>
        <p:nvSpPr>
          <p:cNvPr id="4" name="ZoneTexte 3">
            <a:extLst>
              <a:ext uri="{FF2B5EF4-FFF2-40B4-BE49-F238E27FC236}">
                <a16:creationId xmlns:a16="http://schemas.microsoft.com/office/drawing/2014/main" id="{B71D08EF-A5FE-F66E-FF1C-8EB1B9F8A50D}"/>
              </a:ext>
            </a:extLst>
          </p:cNvPr>
          <p:cNvSpPr txBox="1"/>
          <p:nvPr/>
        </p:nvSpPr>
        <p:spPr>
          <a:xfrm>
            <a:off x="2743200" y="3901344"/>
            <a:ext cx="8682361" cy="2677656"/>
          </a:xfrm>
          <a:prstGeom prst="rect">
            <a:avLst/>
          </a:prstGeom>
          <a:noFill/>
        </p:spPr>
        <p:txBody>
          <a:bodyPr wrap="square" rtlCol="0">
            <a:spAutoFit/>
          </a:bodyPr>
          <a:lstStyle/>
          <a:p>
            <a:pPr algn="just"/>
            <a:endParaRPr lang="fr-FR" sz="2400" b="1" dirty="0">
              <a:solidFill>
                <a:srgbClr val="FFFF00"/>
              </a:solidFill>
            </a:endParaRPr>
          </a:p>
          <a:p>
            <a:pPr algn="just"/>
            <a:endParaRPr lang="fr-FR" sz="2400" b="1" dirty="0">
              <a:solidFill>
                <a:srgbClr val="FFFF00"/>
              </a:solidFill>
            </a:endParaRPr>
          </a:p>
          <a:p>
            <a:pPr algn="just"/>
            <a:endParaRPr lang="fr-FR" sz="2400" b="1" dirty="0">
              <a:solidFill>
                <a:srgbClr val="FFFF00"/>
              </a:solidFill>
            </a:endParaRPr>
          </a:p>
          <a:p>
            <a:pPr algn="just"/>
            <a:endParaRPr lang="fr-FR" sz="2400" b="1" dirty="0">
              <a:solidFill>
                <a:srgbClr val="FFFF00"/>
              </a:solidFill>
            </a:endParaRPr>
          </a:p>
          <a:p>
            <a:pPr algn="just"/>
            <a:endParaRPr lang="fr-FR" sz="2400" b="1" dirty="0">
              <a:solidFill>
                <a:srgbClr val="FFFF00"/>
              </a:solidFill>
            </a:endParaRPr>
          </a:p>
          <a:p>
            <a:pPr algn="just"/>
            <a:endParaRPr lang="fr-FR" sz="2400" b="1" dirty="0">
              <a:solidFill>
                <a:srgbClr val="FFFF00"/>
              </a:solidFill>
            </a:endParaRPr>
          </a:p>
          <a:p>
            <a:pPr algn="just"/>
            <a:r>
              <a:rPr lang="fr-FR" sz="2400" b="1" dirty="0">
                <a:solidFill>
                  <a:srgbClr val="FFFF00"/>
                </a:solidFill>
              </a:rPr>
              <a:t>Le village de Maria </a:t>
            </a:r>
            <a:r>
              <a:rPr lang="fr-FR" sz="2400" b="1" dirty="0" err="1">
                <a:solidFill>
                  <a:srgbClr val="FFFF00"/>
                </a:solidFill>
              </a:rPr>
              <a:t>Gern</a:t>
            </a:r>
            <a:r>
              <a:rPr lang="fr-FR" sz="2400" b="1" dirty="0">
                <a:solidFill>
                  <a:srgbClr val="FFFF00"/>
                </a:solidFill>
              </a:rPr>
              <a:t> et son église du XVIIIe siècle.</a:t>
            </a:r>
          </a:p>
        </p:txBody>
      </p:sp>
    </p:spTree>
    <p:extLst>
      <p:ext uri="{BB962C8B-B14F-4D97-AF65-F5344CB8AC3E}">
        <p14:creationId xmlns:p14="http://schemas.microsoft.com/office/powerpoint/2010/main" val="105479116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orloge&#10;&#10;Description générée automatiquement">
            <a:extLst>
              <a:ext uri="{FF2B5EF4-FFF2-40B4-BE49-F238E27FC236}">
                <a16:creationId xmlns:a16="http://schemas.microsoft.com/office/drawing/2014/main" id="{5CF7C1B1-58D8-8B06-3D6D-392F1EF829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0861" y="189000"/>
            <a:ext cx="497027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86882A-6773-E157-1F3A-BECFD73B6562}"/>
              </a:ext>
            </a:extLst>
          </p:cNvPr>
          <p:cNvSpPr txBox="1"/>
          <p:nvPr/>
        </p:nvSpPr>
        <p:spPr>
          <a:xfrm>
            <a:off x="90931" y="3429000"/>
            <a:ext cx="3429000" cy="1200329"/>
          </a:xfrm>
          <a:prstGeom prst="rect">
            <a:avLst/>
          </a:prstGeom>
          <a:noFill/>
        </p:spPr>
        <p:txBody>
          <a:bodyPr wrap="square" rtlCol="0">
            <a:spAutoFit/>
          </a:bodyPr>
          <a:lstStyle/>
          <a:p>
            <a:r>
              <a:rPr lang="fr-FR" sz="2400" b="1">
                <a:solidFill>
                  <a:srgbClr val="FFFF00"/>
                </a:solidFill>
              </a:rPr>
              <a:t>Église Saint-Pierre-et-Saint-Jean-Baptiste de Berchtesgaden</a:t>
            </a:r>
            <a:endParaRPr lang="fr-FR" sz="2400" b="1" dirty="0">
              <a:solidFill>
                <a:srgbClr val="FFFF00"/>
              </a:solidFill>
            </a:endParaRPr>
          </a:p>
        </p:txBody>
      </p:sp>
    </p:spTree>
    <p:extLst>
      <p:ext uri="{BB962C8B-B14F-4D97-AF65-F5344CB8AC3E}">
        <p14:creationId xmlns:p14="http://schemas.microsoft.com/office/powerpoint/2010/main" val="292195458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D335E82D-1E10-85C1-7EA0-91CCED4B30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3094" y="18487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8B2C462-67DA-6C7E-FED3-2508BC452786}"/>
              </a:ext>
            </a:extLst>
          </p:cNvPr>
          <p:cNvSpPr txBox="1"/>
          <p:nvPr/>
        </p:nvSpPr>
        <p:spPr>
          <a:xfrm>
            <a:off x="430306" y="1270341"/>
            <a:ext cx="3455894" cy="4893647"/>
          </a:xfrm>
          <a:prstGeom prst="rect">
            <a:avLst/>
          </a:prstGeom>
          <a:noFill/>
        </p:spPr>
        <p:txBody>
          <a:bodyPr wrap="square" rtlCol="0">
            <a:spAutoFit/>
          </a:bodyPr>
          <a:lstStyle/>
          <a:p>
            <a:r>
              <a:rPr lang="fr-FR" sz="2400" b="1" dirty="0">
                <a:solidFill>
                  <a:srgbClr val="FFFF00"/>
                </a:solidFill>
              </a:rPr>
              <a:t>Il s'agit de la « </a:t>
            </a:r>
            <a:r>
              <a:rPr lang="fr-FR" sz="2400" b="1" dirty="0" err="1">
                <a:solidFill>
                  <a:srgbClr val="FFFF00"/>
                </a:solidFill>
              </a:rPr>
              <a:t>Kehlsteinhaus</a:t>
            </a:r>
            <a:r>
              <a:rPr lang="fr-FR" sz="2400" b="1" dirty="0">
                <a:solidFill>
                  <a:srgbClr val="FFFF00"/>
                </a:solidFill>
              </a:rPr>
              <a:t> » sur l'</a:t>
            </a:r>
            <a:r>
              <a:rPr lang="fr-FR" sz="2400" b="1" dirty="0" err="1">
                <a:solidFill>
                  <a:srgbClr val="FFFF00"/>
                </a:solidFill>
              </a:rPr>
              <a:t>Obersalzberg</a:t>
            </a:r>
            <a:r>
              <a:rPr lang="fr-FR" sz="2400" b="1" dirty="0">
                <a:solidFill>
                  <a:srgbClr val="FFFF00"/>
                </a:solidFill>
              </a:rPr>
              <a:t> en Bavière, en Allemagne. Certains la surnomment « Le nid d'aigle ». Hitler l'utilisait comme maison pour se montrer aux dignitaires en visite, mais il ne l'a visitée que 20 fois probablement.</a:t>
            </a:r>
          </a:p>
        </p:txBody>
      </p:sp>
    </p:spTree>
    <p:extLst>
      <p:ext uri="{BB962C8B-B14F-4D97-AF65-F5344CB8AC3E}">
        <p14:creationId xmlns:p14="http://schemas.microsoft.com/office/powerpoint/2010/main" val="279471414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arbre, ciel&#10;&#10;Description générée automatiquement">
            <a:extLst>
              <a:ext uri="{FF2B5EF4-FFF2-40B4-BE49-F238E27FC236}">
                <a16:creationId xmlns:a16="http://schemas.microsoft.com/office/drawing/2014/main" id="{D6E5D9DD-8E6A-B4C9-0923-BD648AA503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8201" y="80946"/>
            <a:ext cx="9235597" cy="6300000"/>
          </a:xfrm>
          <a:prstGeom prst="rect">
            <a:avLst/>
          </a:prstGeom>
          <a:effectLst>
            <a:softEdge rad="635000"/>
          </a:effectLst>
        </p:spPr>
      </p:pic>
      <p:sp>
        <p:nvSpPr>
          <p:cNvPr id="4" name="ZoneTexte 3">
            <a:extLst>
              <a:ext uri="{FF2B5EF4-FFF2-40B4-BE49-F238E27FC236}">
                <a16:creationId xmlns:a16="http://schemas.microsoft.com/office/drawing/2014/main" id="{DC9AEC56-60FC-CA71-E745-98B41DEACF4B}"/>
              </a:ext>
            </a:extLst>
          </p:cNvPr>
          <p:cNvSpPr txBox="1"/>
          <p:nvPr/>
        </p:nvSpPr>
        <p:spPr>
          <a:xfrm>
            <a:off x="2776537" y="5903893"/>
            <a:ext cx="7543800" cy="954107"/>
          </a:xfrm>
          <a:prstGeom prst="rect">
            <a:avLst/>
          </a:prstGeom>
          <a:noFill/>
        </p:spPr>
        <p:txBody>
          <a:bodyPr wrap="square" rtlCol="0">
            <a:spAutoFit/>
          </a:bodyPr>
          <a:lstStyle/>
          <a:p>
            <a:r>
              <a:rPr lang="fr-FR" sz="2800" b="1" dirty="0">
                <a:solidFill>
                  <a:srgbClr val="FFFF00"/>
                </a:solidFill>
              </a:rPr>
              <a:t> La montagne </a:t>
            </a:r>
            <a:r>
              <a:rPr lang="fr-FR" sz="2800" b="1" dirty="0" err="1">
                <a:solidFill>
                  <a:srgbClr val="FFFF00"/>
                </a:solidFill>
              </a:rPr>
              <a:t>Watzmann</a:t>
            </a:r>
            <a:r>
              <a:rPr lang="fr-FR" sz="2800" b="1" dirty="0">
                <a:solidFill>
                  <a:srgbClr val="FFFF00"/>
                </a:solidFill>
              </a:rPr>
              <a:t> photographiée depuis Berchtesgaden , Bavière, Allemagne </a:t>
            </a:r>
          </a:p>
        </p:txBody>
      </p:sp>
    </p:spTree>
    <p:extLst>
      <p:ext uri="{BB962C8B-B14F-4D97-AF65-F5344CB8AC3E}">
        <p14:creationId xmlns:p14="http://schemas.microsoft.com/office/powerpoint/2010/main" val="397655725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aysage, nature&#10;&#10;Description générée automatiquement">
            <a:extLst>
              <a:ext uri="{FF2B5EF4-FFF2-40B4-BE49-F238E27FC236}">
                <a16:creationId xmlns:a16="http://schemas.microsoft.com/office/drawing/2014/main" id="{D55F8956-359A-4659-CF3A-1C2E6611B7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EE02401-4368-0EEB-A009-9E325AF3339A}"/>
              </a:ext>
            </a:extLst>
          </p:cNvPr>
          <p:cNvSpPr txBox="1"/>
          <p:nvPr/>
        </p:nvSpPr>
        <p:spPr>
          <a:xfrm>
            <a:off x="3986212" y="3901344"/>
            <a:ext cx="70866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aérienne de Berchtesgaden</a:t>
            </a:r>
          </a:p>
        </p:txBody>
      </p:sp>
    </p:spTree>
    <p:extLst>
      <p:ext uri="{BB962C8B-B14F-4D97-AF65-F5344CB8AC3E}">
        <p14:creationId xmlns:p14="http://schemas.microsoft.com/office/powerpoint/2010/main" val="286364836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rouillard, arbre&#10;&#10;Description générée automatiquement">
            <a:extLst>
              <a:ext uri="{FF2B5EF4-FFF2-40B4-BE49-F238E27FC236}">
                <a16:creationId xmlns:a16="http://schemas.microsoft.com/office/drawing/2014/main" id="{0AC8F87E-E93D-2414-D4D6-3C29B20AC9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2F942844-175E-91DE-B7FC-5D7EB41FE5F5}"/>
              </a:ext>
            </a:extLst>
          </p:cNvPr>
          <p:cNvSpPr txBox="1"/>
          <p:nvPr/>
        </p:nvSpPr>
        <p:spPr>
          <a:xfrm>
            <a:off x="2304350" y="6205292"/>
            <a:ext cx="8972550" cy="461665"/>
          </a:xfrm>
          <a:prstGeom prst="rect">
            <a:avLst/>
          </a:prstGeom>
          <a:noFill/>
        </p:spPr>
        <p:txBody>
          <a:bodyPr wrap="square" rtlCol="0">
            <a:spAutoFit/>
          </a:bodyPr>
          <a:lstStyle/>
          <a:p>
            <a:r>
              <a:rPr lang="fr-FR" sz="2400" b="1" dirty="0">
                <a:solidFill>
                  <a:srgbClr val="FFFF00"/>
                </a:solidFill>
              </a:rPr>
              <a:t>Une vue matinale de Berchtesgaden à la fin de l'automne .</a:t>
            </a:r>
          </a:p>
        </p:txBody>
      </p:sp>
    </p:spTree>
    <p:extLst>
      <p:ext uri="{BB962C8B-B14F-4D97-AF65-F5344CB8AC3E}">
        <p14:creationId xmlns:p14="http://schemas.microsoft.com/office/powerpoint/2010/main" val="712065234"/>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nature, arbre&#10;&#10;Description générée automatiquement">
            <a:extLst>
              <a:ext uri="{FF2B5EF4-FFF2-40B4-BE49-F238E27FC236}">
                <a16:creationId xmlns:a16="http://schemas.microsoft.com/office/drawing/2014/main" id="{68334AA9-8DB7-0F81-D77F-6E384CE7C2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756" y="395792"/>
            <a:ext cx="9453701" cy="6300000"/>
          </a:xfrm>
          <a:prstGeom prst="rect">
            <a:avLst/>
          </a:prstGeom>
          <a:effectLst>
            <a:softEdge rad="635000"/>
          </a:effectLst>
        </p:spPr>
      </p:pic>
      <p:sp>
        <p:nvSpPr>
          <p:cNvPr id="4" name="ZoneTexte 3">
            <a:extLst>
              <a:ext uri="{FF2B5EF4-FFF2-40B4-BE49-F238E27FC236}">
                <a16:creationId xmlns:a16="http://schemas.microsoft.com/office/drawing/2014/main" id="{1BD63496-153B-98C1-DF34-1AE7FF2560AB}"/>
              </a:ext>
            </a:extLst>
          </p:cNvPr>
          <p:cNvSpPr txBox="1"/>
          <p:nvPr/>
        </p:nvSpPr>
        <p:spPr>
          <a:xfrm>
            <a:off x="1983696" y="6280293"/>
            <a:ext cx="9789204" cy="461665"/>
          </a:xfrm>
          <a:prstGeom prst="rect">
            <a:avLst/>
          </a:prstGeom>
          <a:noFill/>
        </p:spPr>
        <p:txBody>
          <a:bodyPr wrap="square" rtlCol="0">
            <a:spAutoFit/>
          </a:bodyPr>
          <a:lstStyle/>
          <a:p>
            <a:r>
              <a:rPr lang="fr-FR" sz="2400" b="1" dirty="0">
                <a:solidFill>
                  <a:srgbClr val="FFFF00"/>
                </a:solidFill>
              </a:rPr>
              <a:t>Berchtesgaden avec vue sur le mont </a:t>
            </a:r>
            <a:r>
              <a:rPr lang="fr-FR" sz="2400" b="1" dirty="0" err="1">
                <a:solidFill>
                  <a:srgbClr val="FFFF00"/>
                </a:solidFill>
              </a:rPr>
              <a:t>Watzmann</a:t>
            </a:r>
            <a:r>
              <a:rPr lang="fr-FR" sz="2400" b="1" dirty="0">
                <a:solidFill>
                  <a:srgbClr val="FFFF00"/>
                </a:solidFill>
              </a:rPr>
              <a:t> en Allemagne</a:t>
            </a:r>
          </a:p>
        </p:txBody>
      </p:sp>
    </p:spTree>
    <p:extLst>
      <p:ext uri="{BB962C8B-B14F-4D97-AF65-F5344CB8AC3E}">
        <p14:creationId xmlns:p14="http://schemas.microsoft.com/office/powerpoint/2010/main" val="352746071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maison&#10;&#10;Description générée automatiquement">
            <a:extLst>
              <a:ext uri="{FF2B5EF4-FFF2-40B4-BE49-F238E27FC236}">
                <a16:creationId xmlns:a16="http://schemas.microsoft.com/office/drawing/2014/main" id="{06278B9C-06C0-60B0-FC0E-E3CDCCEFEE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C99C514-B95E-A720-B694-3AFB8AC5F9B1}"/>
              </a:ext>
            </a:extLst>
          </p:cNvPr>
          <p:cNvSpPr txBox="1"/>
          <p:nvPr/>
        </p:nvSpPr>
        <p:spPr>
          <a:xfrm>
            <a:off x="3486150" y="6272213"/>
            <a:ext cx="7724250" cy="461665"/>
          </a:xfrm>
          <a:prstGeom prst="rect">
            <a:avLst/>
          </a:prstGeom>
          <a:noFill/>
        </p:spPr>
        <p:txBody>
          <a:bodyPr wrap="square" rtlCol="0">
            <a:spAutoFit/>
          </a:bodyPr>
          <a:lstStyle/>
          <a:p>
            <a:r>
              <a:rPr lang="fr-FR" sz="2400" b="1">
                <a:solidFill>
                  <a:srgbClr val="FFFF00"/>
                </a:solidFill>
              </a:rPr>
              <a:t>Vue de Berchtesgaden vers le Königssee</a:t>
            </a:r>
            <a:endParaRPr lang="fr-FR" sz="2400" b="1" dirty="0">
              <a:solidFill>
                <a:srgbClr val="FFFF00"/>
              </a:solidFill>
            </a:endParaRPr>
          </a:p>
        </p:txBody>
      </p:sp>
    </p:spTree>
    <p:extLst>
      <p:ext uri="{BB962C8B-B14F-4D97-AF65-F5344CB8AC3E}">
        <p14:creationId xmlns:p14="http://schemas.microsoft.com/office/powerpoint/2010/main" val="134715938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A04A9E6-6AAF-2737-D45E-40F110601F30}"/>
              </a:ext>
            </a:extLst>
          </p:cNvPr>
          <p:cNvSpPr txBox="1"/>
          <p:nvPr/>
        </p:nvSpPr>
        <p:spPr>
          <a:xfrm>
            <a:off x="2124637" y="695502"/>
            <a:ext cx="8536191" cy="1077218"/>
          </a:xfrm>
          <a:prstGeom prst="rect">
            <a:avLst/>
          </a:prstGeom>
          <a:noFill/>
        </p:spPr>
        <p:txBody>
          <a:bodyPr wrap="square" rtlCol="0">
            <a:spAutoFit/>
          </a:bodyPr>
          <a:lstStyle/>
          <a:p>
            <a:r>
              <a:rPr lang="fr-FR" sz="3200" b="1" dirty="0">
                <a:solidFill>
                  <a:srgbClr val="FFFF00"/>
                </a:solidFill>
              </a:rPr>
              <a:t>Lorient Vous A Présenté Le Parc National Et La Ville De  Berchtesgaden</a:t>
            </a:r>
          </a:p>
        </p:txBody>
      </p:sp>
      <p:sp>
        <p:nvSpPr>
          <p:cNvPr id="3" name="ZoneTexte 2">
            <a:extLst>
              <a:ext uri="{FF2B5EF4-FFF2-40B4-BE49-F238E27FC236}">
                <a16:creationId xmlns:a16="http://schemas.microsoft.com/office/drawing/2014/main" id="{0B9823E8-BB37-C605-C53A-0E91CBB5FD60}"/>
              </a:ext>
            </a:extLst>
          </p:cNvPr>
          <p:cNvSpPr txBox="1"/>
          <p:nvPr/>
        </p:nvSpPr>
        <p:spPr>
          <a:xfrm>
            <a:off x="3221412" y="3138406"/>
            <a:ext cx="1131570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ACE8B572-E024-F9B6-0B52-07AB0E22E56B}"/>
              </a:ext>
            </a:extLst>
          </p:cNvPr>
          <p:cNvSpPr txBox="1"/>
          <p:nvPr/>
        </p:nvSpPr>
        <p:spPr>
          <a:xfrm>
            <a:off x="4147073" y="4128953"/>
            <a:ext cx="8486775"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78254A87-2CAF-7537-A4F1-5F0629736316}"/>
              </a:ext>
            </a:extLst>
          </p:cNvPr>
          <p:cNvSpPr txBox="1"/>
          <p:nvPr/>
        </p:nvSpPr>
        <p:spPr>
          <a:xfrm>
            <a:off x="5526629" y="5147519"/>
            <a:ext cx="8286750" cy="584775"/>
          </a:xfrm>
          <a:prstGeom prst="rect">
            <a:avLst/>
          </a:prstGeom>
          <a:noFill/>
        </p:spPr>
        <p:txBody>
          <a:bodyPr wrap="square" rtlCol="0">
            <a:spAutoFit/>
          </a:bodyPr>
          <a:lstStyle/>
          <a:p>
            <a:r>
              <a:rPr lang="fr-FR" sz="3200" b="1" dirty="0">
                <a:solidFill>
                  <a:srgbClr val="FFFF00"/>
                </a:solidFill>
              </a:rPr>
              <a:t>Daniel</a:t>
            </a:r>
          </a:p>
        </p:txBody>
      </p:sp>
      <p:sp>
        <p:nvSpPr>
          <p:cNvPr id="6" name="ZoneTexte 5">
            <a:extLst>
              <a:ext uri="{FF2B5EF4-FFF2-40B4-BE49-F238E27FC236}">
                <a16:creationId xmlns:a16="http://schemas.microsoft.com/office/drawing/2014/main" id="{77B25473-FE36-7ED2-5CBA-B2618F4C40BF}"/>
              </a:ext>
            </a:extLst>
          </p:cNvPr>
          <p:cNvSpPr txBox="1"/>
          <p:nvPr/>
        </p:nvSpPr>
        <p:spPr>
          <a:xfrm>
            <a:off x="2560320" y="2147859"/>
            <a:ext cx="9499002"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Tree>
    <p:extLst>
      <p:ext uri="{BB962C8B-B14F-4D97-AF65-F5344CB8AC3E}">
        <p14:creationId xmlns:p14="http://schemas.microsoft.com/office/powerpoint/2010/main" val="262911427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110</TotalTime>
  <Words>553</Words>
  <Application>Microsoft Office PowerPoint</Application>
  <PresentationFormat>Grand écran</PresentationFormat>
  <Paragraphs>62</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2024-07-18T13:05:12Z</dcterms:created>
  <dcterms:modified xsi:type="dcterms:W3CDTF">2024-07-19T07:56:51Z</dcterms:modified>
</cp:coreProperties>
</file>