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8" r:id="rId4"/>
    <p:sldId id="277" r:id="rId5"/>
    <p:sldId id="276" r:id="rId6"/>
    <p:sldId id="275" r:id="rId7"/>
    <p:sldId id="274" r:id="rId8"/>
    <p:sldId id="272" r:id="rId9"/>
    <p:sldId id="271" r:id="rId10"/>
    <p:sldId id="270" r:id="rId11"/>
    <p:sldId id="269" r:id="rId12"/>
    <p:sldId id="268" r:id="rId13"/>
    <p:sldId id="267" r:id="rId14"/>
    <p:sldId id="286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0" r:id="rId27"/>
    <p:sldId id="281" r:id="rId28"/>
    <p:sldId id="282" r:id="rId29"/>
    <p:sldId id="283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50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49F777-5C31-982F-B58C-5D4BF56C78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89BB949-FB96-5ACB-B762-2846273C3E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680870-2155-C55B-22DE-C7CFC5332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5F9DD50-9857-BD30-07E0-A4B10A006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8F868B-0B78-77AD-8867-0F3CBE573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59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5E9B56-5F49-7EFB-E954-4D7194262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AE6E38-B30D-DF0D-B7C2-FDE822FD39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246C86-F2BF-2FEA-1156-9EDAFEF836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5BFEFE-A752-C550-7821-E6BFDFFEC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BF840E-6569-9DFA-942A-0186D0904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891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D9765-B2EA-5CA6-B470-2AC1ADB6BA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64B9E7-20D3-B072-77C9-5D68CD7FE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AF92BF-D5BB-9D5C-5343-043760678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FBAF77-0F7A-837E-74A8-5D0317D17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A8BDBE-FD3C-76A9-5E68-8268817F2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34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537F2-1AFF-DE97-3F5E-5F6E13B85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494A16-E6D2-337D-9491-818993348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965E95-2FD5-8832-A983-54175D15DA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455A06-8E77-CFF7-14F6-9D13A4C6C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D23579-F990-4D6F-B8D9-6CB106963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823C25-747F-2F67-FA3F-228355ECE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462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7D0407-3BAB-7F34-8F54-123C09455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A61CFC-8BC1-708E-06F0-CF978BEE04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7B583B-4D0A-CA68-10C7-562EC518BE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96B8CAD-C1C5-B7B8-3A53-29E6520092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53AC893-578E-4E4E-8386-6887CF892B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F39547D-F459-BFDE-8C70-978EAA1B6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07F93C2-6D7D-7DB4-A136-C909C4A4B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AF3F32A-C41F-6A9A-252E-762C756D2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98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4E4983-9491-FCD7-8FD1-CB66A6291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E85DDE4-7B11-9E20-709B-1937C29C3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2FC07B-1B25-0A64-6572-43EFAD82C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88992F-F701-2BF2-D6A0-7805C2723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236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3A26DD7-F291-02AF-41EE-284477CDE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2395303-0960-51C5-750F-EC746FC69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9A3FF36-095E-888F-AF71-8F6E735C5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901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2AA4D-4DAB-1915-6718-6E565EF72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B2F68F-27F7-3077-4667-5F6E2B09C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CBFF362-2055-F28F-7DA9-EC832EEE80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E1D4DD-D716-43E0-CA1E-3D25626B4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B6B5D6-CB44-4214-8F7F-E7D8A48A1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8C9CACF-91A9-34E3-5985-88AE08AD2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133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7CC34-3967-9763-B59E-F4A5B8F7E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537903F-9791-AACD-14D5-AA185D5479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0A078EB-A85D-6D9B-FCFE-9845772C4F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1F512F-A827-E7A3-63A7-82F265F13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EEE532-A1D2-695F-D846-A772C5C2A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C10759-3719-9F4A-151D-0FDC7E679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925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A2B54-5B1F-C46F-FB89-557C4626B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8861-F49F-F112-E760-A14B1FBE92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B29E63-755F-DD64-CEA5-1482799F0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6FDE9D-2059-E664-97BB-B9B98A30E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0F8785-CD33-95BE-458B-C085C74DF0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347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9EE91E-F10D-CBDB-A259-B85BF89D3C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B4FDD89-3ED2-B7ED-6CCE-FA7284CE34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528878-D33F-09E3-0198-42C7293C3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C32D1F-4166-5755-CD25-4C6D9D0DC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F02414-13EA-BBBE-7162-BD776E2CC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937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B974321-03DC-A25C-FA7A-4A7091B49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ED1A49-B545-4471-0527-4B9FA883C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32A995F-006A-6D33-616E-C769AE43A3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CA2E03-E10A-4AC5-A3A8-8552F798F66A}" type="datetimeFigureOut">
              <a:rPr lang="fr-FR" smtClean="0"/>
              <a:t>21/07/2024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F42138-B753-4006-606C-763738EB3A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4B7432-8DEF-205B-D615-2BB24E4EE5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505CC5-721F-46D9-9E38-88D83850C8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23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uines&#10;&#10;Description générée automatiquement">
            <a:extLst>
              <a:ext uri="{FF2B5EF4-FFF2-40B4-BE49-F238E27FC236}">
                <a16:creationId xmlns:a16="http://schemas.microsoft.com/office/drawing/2014/main" id="{BFE618B3-9C8E-FB67-631F-166221D78E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3606" y="279000"/>
            <a:ext cx="946478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3A77FF-3C68-4AFF-B8F1-58C2DBD17549}"/>
              </a:ext>
            </a:extLst>
          </p:cNvPr>
          <p:cNvSpPr txBox="1"/>
          <p:nvPr/>
        </p:nvSpPr>
        <p:spPr>
          <a:xfrm>
            <a:off x="3745230" y="-1629810"/>
            <a:ext cx="73609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L'</a:t>
            </a:r>
            <a:r>
              <a:rPr lang="fr-FR" sz="2800" b="1" dirty="0" err="1">
                <a:solidFill>
                  <a:srgbClr val="FFFF00"/>
                </a:solidFill>
              </a:rPr>
              <a:t>Erechtheion</a:t>
            </a:r>
            <a:r>
              <a:rPr lang="fr-FR" sz="2800" b="1" dirty="0">
                <a:solidFill>
                  <a:srgbClr val="FFFF00"/>
                </a:solidFill>
              </a:rPr>
              <a:t> Temple Grec</a:t>
            </a:r>
          </a:p>
        </p:txBody>
      </p:sp>
    </p:spTree>
    <p:extLst>
      <p:ext uri="{BB962C8B-B14F-4D97-AF65-F5344CB8AC3E}">
        <p14:creationId xmlns:p14="http://schemas.microsoft.com/office/powerpoint/2010/main" val="4188552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  <p:sndAc>
          <p:stSnd loop="1">
            <p:snd r:embed="rId2" name="Mireille Mathieu - Acropolis Adieu.wav"/>
          </p:stSnd>
        </p:sndAc>
      </p:transition>
    </mc:Choice>
    <mc:Fallback>
      <p:transition spd="slow" advClick="0" advTm="11000">
        <p:fade/>
        <p:sndAc>
          <p:stSnd loop="1">
            <p:snd r:embed="rId2" name="Mireille Mathieu - Acropolis Adie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8459A5-1C7E-69D6-F4C0-0B15F41098F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L’Érechthéion (en grec ancien </a:t>
            </a:r>
            <a:r>
              <a:rPr lang="fr-FR" sz="2800" b="1" dirty="0" err="1">
                <a:solidFill>
                  <a:srgbClr val="FFFF00"/>
                </a:solidFill>
              </a:rPr>
              <a:t>Ἐρέχθειον</a:t>
            </a:r>
            <a:r>
              <a:rPr lang="fr-FR" sz="2800" b="1" dirty="0">
                <a:solidFill>
                  <a:srgbClr val="FFFF00"/>
                </a:solidFill>
              </a:rPr>
              <a:t> / </a:t>
            </a:r>
            <a:r>
              <a:rPr lang="fr-FR" sz="2800" b="1" dirty="0" err="1">
                <a:solidFill>
                  <a:srgbClr val="FFFF00"/>
                </a:solidFill>
              </a:rPr>
              <a:t>Erékhtheion</a:t>
            </a:r>
            <a:r>
              <a:rPr lang="fr-FR" sz="2800" b="1" dirty="0">
                <a:solidFill>
                  <a:srgbClr val="FFFF00"/>
                </a:solidFill>
              </a:rPr>
              <a:t>, en grec moderne </a:t>
            </a:r>
            <a:r>
              <a:rPr lang="fr-FR" sz="2800" b="1" dirty="0" err="1">
                <a:solidFill>
                  <a:srgbClr val="FFFF00"/>
                </a:solidFill>
              </a:rPr>
              <a:t>Ερέχθειο</a:t>
            </a:r>
            <a:r>
              <a:rPr lang="fr-FR" sz="2800" b="1" dirty="0">
                <a:solidFill>
                  <a:srgbClr val="FFFF00"/>
                </a:solidFill>
              </a:rPr>
              <a:t> / </a:t>
            </a:r>
            <a:r>
              <a:rPr lang="fr-FR" sz="2800" b="1" dirty="0" err="1">
                <a:solidFill>
                  <a:srgbClr val="FFFF00"/>
                </a:solidFill>
              </a:rPr>
              <a:t>Erékhthio</a:t>
            </a:r>
            <a:r>
              <a:rPr lang="fr-FR" sz="2800" b="1" dirty="0">
                <a:solidFill>
                  <a:srgbClr val="FFFF00"/>
                </a:solidFill>
              </a:rPr>
              <a:t>) est un ancien temple grec d’ordre ionique situé sur l'acropole d'Athènes, au nord du Parthénon. C’est le dernier monument érigé sur l’Acropole, la célèbre colline, avant la fin du </a:t>
            </a:r>
            <a:r>
              <a:rPr lang="fr-FR" sz="2800" b="1" dirty="0" err="1">
                <a:solidFill>
                  <a:srgbClr val="FFFF00"/>
                </a:solidFill>
              </a:rPr>
              <a:t>ve</a:t>
            </a:r>
            <a:r>
              <a:rPr lang="fr-FR" sz="2800" b="1" dirty="0">
                <a:solidFill>
                  <a:srgbClr val="FFFF00"/>
                </a:solidFill>
              </a:rPr>
              <a:t> siècle av. J.-C. et il est renommé pour son architecture à la fois élégante et inhabituelle.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Il remplace le temple archaïque d’Athéna </a:t>
            </a:r>
            <a:r>
              <a:rPr lang="fr-FR" sz="2800" b="1" dirty="0" err="1">
                <a:solidFill>
                  <a:srgbClr val="FFFF00"/>
                </a:solidFill>
              </a:rPr>
              <a:t>Polias</a:t>
            </a:r>
            <a:r>
              <a:rPr lang="fr-FR" sz="2800" b="1" dirty="0">
                <a:solidFill>
                  <a:srgbClr val="FFFF00"/>
                </a:solidFill>
              </a:rPr>
              <a:t> qui se trouvait entre le Parthénon et l’emplacement actuel et qui fut détruit par les Perses en 480 av. J.-C. lors des guerres médiques.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Il est situé à l’emplacement de l’Acropole primitive et regroupait certaines des reliques les plus anciennes et les plus sacrées des Athéniens ; c’est à cet endroit qu’eut lieu la dispute entre Athéna et Poséidon.</a:t>
            </a:r>
          </a:p>
        </p:txBody>
      </p:sp>
    </p:spTree>
    <p:extLst>
      <p:ext uri="{BB962C8B-B14F-4D97-AF65-F5344CB8AC3E}">
        <p14:creationId xmlns:p14="http://schemas.microsoft.com/office/powerpoint/2010/main" val="3713070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chitecture de la Rome antique&#10;&#10;Description générée automatiquement">
            <a:extLst>
              <a:ext uri="{FF2B5EF4-FFF2-40B4-BE49-F238E27FC236}">
                <a16:creationId xmlns:a16="http://schemas.microsoft.com/office/drawing/2014/main" id="{DCEA742B-C7F7-47B6-1C7A-774E41FE5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1858" y="189000"/>
            <a:ext cx="4308008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0CFF1B-34BA-2044-ECC8-8E9B9C25B8EE}"/>
              </a:ext>
            </a:extLst>
          </p:cNvPr>
          <p:cNvSpPr txBox="1"/>
          <p:nvPr/>
        </p:nvSpPr>
        <p:spPr>
          <a:xfrm>
            <a:off x="8355330" y="3429000"/>
            <a:ext cx="36804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Détail de l'entablement : derrière la colonne de droite, on peut apercevoir une ante.</a:t>
            </a:r>
          </a:p>
        </p:txBody>
      </p:sp>
    </p:spTree>
    <p:extLst>
      <p:ext uri="{BB962C8B-B14F-4D97-AF65-F5344CB8AC3E}">
        <p14:creationId xmlns:p14="http://schemas.microsoft.com/office/powerpoint/2010/main" val="1642437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Histoire antique&#10;&#10;Description générée automatiquement">
            <a:extLst>
              <a:ext uri="{FF2B5EF4-FFF2-40B4-BE49-F238E27FC236}">
                <a16:creationId xmlns:a16="http://schemas.microsoft.com/office/drawing/2014/main" id="{556062C6-C4C6-D8D5-CD9A-3EE4519CD3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6166" y="191936"/>
            <a:ext cx="927966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237275-5C74-647E-518D-E4F850AFE439}"/>
              </a:ext>
            </a:extLst>
          </p:cNvPr>
          <p:cNvSpPr txBox="1"/>
          <p:nvPr/>
        </p:nvSpPr>
        <p:spPr>
          <a:xfrm>
            <a:off x="2011680" y="6297930"/>
            <a:ext cx="8835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Grèce, Athènes, Acropole, Érechthéion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437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olonne, Architecture de la Rome antique&#10;&#10;Description générée automatiquement">
            <a:extLst>
              <a:ext uri="{FF2B5EF4-FFF2-40B4-BE49-F238E27FC236}">
                <a16:creationId xmlns:a16="http://schemas.microsoft.com/office/drawing/2014/main" id="{BA57508E-9571-B468-832D-01D73F544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0832" y="189000"/>
            <a:ext cx="430801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72CCBD-1627-604B-4EEF-FCF60F002F72}"/>
              </a:ext>
            </a:extLst>
          </p:cNvPr>
          <p:cNvSpPr txBox="1"/>
          <p:nvPr/>
        </p:nvSpPr>
        <p:spPr>
          <a:xfrm>
            <a:off x="148590" y="1348741"/>
            <a:ext cx="36722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Érechthéion. Le porche nord.</a:t>
            </a:r>
          </a:p>
        </p:txBody>
      </p:sp>
    </p:spTree>
    <p:extLst>
      <p:ext uri="{BB962C8B-B14F-4D97-AF65-F5344CB8AC3E}">
        <p14:creationId xmlns:p14="http://schemas.microsoft.com/office/powerpoint/2010/main" val="888791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calcaire, art, bâtiment&#10;&#10;Description générée automatiquement">
            <a:extLst>
              <a:ext uri="{FF2B5EF4-FFF2-40B4-BE49-F238E27FC236}">
                <a16:creationId xmlns:a16="http://schemas.microsoft.com/office/drawing/2014/main" id="{809C7C56-9202-ADF4-00DB-15254AEC8F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2057" y="189000"/>
            <a:ext cx="3318823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0609B0-4026-077C-3C5D-CDCE52B50F67}"/>
              </a:ext>
            </a:extLst>
          </p:cNvPr>
          <p:cNvSpPr txBox="1"/>
          <p:nvPr/>
        </p:nvSpPr>
        <p:spPr>
          <a:xfrm>
            <a:off x="7829550" y="3429000"/>
            <a:ext cx="384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Comptes de construction de l'Erechthéion, 408/7 av. J.-C.</a:t>
            </a:r>
          </a:p>
        </p:txBody>
      </p:sp>
    </p:spTree>
    <p:extLst>
      <p:ext uri="{BB962C8B-B14F-4D97-AF65-F5344CB8AC3E}">
        <p14:creationId xmlns:p14="http://schemas.microsoft.com/office/powerpoint/2010/main" val="849345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istoire, Ruines, Histoire antique&#10;&#10;Description générée automatiquement">
            <a:extLst>
              <a:ext uri="{FF2B5EF4-FFF2-40B4-BE49-F238E27FC236}">
                <a16:creationId xmlns:a16="http://schemas.microsoft.com/office/drawing/2014/main" id="{D2D70C40-569E-816F-BAC3-7BAE35BF1E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696" y="279000"/>
            <a:ext cx="1048543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8BBB6-ADA8-4F23-ED6A-3E4205AD6F43}"/>
              </a:ext>
            </a:extLst>
          </p:cNvPr>
          <p:cNvSpPr txBox="1"/>
          <p:nvPr/>
        </p:nvSpPr>
        <p:spPr>
          <a:xfrm>
            <a:off x="3389347" y="4023502"/>
            <a:ext cx="8275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Louis-François Cassas, L’Érechthéion.</a:t>
            </a:r>
          </a:p>
        </p:txBody>
      </p:sp>
    </p:spTree>
    <p:extLst>
      <p:ext uri="{BB962C8B-B14F-4D97-AF65-F5344CB8AC3E}">
        <p14:creationId xmlns:p14="http://schemas.microsoft.com/office/powerpoint/2010/main" val="15628274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yage&#10;&#10;Description générée automatiquement">
            <a:extLst>
              <a:ext uri="{FF2B5EF4-FFF2-40B4-BE49-F238E27FC236}">
                <a16:creationId xmlns:a16="http://schemas.microsoft.com/office/drawing/2014/main" id="{F237402E-585B-5A56-631E-C26D465FD4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9D6E45-EC72-4D06-74FB-7463880F6A77}"/>
              </a:ext>
            </a:extLst>
          </p:cNvPr>
          <p:cNvSpPr txBox="1"/>
          <p:nvPr/>
        </p:nvSpPr>
        <p:spPr>
          <a:xfrm>
            <a:off x="4069080" y="6263639"/>
            <a:ext cx="7566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Acropolis à Athènes, Grèce</a:t>
            </a:r>
          </a:p>
        </p:txBody>
      </p:sp>
    </p:spTree>
    <p:extLst>
      <p:ext uri="{BB962C8B-B14F-4D97-AF65-F5344CB8AC3E}">
        <p14:creationId xmlns:p14="http://schemas.microsoft.com/office/powerpoint/2010/main" val="1030854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Ruines&#10;&#10;Description générée automatiquement">
            <a:extLst>
              <a:ext uri="{FF2B5EF4-FFF2-40B4-BE49-F238E27FC236}">
                <a16:creationId xmlns:a16="http://schemas.microsoft.com/office/drawing/2014/main" id="{4D902C95-EAD8-B60F-4589-5053BE20E1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513" y="279000"/>
            <a:ext cx="1000497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9B418D-6D4F-AE65-899B-CB3E9D419B6B}"/>
              </a:ext>
            </a:extLst>
          </p:cNvPr>
          <p:cNvSpPr txBox="1"/>
          <p:nvPr/>
        </p:nvSpPr>
        <p:spPr>
          <a:xfrm>
            <a:off x="5446987" y="3901344"/>
            <a:ext cx="8407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Façade Est</a:t>
            </a:r>
          </a:p>
        </p:txBody>
      </p:sp>
    </p:spTree>
    <p:extLst>
      <p:ext uri="{BB962C8B-B14F-4D97-AF65-F5344CB8AC3E}">
        <p14:creationId xmlns:p14="http://schemas.microsoft.com/office/powerpoint/2010/main" val="4276424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tatue, bâtiment, sculpture, musée&#10;&#10;Description générée automatiquement">
            <a:extLst>
              <a:ext uri="{FF2B5EF4-FFF2-40B4-BE49-F238E27FC236}">
                <a16:creationId xmlns:a16="http://schemas.microsoft.com/office/drawing/2014/main" id="{644A17C5-4D72-1DC9-7DDA-A6D646C146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6353" y="189000"/>
            <a:ext cx="4858483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F123BF-ED0F-B7BE-DE24-235E0E9C2FC1}"/>
              </a:ext>
            </a:extLst>
          </p:cNvPr>
          <p:cNvSpPr txBox="1"/>
          <p:nvPr/>
        </p:nvSpPr>
        <p:spPr>
          <a:xfrm>
            <a:off x="289327" y="2090172"/>
            <a:ext cx="3378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Figures originales du musée de l'Acropole</a:t>
            </a:r>
          </a:p>
        </p:txBody>
      </p:sp>
    </p:spTree>
    <p:extLst>
      <p:ext uri="{BB962C8B-B14F-4D97-AF65-F5344CB8AC3E}">
        <p14:creationId xmlns:p14="http://schemas.microsoft.com/office/powerpoint/2010/main" val="2140280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kylix, tasse, vaisselle, intérieur&#10;&#10;Description générée automatiquement">
            <a:extLst>
              <a:ext uri="{FF2B5EF4-FFF2-40B4-BE49-F238E27FC236}">
                <a16:creationId xmlns:a16="http://schemas.microsoft.com/office/drawing/2014/main" id="{C35CF246-CAAF-FC5D-FF2D-FE002E4537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715" y="105418"/>
            <a:ext cx="999257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9F0D8D-B5BB-F5D8-E737-B1EC5F16188F}"/>
              </a:ext>
            </a:extLst>
          </p:cNvPr>
          <p:cNvSpPr txBox="1"/>
          <p:nvPr/>
        </p:nvSpPr>
        <p:spPr>
          <a:xfrm>
            <a:off x="1422400" y="6174585"/>
            <a:ext cx="1017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type d'objet / forme de vase : coupe attique à figures rouges (kylix)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174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de la Rome antique, Temple romain&#10;&#10;Description générée automatiquement">
            <a:extLst>
              <a:ext uri="{FF2B5EF4-FFF2-40B4-BE49-F238E27FC236}">
                <a16:creationId xmlns:a16="http://schemas.microsoft.com/office/drawing/2014/main" id="{D11F5513-06F2-45B1-42D9-3E76772F57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044" y="279000"/>
            <a:ext cx="89641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426B09-C5E6-36DF-E1D5-F0B2180CE564}"/>
              </a:ext>
            </a:extLst>
          </p:cNvPr>
          <p:cNvSpPr txBox="1"/>
          <p:nvPr/>
        </p:nvSpPr>
        <p:spPr>
          <a:xfrm>
            <a:off x="4114800" y="6273225"/>
            <a:ext cx="8509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3200" b="1" dirty="0">
                <a:solidFill>
                  <a:srgbClr val="FFFF00"/>
                </a:solidFill>
              </a:rPr>
              <a:t>Le Parthénon à Athènes</a:t>
            </a:r>
          </a:p>
        </p:txBody>
      </p:sp>
    </p:spTree>
    <p:extLst>
      <p:ext uri="{BB962C8B-B14F-4D97-AF65-F5344CB8AC3E}">
        <p14:creationId xmlns:p14="http://schemas.microsoft.com/office/powerpoint/2010/main" val="1650615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stion, plein air, ciel, Architecture de la Rome antique&#10;&#10;Description générée automatiquement">
            <a:extLst>
              <a:ext uri="{FF2B5EF4-FFF2-40B4-BE49-F238E27FC236}">
                <a16:creationId xmlns:a16="http://schemas.microsoft.com/office/drawing/2014/main" id="{71B5E5D0-D6C8-DB6C-810E-AD5F8C618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19E6DC-5C76-3A6F-B6EA-5927D478F7C7}"/>
              </a:ext>
            </a:extLst>
          </p:cNvPr>
          <p:cNvSpPr txBox="1"/>
          <p:nvPr/>
        </p:nvSpPr>
        <p:spPr>
          <a:xfrm>
            <a:off x="5270500" y="4455342"/>
            <a:ext cx="46101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Façade sud.</a:t>
            </a:r>
          </a:p>
        </p:txBody>
      </p:sp>
    </p:spTree>
    <p:extLst>
      <p:ext uri="{BB962C8B-B14F-4D97-AF65-F5344CB8AC3E}">
        <p14:creationId xmlns:p14="http://schemas.microsoft.com/office/powerpoint/2010/main" val="72858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peinture, art, femme&#10;&#10;Description générée automatiquement">
            <a:extLst>
              <a:ext uri="{FF2B5EF4-FFF2-40B4-BE49-F238E27FC236}">
                <a16:creationId xmlns:a16="http://schemas.microsoft.com/office/drawing/2014/main" id="{FD9818EE-A8BB-5FE2-D452-0E594DC5B2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431" y="224135"/>
            <a:ext cx="971566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731B698-FC14-5C81-9FF5-1D23EEFE3C0F}"/>
              </a:ext>
            </a:extLst>
          </p:cNvPr>
          <p:cNvSpPr txBox="1"/>
          <p:nvPr/>
        </p:nvSpPr>
        <p:spPr>
          <a:xfrm>
            <a:off x="9652000" y="2146300"/>
            <a:ext cx="231156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Phidias montre à ses amis la frise ionique du Parthénon, par Lawrence Alma-Tadema (1868). Socrate et Alcibiade sont à gauche du tableau.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076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tatue, bâtiment&#10;&#10;Description générée automatiquement">
            <a:extLst>
              <a:ext uri="{FF2B5EF4-FFF2-40B4-BE49-F238E27FC236}">
                <a16:creationId xmlns:a16="http://schemas.microsoft.com/office/drawing/2014/main" id="{5E43EE80-CC83-0ACC-53FE-E954C869DC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C9DCFE-6B90-B3AA-E96D-D6AA5E5D5C3B}"/>
              </a:ext>
            </a:extLst>
          </p:cNvPr>
          <p:cNvSpPr txBox="1"/>
          <p:nvPr/>
        </p:nvSpPr>
        <p:spPr>
          <a:xfrm>
            <a:off x="4330700" y="6048048"/>
            <a:ext cx="9080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Fronton est du Parthénon.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666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culpture sur pierre, Sculpture classique, monument&#10;&#10;Description générée automatiquement">
            <a:extLst>
              <a:ext uri="{FF2B5EF4-FFF2-40B4-BE49-F238E27FC236}">
                <a16:creationId xmlns:a16="http://schemas.microsoft.com/office/drawing/2014/main" id="{2BE31C1D-F10F-CD21-0BA3-F61DA3B3E4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B4E0947-2981-FCE6-D4DB-50EAB1C3D828}"/>
              </a:ext>
            </a:extLst>
          </p:cNvPr>
          <p:cNvSpPr txBox="1"/>
          <p:nvPr/>
        </p:nvSpPr>
        <p:spPr>
          <a:xfrm>
            <a:off x="215900" y="3225800"/>
            <a:ext cx="4025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Partie gauche du fronton est du Parthénon, respectivement Dionysos, Déméter et Perséphone (</a:t>
            </a:r>
            <a:r>
              <a:rPr lang="fr-FR" sz="2400" b="1" dirty="0" err="1">
                <a:solidFill>
                  <a:srgbClr val="FFFF00"/>
                </a:solidFill>
              </a:rPr>
              <a:t>Helios</a:t>
            </a:r>
            <a:r>
              <a:rPr lang="fr-FR" sz="2400" b="1" dirty="0">
                <a:solidFill>
                  <a:srgbClr val="FFFF00"/>
                </a:solidFill>
              </a:rPr>
              <a:t> n'est pas visible sur la photo).</a:t>
            </a:r>
          </a:p>
        </p:txBody>
      </p:sp>
    </p:spTree>
    <p:extLst>
      <p:ext uri="{BB962C8B-B14F-4D97-AF65-F5344CB8AC3E}">
        <p14:creationId xmlns:p14="http://schemas.microsoft.com/office/powerpoint/2010/main" val="1064549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mammifère, Sculpture&#10;&#10;Description générée automatiquement">
            <a:extLst>
              <a:ext uri="{FF2B5EF4-FFF2-40B4-BE49-F238E27FC236}">
                <a16:creationId xmlns:a16="http://schemas.microsoft.com/office/drawing/2014/main" id="{34081510-1BD1-EBD4-37DD-B1A50E599F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639000"/>
            <a:ext cx="11160000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0836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intérieur, mur, statue&#10;&#10;Description générée automatiquement">
            <a:extLst>
              <a:ext uri="{FF2B5EF4-FFF2-40B4-BE49-F238E27FC236}">
                <a16:creationId xmlns:a16="http://schemas.microsoft.com/office/drawing/2014/main" id="{E60E9052-9C29-4ED1-6833-C009C55DDC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53508E-A2FD-A5F1-248B-FFC3205CC359}"/>
              </a:ext>
            </a:extLst>
          </p:cNvPr>
          <p:cNvSpPr txBox="1"/>
          <p:nvPr/>
        </p:nvSpPr>
        <p:spPr>
          <a:xfrm>
            <a:off x="2354800" y="4272677"/>
            <a:ext cx="829310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Fronton est : naissance d'Athéna et métopes de la Centauromachie, British Museum, salle 18.</a:t>
            </a:r>
          </a:p>
        </p:txBody>
      </p:sp>
    </p:spTree>
    <p:extLst>
      <p:ext uri="{BB962C8B-B14F-4D97-AF65-F5344CB8AC3E}">
        <p14:creationId xmlns:p14="http://schemas.microsoft.com/office/powerpoint/2010/main" val="1188130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plein air, Histoire antique&#10;&#10;Description générée automatiquement">
            <a:extLst>
              <a:ext uri="{FF2B5EF4-FFF2-40B4-BE49-F238E27FC236}">
                <a16:creationId xmlns:a16="http://schemas.microsoft.com/office/drawing/2014/main" id="{50C3EA9B-2FC8-B619-E1B3-A29D63E956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ED148C-266D-5A0C-981A-9D1B9AAABAF9}"/>
              </a:ext>
            </a:extLst>
          </p:cNvPr>
          <p:cNvSpPr txBox="1"/>
          <p:nvPr/>
        </p:nvSpPr>
        <p:spPr>
          <a:xfrm>
            <a:off x="9486900" y="3136900"/>
            <a:ext cx="26035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Frises antiques à l'angle nord-ouest du Parthénon</a:t>
            </a:r>
          </a:p>
        </p:txBody>
      </p:sp>
    </p:spTree>
    <p:extLst>
      <p:ext uri="{BB962C8B-B14F-4D97-AF65-F5344CB8AC3E}">
        <p14:creationId xmlns:p14="http://schemas.microsoft.com/office/powerpoint/2010/main" val="2089248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Architecture de la Rome antique&#10;&#10;Description générée automatiquement">
            <a:extLst>
              <a:ext uri="{FF2B5EF4-FFF2-40B4-BE49-F238E27FC236}">
                <a16:creationId xmlns:a16="http://schemas.microsoft.com/office/drawing/2014/main" id="{8F632DB0-557A-E583-AB6D-B9D1C9F0FC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739" y="688364"/>
            <a:ext cx="6012000" cy="338534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479337-AA21-3CD5-590B-FBA009217AC0}"/>
              </a:ext>
            </a:extLst>
          </p:cNvPr>
          <p:cNvSpPr txBox="1"/>
          <p:nvPr/>
        </p:nvSpPr>
        <p:spPr>
          <a:xfrm>
            <a:off x="863600" y="4073705"/>
            <a:ext cx="6273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Agora Antique, temple d’</a:t>
            </a:r>
            <a:r>
              <a:rPr lang="fr-FR" sz="2800" b="1" dirty="0" err="1">
                <a:solidFill>
                  <a:srgbClr val="FFFF00"/>
                </a:solidFill>
              </a:rPr>
              <a:t>Héphaistos</a:t>
            </a:r>
            <a:r>
              <a:rPr lang="fr-FR" sz="2800" b="1" dirty="0">
                <a:solidFill>
                  <a:srgbClr val="FFFF00"/>
                </a:solidFill>
              </a:rPr>
              <a:t>, à Athènes</a:t>
            </a:r>
          </a:p>
        </p:txBody>
      </p:sp>
      <p:pic>
        <p:nvPicPr>
          <p:cNvPr id="6" name="Image 5" descr="Une image contenant colonne, Architecture de la Rome antique, colonnade, intérieur&#10;&#10;Description générée automatiquement">
            <a:extLst>
              <a:ext uri="{FF2B5EF4-FFF2-40B4-BE49-F238E27FC236}">
                <a16:creationId xmlns:a16="http://schemas.microsoft.com/office/drawing/2014/main" id="{47B958EF-6C39-5918-FC81-A5738F9D91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7400" y="3032953"/>
            <a:ext cx="4428000" cy="3321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EABE192-1370-AB69-E2BA-2BA363311539}"/>
              </a:ext>
            </a:extLst>
          </p:cNvPr>
          <p:cNvSpPr txBox="1"/>
          <p:nvPr/>
        </p:nvSpPr>
        <p:spPr>
          <a:xfrm>
            <a:off x="7137400" y="2023874"/>
            <a:ext cx="4838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des collections permanentes, le Musée de l’Acropole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570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nuage&#10;&#10;Description générée automatiquement">
            <a:extLst>
              <a:ext uri="{FF2B5EF4-FFF2-40B4-BE49-F238E27FC236}">
                <a16:creationId xmlns:a16="http://schemas.microsoft.com/office/drawing/2014/main" id="{7FDAB35C-B3E1-E293-3F6F-FEFB5FDAE8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000" y="367145"/>
            <a:ext cx="9828000" cy="30712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3D63EE-228E-EFA6-2EA9-A1CC2856E0A9}"/>
              </a:ext>
            </a:extLst>
          </p:cNvPr>
          <p:cNvSpPr txBox="1"/>
          <p:nvPr/>
        </p:nvSpPr>
        <p:spPr>
          <a:xfrm>
            <a:off x="2971800" y="3029762"/>
            <a:ext cx="693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l'Acropole et du Parthénon (Athènes, Grèce)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ciel, Ruines, plein air, Histoire antique&#10;&#10;Description générée automatiquement">
            <a:extLst>
              <a:ext uri="{FF2B5EF4-FFF2-40B4-BE49-F238E27FC236}">
                <a16:creationId xmlns:a16="http://schemas.microsoft.com/office/drawing/2014/main" id="{309D94F5-FFD6-4C43-D728-29350F3C3B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050" y="3669227"/>
            <a:ext cx="4482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AF0E84-B203-BD7C-BF8C-6BB28563508E}"/>
              </a:ext>
            </a:extLst>
          </p:cNvPr>
          <p:cNvSpPr txBox="1"/>
          <p:nvPr/>
        </p:nvSpPr>
        <p:spPr>
          <a:xfrm>
            <a:off x="914400" y="4551863"/>
            <a:ext cx="2463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Parthénon, le plus grand temple de l'Acropole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52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arbre&#10;&#10;Description générée automatiquement">
            <a:extLst>
              <a:ext uri="{FF2B5EF4-FFF2-40B4-BE49-F238E27FC236}">
                <a16:creationId xmlns:a16="http://schemas.microsoft.com/office/drawing/2014/main" id="{740544A8-89F1-6CB0-16A2-D946E71B5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8201" y="2575771"/>
            <a:ext cx="4680000" cy="3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ABFF18-4DBB-CAEA-B7FC-83378BE8BC8E}"/>
              </a:ext>
            </a:extLst>
          </p:cNvPr>
          <p:cNvSpPr txBox="1"/>
          <p:nvPr/>
        </p:nvSpPr>
        <p:spPr>
          <a:xfrm>
            <a:off x="736600" y="5676900"/>
            <a:ext cx="609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Propylon, l'endroit où vous entrez dans le parc de l'Acropole</a:t>
            </a:r>
          </a:p>
        </p:txBody>
      </p:sp>
      <p:pic>
        <p:nvPicPr>
          <p:cNvPr id="6" name="Image 5" descr="Une image contenant plein air, arbre, herbe, Amphithéâtre&#10;&#10;Description générée automatiquement">
            <a:extLst>
              <a:ext uri="{FF2B5EF4-FFF2-40B4-BE49-F238E27FC236}">
                <a16:creationId xmlns:a16="http://schemas.microsoft.com/office/drawing/2014/main" id="{D8512684-7030-0A4F-1B98-64C2AAEADA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3800" y="1181100"/>
            <a:ext cx="4968000" cy="331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B4777B2-E3E6-E031-59DD-35A48C0FF73D}"/>
              </a:ext>
            </a:extLst>
          </p:cNvPr>
          <p:cNvSpPr txBox="1"/>
          <p:nvPr/>
        </p:nvSpPr>
        <p:spPr>
          <a:xfrm>
            <a:off x="5803900" y="683230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Théâtre de Dionysos vu de l'Acropole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866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mphithéâtre&#10;&#10;Description générée automatiquement">
            <a:extLst>
              <a:ext uri="{FF2B5EF4-FFF2-40B4-BE49-F238E27FC236}">
                <a16:creationId xmlns:a16="http://schemas.microsoft.com/office/drawing/2014/main" id="{413CFE8D-8E75-7070-E71E-95AC4746D7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9688" y="1572083"/>
            <a:ext cx="4914000" cy="327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83E96-2E9D-5E77-31B8-1D71CDD74BA0}"/>
              </a:ext>
            </a:extLst>
          </p:cNvPr>
          <p:cNvSpPr txBox="1"/>
          <p:nvPr/>
        </p:nvSpPr>
        <p:spPr>
          <a:xfrm>
            <a:off x="1845938" y="967924"/>
            <a:ext cx="4381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</a:t>
            </a:r>
            <a:r>
              <a:rPr lang="fr-FR" sz="2400" b="1" dirty="0" err="1">
                <a:solidFill>
                  <a:schemeClr val="bg1"/>
                </a:solidFill>
              </a:rPr>
              <a:t>Odéion</a:t>
            </a:r>
            <a:r>
              <a:rPr lang="fr-FR" sz="2400" b="1" dirty="0">
                <a:solidFill>
                  <a:schemeClr val="bg1"/>
                </a:solidFill>
              </a:rPr>
              <a:t> d'Hérode Atticus</a:t>
            </a:r>
          </a:p>
        </p:txBody>
      </p:sp>
      <p:pic>
        <p:nvPicPr>
          <p:cNvPr id="6" name="Image 5" descr="Une image contenant ciel, Ruines, Histoire antique, plein air&#10;&#10;Description générée automatiquement">
            <a:extLst>
              <a:ext uri="{FF2B5EF4-FFF2-40B4-BE49-F238E27FC236}">
                <a16:creationId xmlns:a16="http://schemas.microsoft.com/office/drawing/2014/main" id="{A4FC19F6-E1CB-166D-4AA9-5A0778519A5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1746" y="1198757"/>
            <a:ext cx="3312000" cy="44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97381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bâtiment&#10;&#10;Description générée automatiquement">
            <a:extLst>
              <a:ext uri="{FF2B5EF4-FFF2-40B4-BE49-F238E27FC236}">
                <a16:creationId xmlns:a16="http://schemas.microsoft.com/office/drawing/2014/main" id="{EF799738-28F7-B567-3135-02AD410555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2679700"/>
            <a:ext cx="4320000" cy="32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Ruines, place de marché&#10;&#10;Description générée automatiquement">
            <a:extLst>
              <a:ext uri="{FF2B5EF4-FFF2-40B4-BE49-F238E27FC236}">
                <a16:creationId xmlns:a16="http://schemas.microsoft.com/office/drawing/2014/main" id="{0B75E54D-1925-E2E5-C1E0-28450D5ADF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0801" y="889000"/>
            <a:ext cx="4248000" cy="318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6080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ruine&#10;&#10;Description générée automatiquement">
            <a:extLst>
              <a:ext uri="{FF2B5EF4-FFF2-40B4-BE49-F238E27FC236}">
                <a16:creationId xmlns:a16="http://schemas.microsoft.com/office/drawing/2014/main" id="{AE5CE7DD-1E6C-BCD6-8F56-49F6F1FB9B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998" y="1823200"/>
            <a:ext cx="3528000" cy="470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ines, Temple romain&#10;&#10;Description générée automatiquement">
            <a:extLst>
              <a:ext uri="{FF2B5EF4-FFF2-40B4-BE49-F238E27FC236}">
                <a16:creationId xmlns:a16="http://schemas.microsoft.com/office/drawing/2014/main" id="{3472D6F0-BDD4-AF4E-8A60-F655CDE742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002" y="388100"/>
            <a:ext cx="3384000" cy="451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47969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0E2C6774-2D87-91DD-5CC6-5D5468F4EF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5551" y="1930400"/>
            <a:ext cx="3420000" cy="45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Ruines&#10;&#10;Description générée automatiquement">
            <a:extLst>
              <a:ext uri="{FF2B5EF4-FFF2-40B4-BE49-F238E27FC236}">
                <a16:creationId xmlns:a16="http://schemas.microsoft.com/office/drawing/2014/main" id="{361652D4-3DC4-5267-5FDB-C4F0CBEFA1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1651" y="355600"/>
            <a:ext cx="3240000" cy="43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7615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colonne&#10;&#10;Description générée automatiquement">
            <a:extLst>
              <a:ext uri="{FF2B5EF4-FFF2-40B4-BE49-F238E27FC236}">
                <a16:creationId xmlns:a16="http://schemas.microsoft.com/office/drawing/2014/main" id="{BA2163E4-D08C-6037-BC20-36087ACAB9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011" y="1334787"/>
            <a:ext cx="3348000" cy="44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ulpture, musée, Artefact, intérieur&#10;&#10;Description générée automatiquement">
            <a:extLst>
              <a:ext uri="{FF2B5EF4-FFF2-40B4-BE49-F238E27FC236}">
                <a16:creationId xmlns:a16="http://schemas.microsoft.com/office/drawing/2014/main" id="{3AE7C0BC-A212-7B83-415F-D1CBD3FDF18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3348" y="1286787"/>
            <a:ext cx="3420000" cy="45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0053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ée, sculpture, art, statue&#10;&#10;Description générée automatiquement">
            <a:extLst>
              <a:ext uri="{FF2B5EF4-FFF2-40B4-BE49-F238E27FC236}">
                <a16:creationId xmlns:a16="http://schemas.microsoft.com/office/drawing/2014/main" id="{93F020CA-7A61-653F-10D8-1F535FB77C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0493" y="1449187"/>
            <a:ext cx="5004000" cy="3753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sculpture, art, musée, Artefact&#10;&#10;Description générée automatiquement">
            <a:extLst>
              <a:ext uri="{FF2B5EF4-FFF2-40B4-BE49-F238E27FC236}">
                <a16:creationId xmlns:a16="http://schemas.microsoft.com/office/drawing/2014/main" id="{4ABD9C1A-8C06-DC21-179C-EA9EAB57DD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3507" y="1528691"/>
            <a:ext cx="4788000" cy="359399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04367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4B68737-C50C-E65A-2465-983740EDD334}"/>
              </a:ext>
            </a:extLst>
          </p:cNvPr>
          <p:cNvSpPr txBox="1"/>
          <p:nvPr/>
        </p:nvSpPr>
        <p:spPr>
          <a:xfrm>
            <a:off x="1917700" y="958275"/>
            <a:ext cx="1115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L’</a:t>
            </a:r>
            <a:r>
              <a:rPr lang="fr-FR" sz="3200" b="1" dirty="0" err="1">
                <a:solidFill>
                  <a:srgbClr val="FFFF00"/>
                </a:solidFill>
              </a:rPr>
              <a:t>Erectheion</a:t>
            </a:r>
            <a:r>
              <a:rPr lang="fr-FR" sz="3200" b="1" dirty="0">
                <a:solidFill>
                  <a:srgbClr val="FFFF00"/>
                </a:solidFill>
              </a:rPr>
              <a:t> Grec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80F4FE1-B311-278A-2231-72456B4DAF0C}"/>
              </a:ext>
            </a:extLst>
          </p:cNvPr>
          <p:cNvSpPr txBox="1"/>
          <p:nvPr/>
        </p:nvSpPr>
        <p:spPr>
          <a:xfrm>
            <a:off x="2730500" y="1879312"/>
            <a:ext cx="9931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7222F6-6069-5BC0-7F79-2D23C87E844F}"/>
              </a:ext>
            </a:extLst>
          </p:cNvPr>
          <p:cNvSpPr txBox="1"/>
          <p:nvPr/>
        </p:nvSpPr>
        <p:spPr>
          <a:xfrm>
            <a:off x="3352800" y="2844225"/>
            <a:ext cx="7378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6F60854-63ED-7B0E-31AE-193E3084D29E}"/>
              </a:ext>
            </a:extLst>
          </p:cNvPr>
          <p:cNvSpPr txBox="1"/>
          <p:nvPr/>
        </p:nvSpPr>
        <p:spPr>
          <a:xfrm>
            <a:off x="4133850" y="3721387"/>
            <a:ext cx="7658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DE5223F-A98A-E8DC-9F83-A82F46E00D93}"/>
              </a:ext>
            </a:extLst>
          </p:cNvPr>
          <p:cNvSpPr txBox="1"/>
          <p:nvPr/>
        </p:nvSpPr>
        <p:spPr>
          <a:xfrm>
            <a:off x="5410200" y="4561311"/>
            <a:ext cx="697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0697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1000">
        <p15:prstTrans prst="peelOff"/>
      </p:transition>
    </mc:Choice>
    <mc:Fallback>
      <p:transition spd="slow" advClick="0" advTm="11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391</Words>
  <Application>Microsoft Office PowerPoint</Application>
  <PresentationFormat>Grand écran</PresentationFormat>
  <Paragraphs>76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2024-07-20T08:50:07Z</dcterms:created>
  <dcterms:modified xsi:type="dcterms:W3CDTF">2024-07-21T07:35:52Z</dcterms:modified>
</cp:coreProperties>
</file>