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8" r:id="rId2"/>
    <p:sldId id="284" r:id="rId3"/>
    <p:sldId id="279" r:id="rId4"/>
    <p:sldId id="265" r:id="rId5"/>
    <p:sldId id="280" r:id="rId6"/>
    <p:sldId id="278" r:id="rId7"/>
    <p:sldId id="277" r:id="rId8"/>
    <p:sldId id="276" r:id="rId9"/>
    <p:sldId id="275" r:id="rId10"/>
    <p:sldId id="274" r:id="rId11"/>
    <p:sldId id="273" r:id="rId12"/>
    <p:sldId id="272" r:id="rId13"/>
    <p:sldId id="271" r:id="rId14"/>
    <p:sldId id="270" r:id="rId15"/>
    <p:sldId id="269" r:id="rId16"/>
    <p:sldId id="268" r:id="rId17"/>
    <p:sldId id="267" r:id="rId18"/>
    <p:sldId id="266" r:id="rId19"/>
    <p:sldId id="264" r:id="rId20"/>
    <p:sldId id="262" r:id="rId21"/>
    <p:sldId id="261" r:id="rId22"/>
    <p:sldId id="260" r:id="rId23"/>
    <p:sldId id="259" r:id="rId24"/>
    <p:sldId id="258" r:id="rId25"/>
    <p:sldId id="257" r:id="rId26"/>
    <p:sldId id="281" r:id="rId27"/>
    <p:sldId id="282" r:id="rId28"/>
    <p:sldId id="285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3" autoAdjust="0"/>
    <p:restoredTop sz="94660"/>
  </p:normalViewPr>
  <p:slideViewPr>
    <p:cSldViewPr snapToGrid="0">
      <p:cViewPr varScale="1">
        <p:scale>
          <a:sx n="86" d="100"/>
          <a:sy n="86" d="100"/>
        </p:scale>
        <p:origin x="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3059B2-D07D-FBC2-1D37-A20FBD94C7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B2C1ECC-82F3-B182-DFDF-46D5C533A7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26DB6CB-FE69-7AEA-B64C-B03801034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5A57B-9166-41E9-AACD-85979E1D05CA}" type="datetimeFigureOut">
              <a:rPr lang="fr-FR" smtClean="0"/>
              <a:t>24/07/2024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B1E0154-4B13-33C0-3248-75AE71772F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BD4AED2-12C2-34D8-6A8B-D2B980B56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2CA60-D279-497D-819C-614D6F506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5308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A8A4BF-0274-473C-1267-C2BFF3AF80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5E15926-F320-1676-02E4-E76027D9EF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34AF6A2-EB67-06AD-2EB9-76502FE0D3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5A57B-9166-41E9-AACD-85979E1D05CA}" type="datetimeFigureOut">
              <a:rPr lang="fr-FR" smtClean="0"/>
              <a:t>24/07/2024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55290DA-2CBC-D3A6-A1DC-A5F7FB6BC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6DB78-D4B2-D87A-41B7-B2A14862FF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2CA60-D279-497D-819C-614D6F506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8991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C02303-B5CD-FA6D-303F-AC4909F49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597A8E1-7917-312B-EAB2-36428D802E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FFC28E3-F786-EEA6-5395-A4BFCC0620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5A57B-9166-41E9-AACD-85979E1D05CA}" type="datetimeFigureOut">
              <a:rPr lang="fr-FR" smtClean="0"/>
              <a:t>24/07/2024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58AC0C2-B1FC-F884-54A1-C1D79702F9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51AA303-93B9-4B8F-BE12-18053D3540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2CA60-D279-497D-819C-614D6F506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0649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9D92F8-C195-A237-CD26-0D88FCD1D4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20B7230-9F38-AAED-AF2C-C40C5D5325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C0EB9CF-1DDC-1361-41C5-8C2727B8AF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FF0FD0D-EEE5-F40A-F9A1-4E1B98747C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5A57B-9166-41E9-AACD-85979E1D05CA}" type="datetimeFigureOut">
              <a:rPr lang="fr-FR" smtClean="0"/>
              <a:t>24/07/2024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EB7352F-D0C9-21EC-B875-9D07C12211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6725740-7C7E-AC8C-55CB-59EA12A4E2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2CA60-D279-497D-819C-614D6F506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49136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CA3170-BB2C-B47F-573B-B7A7E1162A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50291F8-3316-C54E-54F6-8A20906413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F85F9CD-03AA-7E2E-0CD2-344E18E707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5039A2C-382A-3CEE-37DB-42E6CBFF1D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44B72E7-E2C3-D814-8458-209ABDB2507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2F8539B-C47F-7EB4-A6D3-1B96A4C582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5A57B-9166-41E9-AACD-85979E1D05CA}" type="datetimeFigureOut">
              <a:rPr lang="fr-FR" smtClean="0"/>
              <a:t>24/07/2024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5DB1B4E-8F89-9B20-7916-02D9B14D2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D217EE1-5A94-8CD3-3D50-DAC76DE3FD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2CA60-D279-497D-819C-614D6F506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0074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C9ECE6-163C-E681-E3D2-FC6C210928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93F6735-44D5-7606-6687-51FDD98033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5A57B-9166-41E9-AACD-85979E1D05CA}" type="datetimeFigureOut">
              <a:rPr lang="fr-FR" smtClean="0"/>
              <a:t>24/07/2024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B139CFF-A22F-A7B4-4FBC-997C83005E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16910A2-329F-2CCC-8520-F4AF65111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2CA60-D279-497D-819C-614D6F506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71414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88D7114-4444-1C00-252F-9788FC99D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5A57B-9166-41E9-AACD-85979E1D05CA}" type="datetimeFigureOut">
              <a:rPr lang="fr-FR" smtClean="0"/>
              <a:t>24/07/2024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A0453CC-A012-677A-1278-6BE4A4B346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C257021-F434-4D42-29E6-7BA127D3C5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2CA60-D279-497D-819C-614D6F506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71577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ECA6B8-D40F-3E70-D90F-57A7836A5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06E6096-7828-32DC-604C-901491AACC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9BB78F7-2185-C02A-82C3-2612F9057D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9498C58-5826-C48C-DEFA-F94C8D4CCE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5A57B-9166-41E9-AACD-85979E1D05CA}" type="datetimeFigureOut">
              <a:rPr lang="fr-FR" smtClean="0"/>
              <a:t>24/07/2024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C695069-6FAB-F912-7E41-647B678B21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A365961-C73D-C5BE-378B-9FA7353AC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2CA60-D279-497D-819C-614D6F506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89855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1BD144-2993-B8ED-1DEC-0C38EB00DA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67BD34E-6497-7965-684D-B6B9AFCF330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FC43EF0-6115-A117-1787-22B8EF9D5B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07C6215-7028-4EE9-D8D8-F5EA25B5B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5A57B-9166-41E9-AACD-85979E1D05CA}" type="datetimeFigureOut">
              <a:rPr lang="fr-FR" smtClean="0"/>
              <a:t>24/07/2024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6AF0868-6CCF-C3D8-E468-00271CD846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1084687-3728-006A-74AA-A626179033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2CA60-D279-497D-819C-614D6F506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62391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406D43-3985-7748-7F18-1FA16243EA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616F6BF-D96A-B198-45A5-3CD192C393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3E852B4-B56E-EE8F-F541-082E9F1BD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5A57B-9166-41E9-AACD-85979E1D05CA}" type="datetimeFigureOut">
              <a:rPr lang="fr-FR" smtClean="0"/>
              <a:t>24/07/2024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A8F9DB5-F29B-1327-4AD2-BC011B7A50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C9DC95-10FF-2722-8089-1AA3C0B91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2CA60-D279-497D-819C-614D6F506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2495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E26BAC5-4BAC-D149-E3A3-B094E4C5364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96FBBD3-9BE2-50C0-A9B3-8209184860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B739281-5248-31A3-5917-EABA180805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5A57B-9166-41E9-AACD-85979E1D05CA}" type="datetimeFigureOut">
              <a:rPr lang="fr-FR" smtClean="0"/>
              <a:t>24/07/2024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41E4BFB-980C-4A85-89B3-11B5330A37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51FA739-A0D7-81FA-0BB6-A1DC98EF6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2CA60-D279-497D-819C-614D6F506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3003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828AE80-A581-06C5-5B50-CB9CE42C97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FD8F793-3165-B4BD-CBCE-131EB021E8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79B3A94-6C5B-5876-6ADB-11EC885284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5D5A57B-9166-41E9-AACD-85979E1D05CA}" type="datetimeFigureOut">
              <a:rPr lang="fr-FR" smtClean="0"/>
              <a:t>24/07/2024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91900EC-BF9A-675E-EF5D-FD245F1711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28671E0-C6D2-FFE3-C6F7-0C1C71AE3D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312CA60-D279-497D-819C-614D6F506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996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>
            <a:extLst>
              <a:ext uri="{FF2B5EF4-FFF2-40B4-BE49-F238E27FC236}">
                <a16:creationId xmlns:a16="http://schemas.microsoft.com/office/drawing/2014/main" id="{E1DD363D-3063-20AD-8C36-72138F02679F}"/>
              </a:ext>
            </a:extLst>
          </p:cNvPr>
          <p:cNvSpPr txBox="1"/>
          <p:nvPr/>
        </p:nvSpPr>
        <p:spPr>
          <a:xfrm>
            <a:off x="3729789" y="2036965"/>
            <a:ext cx="114219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Présente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327D6DB5-18E8-1DB4-2B11-E0B5E876CF0C}"/>
              </a:ext>
            </a:extLst>
          </p:cNvPr>
          <p:cNvSpPr txBox="1"/>
          <p:nvPr/>
        </p:nvSpPr>
        <p:spPr>
          <a:xfrm>
            <a:off x="1949115" y="3136612"/>
            <a:ext cx="93365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Spécialités Culinaires à </a:t>
            </a:r>
            <a:r>
              <a:rPr lang="fr-FR" sz="3200" b="1" dirty="0" err="1"/>
              <a:t>Umibido</a:t>
            </a:r>
            <a:r>
              <a:rPr lang="fr-FR" sz="3200" b="1" dirty="0"/>
              <a:t> Japon </a:t>
            </a:r>
          </a:p>
        </p:txBody>
      </p:sp>
    </p:spTree>
    <p:extLst>
      <p:ext uri="{BB962C8B-B14F-4D97-AF65-F5344CB8AC3E}">
        <p14:creationId xmlns:p14="http://schemas.microsoft.com/office/powerpoint/2010/main" val="3360610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  <p:sndAc>
          <p:stSnd loop="1">
            <p:snd r:embed="rId2" name="Ben E. King - Stand by Me  Sax Cover  Alexandra Ilieva  Thomann.wav"/>
          </p:stSnd>
        </p:sndAc>
      </p:transition>
    </mc:Choice>
    <mc:Fallback>
      <p:transition spd="slow" advClick="0" advTm="8000">
        <p:fade/>
        <p:sndAc>
          <p:stSnd loop="1">
            <p:snd r:embed="rId2" name="Ben E. King - Stand by Me  Sax Cover  Alexandra Ilieva  Thoman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CF9DD16-83D3-7F16-7243-66C80F317A85}"/>
              </a:ext>
            </a:extLst>
          </p:cNvPr>
          <p:cNvSpPr/>
          <p:nvPr/>
        </p:nvSpPr>
        <p:spPr>
          <a:xfrm>
            <a:off x="0" y="0"/>
            <a:ext cx="12192001" cy="694222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solidFill>
                  <a:srgbClr val="FFFF00"/>
                </a:solidFill>
              </a:rPr>
              <a:t>La cuisine japonaise peut être définie strictement comme la cuisine traditionnelle du Japon, appelée en japonais Nihon </a:t>
            </a:r>
            <a:r>
              <a:rPr lang="fr-FR" sz="2800" b="1" dirty="0" err="1">
                <a:solidFill>
                  <a:srgbClr val="FFFF00"/>
                </a:solidFill>
              </a:rPr>
              <a:t>ryōri</a:t>
            </a:r>
            <a:r>
              <a:rPr lang="fr-FR" sz="2800" b="1" dirty="0">
                <a:solidFill>
                  <a:srgbClr val="FFFF00"/>
                </a:solidFill>
              </a:rPr>
              <a:t> (</a:t>
            </a:r>
            <a:r>
              <a:rPr lang="ja-JP" altLang="fr-FR" sz="2800" b="1" dirty="0">
                <a:solidFill>
                  <a:srgbClr val="FFFF00"/>
                </a:solidFill>
              </a:rPr>
              <a:t>日本料理</a:t>
            </a:r>
            <a:r>
              <a:rPr lang="fr-FR" altLang="ja-JP" sz="2800" b="1" dirty="0">
                <a:solidFill>
                  <a:srgbClr val="FFFF00"/>
                </a:solidFill>
              </a:rPr>
              <a:t>?) </a:t>
            </a:r>
            <a:r>
              <a:rPr lang="fr-FR" sz="2800" b="1" dirty="0">
                <a:solidFill>
                  <a:srgbClr val="FFFF00"/>
                </a:solidFill>
              </a:rPr>
              <a:t>ou </a:t>
            </a:r>
            <a:r>
              <a:rPr lang="fr-FR" sz="2800" b="1" dirty="0" err="1">
                <a:solidFill>
                  <a:srgbClr val="FFFF00"/>
                </a:solidFill>
              </a:rPr>
              <a:t>washoku</a:t>
            </a:r>
            <a:r>
              <a:rPr lang="fr-FR" sz="2800" b="1" dirty="0">
                <a:solidFill>
                  <a:srgbClr val="FFFF00"/>
                </a:solidFill>
              </a:rPr>
              <a:t> (</a:t>
            </a:r>
            <a:r>
              <a:rPr lang="ja-JP" altLang="fr-FR" sz="2800" b="1" dirty="0">
                <a:solidFill>
                  <a:srgbClr val="FFFF00"/>
                </a:solidFill>
              </a:rPr>
              <a:t>和食</a:t>
            </a:r>
            <a:r>
              <a:rPr lang="fr-FR" altLang="ja-JP" sz="2800" b="1" dirty="0">
                <a:solidFill>
                  <a:srgbClr val="FFFF00"/>
                </a:solidFill>
              </a:rPr>
              <a:t>?)1 </a:t>
            </a:r>
            <a:r>
              <a:rPr lang="fr-FR" sz="2800" b="1" dirty="0">
                <a:solidFill>
                  <a:srgbClr val="FFFF00"/>
                </a:solidFill>
              </a:rPr>
              <a:t>précédant l'ère Meiji, par opposition à la cuisine </a:t>
            </a:r>
            <a:r>
              <a:rPr lang="fr-FR" sz="2800" b="1" dirty="0" err="1">
                <a:solidFill>
                  <a:srgbClr val="FFFF00"/>
                </a:solidFill>
              </a:rPr>
              <a:t>yōshoku</a:t>
            </a:r>
            <a:r>
              <a:rPr lang="fr-FR" sz="2800" b="1" dirty="0">
                <a:solidFill>
                  <a:srgbClr val="FFFF00"/>
                </a:solidFill>
              </a:rPr>
              <a:t> (</a:t>
            </a:r>
            <a:r>
              <a:rPr lang="ja-JP" altLang="fr-FR" sz="2800" b="1" dirty="0">
                <a:solidFill>
                  <a:srgbClr val="FFFF00"/>
                </a:solidFill>
              </a:rPr>
              <a:t>洋食</a:t>
            </a:r>
            <a:r>
              <a:rPr lang="fr-FR" altLang="ja-JP" sz="2800" b="1" dirty="0">
                <a:solidFill>
                  <a:srgbClr val="FFFF00"/>
                </a:solidFill>
              </a:rPr>
              <a:t>?, </a:t>
            </a:r>
            <a:r>
              <a:rPr lang="fr-FR" sz="2800" b="1" dirty="0">
                <a:solidFill>
                  <a:srgbClr val="FFFF00"/>
                </a:solidFill>
              </a:rPr>
              <a:t>litt. « cuisine de l'Ouest ») répandue au Japon qui tire ses origines de l'importation et l'adaptation de plats occidentaux à la suite de l'abrogation du </a:t>
            </a:r>
            <a:r>
              <a:rPr lang="fr-FR" sz="2800" b="1" dirty="0" err="1">
                <a:solidFill>
                  <a:srgbClr val="FFFF00"/>
                </a:solidFill>
              </a:rPr>
              <a:t>sakoku</a:t>
            </a:r>
            <a:r>
              <a:rPr lang="fr-FR" sz="2800" b="1" dirty="0">
                <a:solidFill>
                  <a:srgbClr val="FFFF00"/>
                </a:solidFill>
              </a:rPr>
              <a:t> (fermeture du pays) par l'empereur Meiji. Elle est constituée de poissons, de riz ou de nouilles, de légumes et d'algues, généralement assaisonnés avec des condiments locaux.</a:t>
            </a:r>
          </a:p>
          <a:p>
            <a:pPr algn="ctr"/>
            <a:endParaRPr lang="fr-FR" sz="2800" b="1" dirty="0">
              <a:solidFill>
                <a:srgbClr val="FFFF00"/>
              </a:solidFill>
            </a:endParaRPr>
          </a:p>
          <a:p>
            <a:pPr algn="ctr"/>
            <a:r>
              <a:rPr lang="fr-FR" sz="2800" b="1" dirty="0">
                <a:solidFill>
                  <a:srgbClr val="FFFF00"/>
                </a:solidFill>
              </a:rPr>
              <a:t>La saveur umami (</a:t>
            </a:r>
            <a:r>
              <a:rPr lang="ja-JP" altLang="fr-FR" sz="2800" b="1" dirty="0">
                <a:solidFill>
                  <a:srgbClr val="FFFF00"/>
                </a:solidFill>
              </a:rPr>
              <a:t>うまみ</a:t>
            </a:r>
            <a:r>
              <a:rPr lang="fr-FR" altLang="ja-JP" sz="2800" b="1" dirty="0">
                <a:solidFill>
                  <a:srgbClr val="FFFF00"/>
                </a:solidFill>
              </a:rPr>
              <a:t>?) </a:t>
            </a:r>
            <a:r>
              <a:rPr lang="fr-FR" sz="2800" b="1" dirty="0">
                <a:solidFill>
                  <a:srgbClr val="FFFF00"/>
                </a:solidFill>
              </a:rPr>
              <a:t>est présente dans de nombreux plats ; la viande est en général absente de la cuisine traditionnelle. Il est fréquent de manger en accompagnement lors d'un repas une petite soupe ainsi que des légumes macérés appelés </a:t>
            </a:r>
            <a:r>
              <a:rPr lang="ja-JP" altLang="fr-FR" sz="2800" b="1" dirty="0">
                <a:solidFill>
                  <a:srgbClr val="FFFF00"/>
                </a:solidFill>
              </a:rPr>
              <a:t>つけ物 </a:t>
            </a:r>
            <a:r>
              <a:rPr lang="fr-FR" altLang="ja-JP" sz="2800" b="1" dirty="0">
                <a:solidFill>
                  <a:srgbClr val="FFFF00"/>
                </a:solidFill>
              </a:rPr>
              <a:t>(</a:t>
            </a:r>
            <a:r>
              <a:rPr lang="fr-FR" sz="2800" b="1" dirty="0" err="1">
                <a:solidFill>
                  <a:srgbClr val="FFFF00"/>
                </a:solidFill>
              </a:rPr>
              <a:t>tsukemono</a:t>
            </a:r>
            <a:r>
              <a:rPr lang="fr-FR" sz="2800" b="1" dirty="0">
                <a:solidFill>
                  <a:srgbClr val="FFFF00"/>
                </a:solidFill>
              </a:rPr>
              <a:t>?), le tout en utilisant des baguettes</a:t>
            </a:r>
          </a:p>
        </p:txBody>
      </p:sp>
    </p:spTree>
    <p:extLst>
      <p:ext uri="{BB962C8B-B14F-4D97-AF65-F5344CB8AC3E}">
        <p14:creationId xmlns:p14="http://schemas.microsoft.com/office/powerpoint/2010/main" val="23587730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r, jaune, moisissure&#10;&#10;Description générée automatiquement">
            <a:extLst>
              <a:ext uri="{FF2B5EF4-FFF2-40B4-BE49-F238E27FC236}">
                <a16:creationId xmlns:a16="http://schemas.microsoft.com/office/drawing/2014/main" id="{13A35C90-E29C-BF39-5FE4-3479FE13BA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678" y="279000"/>
            <a:ext cx="9450000" cy="630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1AF1B9-F562-8584-1BC1-00798CCDE22F}"/>
              </a:ext>
            </a:extLst>
          </p:cNvPr>
          <p:cNvSpPr txBox="1"/>
          <p:nvPr/>
        </p:nvSpPr>
        <p:spPr>
          <a:xfrm>
            <a:off x="10047642" y="3162748"/>
            <a:ext cx="214435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Gros plan de raisins de mer ( </a:t>
            </a:r>
            <a:r>
              <a:rPr lang="fr-FR" sz="2400" b="1" dirty="0" err="1"/>
              <a:t>Caulerpa</a:t>
            </a:r>
            <a:r>
              <a:rPr lang="fr-FR" sz="2400" b="1" dirty="0"/>
              <a:t> </a:t>
            </a:r>
            <a:r>
              <a:rPr lang="fr-FR" sz="2400" b="1" dirty="0" err="1"/>
              <a:t>lentillifera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2201370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égume, produits, brocoli, plante&#10;&#10;Description générée automatiquement">
            <a:extLst>
              <a:ext uri="{FF2B5EF4-FFF2-40B4-BE49-F238E27FC236}">
                <a16:creationId xmlns:a16="http://schemas.microsoft.com/office/drawing/2014/main" id="{2308C9E1-DEB1-195F-3F91-EF1D6BD3F8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961" y="279000"/>
            <a:ext cx="9453702" cy="630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03671C-B7AB-5F24-2BC8-7620D9A362E2}"/>
              </a:ext>
            </a:extLst>
          </p:cNvPr>
          <p:cNvSpPr txBox="1"/>
          <p:nvPr/>
        </p:nvSpPr>
        <p:spPr>
          <a:xfrm>
            <a:off x="9901279" y="2205317"/>
            <a:ext cx="217663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Plus de détails</a:t>
            </a:r>
          </a:p>
          <a:p>
            <a:r>
              <a:rPr lang="fr-FR" sz="2400" b="1" dirty="0" err="1"/>
              <a:t>Caulerpa</a:t>
            </a:r>
            <a:r>
              <a:rPr lang="fr-FR" sz="2400" b="1" dirty="0"/>
              <a:t> </a:t>
            </a:r>
            <a:r>
              <a:rPr lang="fr-FR" sz="2400" b="1" dirty="0" err="1"/>
              <a:t>lentillifera</a:t>
            </a:r>
            <a:r>
              <a:rPr lang="fr-FR" sz="2400" b="1" dirty="0"/>
              <a:t> sur un marché aux Philippines</a:t>
            </a:r>
          </a:p>
        </p:txBody>
      </p:sp>
    </p:spTree>
    <p:extLst>
      <p:ext uri="{BB962C8B-B14F-4D97-AF65-F5344CB8AC3E}">
        <p14:creationId xmlns:p14="http://schemas.microsoft.com/office/powerpoint/2010/main" val="2481587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tissu&#10;&#10;Description générée automatiquement">
            <a:extLst>
              <a:ext uri="{FF2B5EF4-FFF2-40B4-BE49-F238E27FC236}">
                <a16:creationId xmlns:a16="http://schemas.microsoft.com/office/drawing/2014/main" id="{81B13AD1-E149-7003-B587-95E6104BEC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3553" y="279000"/>
            <a:ext cx="8400000" cy="630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EB80BD-FF98-AD59-C26B-B81C9D641469}"/>
              </a:ext>
            </a:extLst>
          </p:cNvPr>
          <p:cNvSpPr txBox="1"/>
          <p:nvPr/>
        </p:nvSpPr>
        <p:spPr>
          <a:xfrm>
            <a:off x="591670" y="981252"/>
            <a:ext cx="265355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détail de </a:t>
            </a:r>
            <a:r>
              <a:rPr lang="fr-FR" sz="2400" b="1" dirty="0" err="1"/>
              <a:t>Caulerpa</a:t>
            </a:r>
            <a:r>
              <a:rPr lang="fr-FR" sz="2400" b="1" dirty="0"/>
              <a:t> </a:t>
            </a:r>
            <a:r>
              <a:rPr lang="fr-FR" sz="2400" b="1" dirty="0" err="1"/>
              <a:t>lentillifera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0363874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table, intérieur, vaisselle&#10;&#10;Description générée automatiquement">
            <a:extLst>
              <a:ext uri="{FF2B5EF4-FFF2-40B4-BE49-F238E27FC236}">
                <a16:creationId xmlns:a16="http://schemas.microsoft.com/office/drawing/2014/main" id="{0601FB75-5BE0-15D7-F97D-7B24D1FD91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3215" y="189000"/>
            <a:ext cx="3645569" cy="648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F5079F-425A-33F6-5A7E-88E5C1BBC45D}"/>
              </a:ext>
            </a:extLst>
          </p:cNvPr>
          <p:cNvSpPr txBox="1"/>
          <p:nvPr/>
        </p:nvSpPr>
        <p:spPr>
          <a:xfrm>
            <a:off x="1344705" y="1032734"/>
            <a:ext cx="259259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 err="1"/>
              <a:t>Hoteichan</a:t>
            </a:r>
            <a:r>
              <a:rPr lang="fr-FR" sz="2400" b="1" dirty="0"/>
              <a:t> (</a:t>
            </a:r>
            <a:r>
              <a:rPr lang="fr-FR" sz="2400" b="1" dirty="0" err="1"/>
              <a:t>Yūraku-chō-ten</a:t>
            </a:r>
            <a:r>
              <a:rPr lang="fr-FR" sz="2400" b="1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1476704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lante, table, nourriture&#10;&#10;Description générée automatiquement">
            <a:extLst>
              <a:ext uri="{FF2B5EF4-FFF2-40B4-BE49-F238E27FC236}">
                <a16:creationId xmlns:a16="http://schemas.microsoft.com/office/drawing/2014/main" id="{3849A2AC-AEBD-3CB6-1C3A-2019FED9A7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364" y="279000"/>
            <a:ext cx="10063227" cy="630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24A657-6581-DCD6-8B56-6181A4C81597}"/>
              </a:ext>
            </a:extLst>
          </p:cNvPr>
          <p:cNvSpPr txBox="1"/>
          <p:nvPr/>
        </p:nvSpPr>
        <p:spPr>
          <a:xfrm>
            <a:off x="806824" y="279000"/>
            <a:ext cx="95527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des raisins miniatures verts et translucides de la mer , Lato. Pincez-en une grappe et croquez-la. Le liquide contenu dans chaque précieux globe jaillit en un petit jet, légèrement salé et</a:t>
            </a:r>
          </a:p>
        </p:txBody>
      </p:sp>
    </p:spTree>
    <p:extLst>
      <p:ext uri="{BB962C8B-B14F-4D97-AF65-F5344CB8AC3E}">
        <p14:creationId xmlns:p14="http://schemas.microsoft.com/office/powerpoint/2010/main" val="14627951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intérieur, table, Saladier&#10;&#10;Description générée automatiquement">
            <a:extLst>
              <a:ext uri="{FF2B5EF4-FFF2-40B4-BE49-F238E27FC236}">
                <a16:creationId xmlns:a16="http://schemas.microsoft.com/office/drawing/2014/main" id="{9C7A8154-A512-5A37-8799-0433E187EE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272" y="279000"/>
            <a:ext cx="9475893" cy="630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D05836-CE99-C32F-FD8B-E59986148335}"/>
              </a:ext>
            </a:extLst>
          </p:cNvPr>
          <p:cNvSpPr txBox="1"/>
          <p:nvPr/>
        </p:nvSpPr>
        <p:spPr>
          <a:xfrm>
            <a:off x="10019843" y="1225673"/>
            <a:ext cx="205382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plat de </a:t>
            </a:r>
            <a:r>
              <a:rPr lang="fr-FR" sz="2400" b="1" dirty="0" err="1"/>
              <a:t>Umibudō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088639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plante, intérieur, vert&#10;&#10;Description générée automatiquement">
            <a:extLst>
              <a:ext uri="{FF2B5EF4-FFF2-40B4-BE49-F238E27FC236}">
                <a16:creationId xmlns:a16="http://schemas.microsoft.com/office/drawing/2014/main" id="{AB24902C-6F75-F67A-8863-2E353963D5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4097" y="279000"/>
            <a:ext cx="9453589" cy="630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321A1B-1E94-BF3E-1B6F-E52F5CBA7471}"/>
              </a:ext>
            </a:extLst>
          </p:cNvPr>
          <p:cNvSpPr txBox="1"/>
          <p:nvPr/>
        </p:nvSpPr>
        <p:spPr>
          <a:xfrm>
            <a:off x="60451" y="2485016"/>
            <a:ext cx="203319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Caulerpa</a:t>
            </a:r>
            <a:r>
              <a:rPr lang="fr-FR" sz="2400" b="1" dirty="0"/>
              <a:t> </a:t>
            </a:r>
            <a:r>
              <a:rPr lang="fr-FR" sz="2400" b="1" dirty="0" err="1"/>
              <a:t>lentillifera</a:t>
            </a:r>
            <a:r>
              <a:rPr lang="fr-FR" sz="2400" b="1" dirty="0"/>
              <a:t> , à </a:t>
            </a:r>
            <a:r>
              <a:rPr lang="fr-FR" sz="2400" b="1" dirty="0" err="1"/>
              <a:t>Miyakojima</a:t>
            </a:r>
            <a:r>
              <a:rPr lang="fr-FR" sz="2400" b="1" dirty="0"/>
              <a:t> , préfecture d'Okinawa , Japon</a:t>
            </a:r>
          </a:p>
        </p:txBody>
      </p:sp>
    </p:spTree>
    <p:extLst>
      <p:ext uri="{BB962C8B-B14F-4D97-AF65-F5344CB8AC3E}">
        <p14:creationId xmlns:p14="http://schemas.microsoft.com/office/powerpoint/2010/main" val="28886642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ingrédient, table, vaisselle&#10;&#10;Description générée automatiquement">
            <a:extLst>
              <a:ext uri="{FF2B5EF4-FFF2-40B4-BE49-F238E27FC236}">
                <a16:creationId xmlns:a16="http://schemas.microsoft.com/office/drawing/2014/main" id="{72B171EC-B457-C2C9-9615-9806D6443F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0941" y="279000"/>
            <a:ext cx="9453707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B932018A-3976-BE47-1C92-64E114A6BF27}"/>
              </a:ext>
            </a:extLst>
          </p:cNvPr>
          <p:cNvSpPr txBox="1"/>
          <p:nvPr/>
        </p:nvSpPr>
        <p:spPr>
          <a:xfrm>
            <a:off x="10095810" y="1085823"/>
            <a:ext cx="209619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l'appellation de "caviar vert"</a:t>
            </a:r>
          </a:p>
        </p:txBody>
      </p:sp>
    </p:spTree>
    <p:extLst>
      <p:ext uri="{BB962C8B-B14F-4D97-AF65-F5344CB8AC3E}">
        <p14:creationId xmlns:p14="http://schemas.microsoft.com/office/powerpoint/2010/main" val="20875569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nourriture, brocoli, intérieur, plante&#10;&#10;Description générée automatiquement">
            <a:extLst>
              <a:ext uri="{FF2B5EF4-FFF2-40B4-BE49-F238E27FC236}">
                <a16:creationId xmlns:a16="http://schemas.microsoft.com/office/drawing/2014/main" id="{76867651-C98C-2CE3-1630-56149B67BB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2780" y="189000"/>
            <a:ext cx="4858482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F2C0C2F-2693-B3C1-FD67-936C1B5293AE}"/>
              </a:ext>
            </a:extLst>
          </p:cNvPr>
          <p:cNvSpPr txBox="1"/>
          <p:nvPr/>
        </p:nvSpPr>
        <p:spPr>
          <a:xfrm>
            <a:off x="623943" y="3711388"/>
            <a:ext cx="34424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Ishigaki Umibudō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2548499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assiette, intérieur, table&#10;&#10;Description générée automatiquement">
            <a:extLst>
              <a:ext uri="{FF2B5EF4-FFF2-40B4-BE49-F238E27FC236}">
                <a16:creationId xmlns:a16="http://schemas.microsoft.com/office/drawing/2014/main" id="{58D42F6C-F6FF-8247-B9F7-45E15AC312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904" y="376518"/>
            <a:ext cx="8400000" cy="6300000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CF9C05-2B6D-9333-DDB6-02F8DE0092F9}"/>
              </a:ext>
            </a:extLst>
          </p:cNvPr>
          <p:cNvSpPr txBox="1"/>
          <p:nvPr/>
        </p:nvSpPr>
        <p:spPr>
          <a:xfrm>
            <a:off x="9273091" y="462579"/>
            <a:ext cx="271092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plat dans un restaurant de sushis</a:t>
            </a:r>
          </a:p>
        </p:txBody>
      </p:sp>
    </p:spTree>
    <p:extLst>
      <p:ext uri="{BB962C8B-B14F-4D97-AF65-F5344CB8AC3E}">
        <p14:creationId xmlns:p14="http://schemas.microsoft.com/office/powerpoint/2010/main" val="40182480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uisine, assiette, ingrédient, nourriture&#10;&#10;Description générée automatiquement">
            <a:extLst>
              <a:ext uri="{FF2B5EF4-FFF2-40B4-BE49-F238E27FC236}">
                <a16:creationId xmlns:a16="http://schemas.microsoft.com/office/drawing/2014/main" id="{642B8591-E0F0-058C-4E32-2820653DBC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0801" y="279000"/>
            <a:ext cx="9453706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837D5A-05DD-88FB-BDEA-6F375DDCB049}"/>
              </a:ext>
            </a:extLst>
          </p:cNvPr>
          <p:cNvSpPr txBox="1"/>
          <p:nvPr/>
        </p:nvSpPr>
        <p:spPr>
          <a:xfrm>
            <a:off x="118334" y="0"/>
            <a:ext cx="197246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 err="1"/>
              <a:t>Umibudō</a:t>
            </a:r>
            <a:r>
              <a:rPr lang="fr-FR" sz="2400" b="1" dirty="0"/>
              <a:t> parmi divers plats à </a:t>
            </a:r>
            <a:r>
              <a:rPr lang="fr-FR" sz="2400" b="1" dirty="0" err="1"/>
              <a:t>Shirasa</a:t>
            </a:r>
            <a:r>
              <a:rPr lang="fr-FR" sz="2400" b="1" dirty="0"/>
              <a:t> (</a:t>
            </a:r>
            <a:r>
              <a:rPr lang="fr-FR" sz="2400" b="1" dirty="0" err="1"/>
              <a:t>Kōri-jima</a:t>
            </a:r>
            <a:r>
              <a:rPr lang="fr-FR" sz="2400" b="1" dirty="0"/>
              <a:t>, (Okinawa)</a:t>
            </a:r>
          </a:p>
        </p:txBody>
      </p:sp>
    </p:spTree>
    <p:extLst>
      <p:ext uri="{BB962C8B-B14F-4D97-AF65-F5344CB8AC3E}">
        <p14:creationId xmlns:p14="http://schemas.microsoft.com/office/powerpoint/2010/main" val="32395134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Légume-feuille, ingrédient, plante&#10;&#10;Description générée automatiquement">
            <a:extLst>
              <a:ext uri="{FF2B5EF4-FFF2-40B4-BE49-F238E27FC236}">
                <a16:creationId xmlns:a16="http://schemas.microsoft.com/office/drawing/2014/main" id="{C6603A91-30E3-7887-BDA8-FA8354B010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750" y="279000"/>
            <a:ext cx="8400000" cy="6300000"/>
          </a:xfrm>
          <a:prstGeom prst="rect">
            <a:avLst/>
          </a:prstGeom>
          <a:ln w="38100" cap="sq">
            <a:solidFill>
              <a:schemeClr val="accent5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FC323EF-7763-DEFF-EE59-725549471E4A}"/>
              </a:ext>
            </a:extLst>
          </p:cNvPr>
          <p:cNvSpPr txBox="1"/>
          <p:nvPr/>
        </p:nvSpPr>
        <p:spPr>
          <a:xfrm>
            <a:off x="8869750" y="3612783"/>
            <a:ext cx="382703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/>
              <a:t>salade de </a:t>
            </a:r>
            <a:r>
              <a:rPr lang="fr-FR" sz="2400" b="1" dirty="0" err="1"/>
              <a:t>Caulerpa</a:t>
            </a:r>
            <a:r>
              <a:rPr lang="fr-FR" sz="2400" b="1" dirty="0"/>
              <a:t> </a:t>
            </a:r>
            <a:r>
              <a:rPr lang="fr-FR" sz="2400" b="1" dirty="0" err="1"/>
              <a:t>lentillifera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5987864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assiette, Légume-feuille, ingrédient&#10;&#10;Description générée automatiquement">
            <a:extLst>
              <a:ext uri="{FF2B5EF4-FFF2-40B4-BE49-F238E27FC236}">
                <a16:creationId xmlns:a16="http://schemas.microsoft.com/office/drawing/2014/main" id="{59A42B49-0C97-6858-1F3D-75D130ADAB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5075" y="279000"/>
            <a:ext cx="9509435" cy="6300000"/>
          </a:xfrm>
          <a:prstGeom prst="rect">
            <a:avLst/>
          </a:prstGeom>
          <a:ln w="38100" cap="sq">
            <a:solidFill>
              <a:schemeClr val="accent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11B2FD-F2A7-3865-F894-FC06638BEF5C}"/>
              </a:ext>
            </a:extLst>
          </p:cNvPr>
          <p:cNvSpPr txBox="1"/>
          <p:nvPr/>
        </p:nvSpPr>
        <p:spPr>
          <a:xfrm>
            <a:off x="311971" y="3138543"/>
            <a:ext cx="21050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salade de Caulerpa lentillifera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614303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t, nourriture, assiette, Légume-feuille&#10;&#10;Description générée automatiquement">
            <a:extLst>
              <a:ext uri="{FF2B5EF4-FFF2-40B4-BE49-F238E27FC236}">
                <a16:creationId xmlns:a16="http://schemas.microsoft.com/office/drawing/2014/main" id="{06D0381B-07FC-E596-7210-18D07B9B97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208" y="279000"/>
            <a:ext cx="7772540" cy="6300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98DAE2-90AA-59D0-3091-41DDF1B92FDF}"/>
              </a:ext>
            </a:extLst>
          </p:cNvPr>
          <p:cNvSpPr txBox="1"/>
          <p:nvPr/>
        </p:nvSpPr>
        <p:spPr>
          <a:xfrm>
            <a:off x="8294937" y="1398494"/>
            <a:ext cx="416320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 err="1"/>
              <a:t>Ensaladang</a:t>
            </a:r>
            <a:r>
              <a:rPr lang="fr-FR" sz="2400" b="1" dirty="0"/>
              <a:t> Lato (soupe d'algues) aux Philippines</a:t>
            </a:r>
          </a:p>
        </p:txBody>
      </p:sp>
    </p:spTree>
    <p:extLst>
      <p:ext uri="{BB962C8B-B14F-4D97-AF65-F5344CB8AC3E}">
        <p14:creationId xmlns:p14="http://schemas.microsoft.com/office/powerpoint/2010/main" val="2995428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able, nourriture, intérieur, personne&#10;&#10;Description générée automatiquement">
            <a:extLst>
              <a:ext uri="{FF2B5EF4-FFF2-40B4-BE49-F238E27FC236}">
                <a16:creationId xmlns:a16="http://schemas.microsoft.com/office/drawing/2014/main" id="{9257B125-F9F9-5B50-4408-21BC3DC4FB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6000" y="189000"/>
            <a:ext cx="6480000" cy="6480000"/>
          </a:xfrm>
          <a:prstGeom prst="rect">
            <a:avLst/>
          </a:prstGeom>
          <a:ln w="38100" cap="sq">
            <a:solidFill>
              <a:schemeClr val="accent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C17A15-430A-DCEA-476B-996407B1E57F}"/>
              </a:ext>
            </a:extLst>
          </p:cNvPr>
          <p:cNvSpPr txBox="1"/>
          <p:nvPr/>
        </p:nvSpPr>
        <p:spPr>
          <a:xfrm>
            <a:off x="1226372" y="3429000"/>
            <a:ext cx="26033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sushi de </a:t>
            </a:r>
            <a:r>
              <a:rPr lang="fr-FR" sz="2400" b="1" dirty="0" err="1"/>
              <a:t>Umibudō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5209778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Cuisine, intérieur, plante&#10;&#10;Description générée automatiquement">
            <a:extLst>
              <a:ext uri="{FF2B5EF4-FFF2-40B4-BE49-F238E27FC236}">
                <a16:creationId xmlns:a16="http://schemas.microsoft.com/office/drawing/2014/main" id="{645BAF9D-9D55-36C7-BB49-F5E2B2918C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689" y="189000"/>
            <a:ext cx="8640000" cy="6480000"/>
          </a:xfrm>
          <a:prstGeom prst="rect">
            <a:avLst/>
          </a:prstGeom>
          <a:ln w="38100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04AB79-F845-3551-08D0-858C8945EDD1}"/>
              </a:ext>
            </a:extLst>
          </p:cNvPr>
          <p:cNvSpPr txBox="1"/>
          <p:nvPr/>
        </p:nvSpPr>
        <p:spPr>
          <a:xfrm>
            <a:off x="9283850" y="1301675"/>
            <a:ext cx="298345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 err="1"/>
              <a:t>Umibudō</a:t>
            </a:r>
            <a:r>
              <a:rPr lang="fr-FR" sz="2400" b="1" dirty="0"/>
              <a:t> sur un </a:t>
            </a:r>
            <a:r>
              <a:rPr lang="fr-FR" sz="2400" b="1" dirty="0" err="1"/>
              <a:t>suchi</a:t>
            </a:r>
            <a:r>
              <a:rPr lang="fr-FR" sz="2400" b="1" dirty="0"/>
              <a:t> à Okinawa</a:t>
            </a:r>
          </a:p>
        </p:txBody>
      </p:sp>
    </p:spTree>
    <p:extLst>
      <p:ext uri="{BB962C8B-B14F-4D97-AF65-F5344CB8AC3E}">
        <p14:creationId xmlns:p14="http://schemas.microsoft.com/office/powerpoint/2010/main" val="11987477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uisine, nourriture, assiette, plat&#10;&#10;Description générée automatiquement">
            <a:extLst>
              <a:ext uri="{FF2B5EF4-FFF2-40B4-BE49-F238E27FC236}">
                <a16:creationId xmlns:a16="http://schemas.microsoft.com/office/drawing/2014/main" id="{8E606CFC-47BF-9BE7-561E-6FDF956041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851" y="185424"/>
            <a:ext cx="4752000" cy="3163050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nourriture, Cuisine, plat, Légume-feuille&#10;&#10;Description générée automatiquement">
            <a:extLst>
              <a:ext uri="{FF2B5EF4-FFF2-40B4-BE49-F238E27FC236}">
                <a16:creationId xmlns:a16="http://schemas.microsoft.com/office/drawing/2014/main" id="{0CC73DC7-0094-B235-6F04-C507C023CC6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63906" y="3121442"/>
            <a:ext cx="6624000" cy="3462568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32B8A5E-A466-3E64-1E97-EBF5FF52A11B}"/>
              </a:ext>
            </a:extLst>
          </p:cNvPr>
          <p:cNvSpPr txBox="1"/>
          <p:nvPr/>
        </p:nvSpPr>
        <p:spPr>
          <a:xfrm>
            <a:off x="1036151" y="5374928"/>
            <a:ext cx="43857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Taco Rice dans un restaurant de Naha, Okinawa.</a:t>
            </a:r>
            <a:endParaRPr lang="fr-FR" sz="2400" b="1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23F9C125-E9DE-7702-31B2-84FBCD5CF5F9}"/>
              </a:ext>
            </a:extLst>
          </p:cNvPr>
          <p:cNvSpPr txBox="1"/>
          <p:nvPr/>
        </p:nvSpPr>
        <p:spPr>
          <a:xfrm>
            <a:off x="5877092" y="1108037"/>
            <a:ext cx="68276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Les spécialités culinaires d'Okinawa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9775521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uisine, nourriture, vaisselle, nouille&#10;&#10;Description générée automatiquement">
            <a:extLst>
              <a:ext uri="{FF2B5EF4-FFF2-40B4-BE49-F238E27FC236}">
                <a16:creationId xmlns:a16="http://schemas.microsoft.com/office/drawing/2014/main" id="{8F5C701B-FC6E-3CA7-BB6B-972A48EC2D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331" y="147179"/>
            <a:ext cx="6624000" cy="346256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99903F-02FD-8603-5148-F22204910D4D}"/>
              </a:ext>
            </a:extLst>
          </p:cNvPr>
          <p:cNvSpPr txBox="1"/>
          <p:nvPr/>
        </p:nvSpPr>
        <p:spPr>
          <a:xfrm>
            <a:off x="1676600" y="3722476"/>
            <a:ext cx="371298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</a:t>
            </a:r>
            <a:r>
              <a:rPr lang="fr-FR" sz="2400" b="1" dirty="0" err="1"/>
              <a:t>soba</a:t>
            </a:r>
            <a:r>
              <a:rPr lang="fr-FR" sz="2400" b="1" dirty="0"/>
              <a:t> d'Okinawa ne sont pas fabriquées avec de la farine de sarrasin comme dans le reste du pays.</a:t>
            </a:r>
          </a:p>
        </p:txBody>
      </p:sp>
      <p:pic>
        <p:nvPicPr>
          <p:cNvPr id="6" name="Image 5" descr="Une image contenant pousse, légume, nourriture, Cuisine&#10;&#10;Description générée automatiquement">
            <a:extLst>
              <a:ext uri="{FF2B5EF4-FFF2-40B4-BE49-F238E27FC236}">
                <a16:creationId xmlns:a16="http://schemas.microsoft.com/office/drawing/2014/main" id="{AE48B02D-84E6-F8E3-4679-F46D160ED38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3694770"/>
            <a:ext cx="5796000" cy="3029754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93F64D1-9FB6-27A1-C32B-D656140340AD}"/>
              </a:ext>
            </a:extLst>
          </p:cNvPr>
          <p:cNvSpPr txBox="1"/>
          <p:nvPr/>
        </p:nvSpPr>
        <p:spPr>
          <a:xfrm>
            <a:off x="7143078" y="2863773"/>
            <a:ext cx="46282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Goya chanpuru, une spécialité d'Okinawa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194464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assiette, Cuisine, plat&#10;&#10;Description générée automatiquement">
            <a:extLst>
              <a:ext uri="{FF2B5EF4-FFF2-40B4-BE49-F238E27FC236}">
                <a16:creationId xmlns:a16="http://schemas.microsoft.com/office/drawing/2014/main" id="{6BE0EED0-0C12-EC31-A55F-2EB337E56B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127" y="770412"/>
            <a:ext cx="4827100" cy="3531405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2E2CDC-1928-03CF-E1AA-0C3D1685A6D5}"/>
              </a:ext>
            </a:extLst>
          </p:cNvPr>
          <p:cNvSpPr txBox="1"/>
          <p:nvPr/>
        </p:nvSpPr>
        <p:spPr>
          <a:xfrm>
            <a:off x="602428" y="4722576"/>
            <a:ext cx="45289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</a:t>
            </a:r>
            <a:r>
              <a:rPr lang="fr-FR" sz="2400" b="1" dirty="0" err="1"/>
              <a:t>Rafute</a:t>
            </a:r>
            <a:r>
              <a:rPr lang="fr-FR" sz="2400" b="1" dirty="0"/>
              <a:t>  Spécialité à Base De Porc</a:t>
            </a:r>
          </a:p>
        </p:txBody>
      </p:sp>
      <p:pic>
        <p:nvPicPr>
          <p:cNvPr id="6" name="Image 5" descr="Une image contenant nourriture, Cuisine, assiette, plat&#10;&#10;Description générée automatiquement">
            <a:extLst>
              <a:ext uri="{FF2B5EF4-FFF2-40B4-BE49-F238E27FC236}">
                <a16:creationId xmlns:a16="http://schemas.microsoft.com/office/drawing/2014/main" id="{F20F726B-E78A-482D-D5A7-B05F586002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2472" y="2451264"/>
            <a:ext cx="4827100" cy="3531405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1A07992-0419-62D8-9784-9301205ECBDE}"/>
              </a:ext>
            </a:extLst>
          </p:cNvPr>
          <p:cNvSpPr txBox="1"/>
          <p:nvPr/>
        </p:nvSpPr>
        <p:spPr>
          <a:xfrm>
            <a:off x="7153836" y="1568547"/>
            <a:ext cx="55186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Des Okinawa  Soba ( Nouilles  Okinawa à La Farine de Blé</a:t>
            </a:r>
          </a:p>
        </p:txBody>
      </p:sp>
    </p:spTree>
    <p:extLst>
      <p:ext uri="{BB962C8B-B14F-4D97-AF65-F5344CB8AC3E}">
        <p14:creationId xmlns:p14="http://schemas.microsoft.com/office/powerpoint/2010/main" val="15902622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nourriture, Cuisine, Restauration rapide, plat&#10;&#10;Description générée automatiquement">
            <a:extLst>
              <a:ext uri="{FF2B5EF4-FFF2-40B4-BE49-F238E27FC236}">
                <a16:creationId xmlns:a16="http://schemas.microsoft.com/office/drawing/2014/main" id="{BA71382F-A59D-EA73-6B8D-3679C92913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465" y="578899"/>
            <a:ext cx="4827100" cy="3531405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A6EC5A2-61FE-C1F3-6A43-0562672D0412}"/>
              </a:ext>
            </a:extLst>
          </p:cNvPr>
          <p:cNvSpPr txBox="1"/>
          <p:nvPr/>
        </p:nvSpPr>
        <p:spPr>
          <a:xfrm>
            <a:off x="1848980" y="4232882"/>
            <a:ext cx="48624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Plat De </a:t>
            </a:r>
            <a:r>
              <a:rPr lang="fr-FR" sz="2400" b="1" dirty="0" err="1"/>
              <a:t>Rafute</a:t>
            </a:r>
            <a:endParaRPr lang="fr-FR" sz="2400" b="1" dirty="0"/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93FD58E3-434C-C509-D2C6-766297D20D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1437" y="2794266"/>
            <a:ext cx="4827100" cy="3531405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3222A38F-5542-FB26-4790-BA2BA46D9A1D}"/>
              </a:ext>
            </a:extLst>
          </p:cNvPr>
          <p:cNvSpPr txBox="1"/>
          <p:nvPr/>
        </p:nvSpPr>
        <p:spPr>
          <a:xfrm>
            <a:off x="6332370" y="1963269"/>
            <a:ext cx="58596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Un Plat  de La </a:t>
            </a:r>
            <a:r>
              <a:rPr lang="fr-FR" sz="2400" b="1" dirty="0" err="1"/>
              <a:t>Kyûtel</a:t>
            </a:r>
            <a:r>
              <a:rPr lang="fr-FR" sz="2400" b="1" dirty="0"/>
              <a:t> – </a:t>
            </a:r>
            <a:r>
              <a:rPr lang="fr-FR" sz="2400" b="1" dirty="0" err="1"/>
              <a:t>Ryôri</a:t>
            </a:r>
            <a:r>
              <a:rPr lang="fr-FR" sz="2400" b="1" dirty="0"/>
              <a:t> La Cuisine  ancestral d’Okinawa</a:t>
            </a:r>
          </a:p>
        </p:txBody>
      </p:sp>
    </p:spTree>
    <p:extLst>
      <p:ext uri="{BB962C8B-B14F-4D97-AF65-F5344CB8AC3E}">
        <p14:creationId xmlns:p14="http://schemas.microsoft.com/office/powerpoint/2010/main" val="3290838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t, nourriture, Cuisine, assiette&#10;&#10;Description générée automatiquement">
            <a:extLst>
              <a:ext uri="{FF2B5EF4-FFF2-40B4-BE49-F238E27FC236}">
                <a16:creationId xmlns:a16="http://schemas.microsoft.com/office/drawing/2014/main" id="{2063C795-8AC7-670A-4E3E-C8FB1B1842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853" y="314494"/>
            <a:ext cx="5976000" cy="3359880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89FD94-DB0C-0FF7-6CB0-F8AB74D8766A}"/>
              </a:ext>
            </a:extLst>
          </p:cNvPr>
          <p:cNvSpPr txBox="1"/>
          <p:nvPr/>
        </p:nvSpPr>
        <p:spPr>
          <a:xfrm>
            <a:off x="409074" y="3852513"/>
            <a:ext cx="64368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LES RAMEN LOCAUX AU JAPON : LE SECRET DES SOBA D'OKINAWA</a:t>
            </a:r>
            <a:endParaRPr lang="fr-FR" sz="2400" b="1" dirty="0"/>
          </a:p>
        </p:txBody>
      </p:sp>
      <p:pic>
        <p:nvPicPr>
          <p:cNvPr id="6" name="Image 5" descr="Une image contenant Snack, produits de boulangerie, dessert, pâtisserie&#10;&#10;Description générée automatiquement">
            <a:extLst>
              <a:ext uri="{FF2B5EF4-FFF2-40B4-BE49-F238E27FC236}">
                <a16:creationId xmlns:a16="http://schemas.microsoft.com/office/drawing/2014/main" id="{47F7C1CD-C843-FF8D-F0DB-1B7790615B9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9147" y="3285872"/>
            <a:ext cx="5328000" cy="3285791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61E4C01-8DF7-AEDB-2477-CD1D28E7D94B}"/>
              </a:ext>
            </a:extLst>
          </p:cNvPr>
          <p:cNvSpPr txBox="1"/>
          <p:nvPr/>
        </p:nvSpPr>
        <p:spPr>
          <a:xfrm>
            <a:off x="6845968" y="2063851"/>
            <a:ext cx="5328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Warabimochi est un dessert japonais fait de Warabi, c'est à dire de l'amidon de fougère. 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6802799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Cuisine, Riz au jasmin, Riz à la vapeur&#10;&#10;Description générée automatiquement">
            <a:extLst>
              <a:ext uri="{FF2B5EF4-FFF2-40B4-BE49-F238E27FC236}">
                <a16:creationId xmlns:a16="http://schemas.microsoft.com/office/drawing/2014/main" id="{0B82C974-A5C3-795C-4293-525747EE7E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311" y="252691"/>
            <a:ext cx="5472000" cy="347342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33145F-800D-FF1E-37C3-A840D531E97C}"/>
              </a:ext>
            </a:extLst>
          </p:cNvPr>
          <p:cNvSpPr txBox="1"/>
          <p:nvPr/>
        </p:nvSpPr>
        <p:spPr>
          <a:xfrm>
            <a:off x="1155032" y="3739588"/>
            <a:ext cx="6003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Natto servi avec du riz -</a:t>
            </a:r>
            <a:endParaRPr lang="fr-FR" sz="2400" b="1" dirty="0"/>
          </a:p>
        </p:txBody>
      </p:sp>
      <p:pic>
        <p:nvPicPr>
          <p:cNvPr id="6" name="Image 5" descr="Une image contenant nourriture, Restauration rapide, saucisse, légume&#10;&#10;Description générée automatiquement">
            <a:extLst>
              <a:ext uri="{FF2B5EF4-FFF2-40B4-BE49-F238E27FC236}">
                <a16:creationId xmlns:a16="http://schemas.microsoft.com/office/drawing/2014/main" id="{5F8D6438-6F05-2D67-4471-C807AFFE694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22689" y="3272590"/>
            <a:ext cx="5040000" cy="336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7610490-7462-84D2-68E8-9594C2320743}"/>
              </a:ext>
            </a:extLst>
          </p:cNvPr>
          <p:cNvSpPr txBox="1"/>
          <p:nvPr/>
        </p:nvSpPr>
        <p:spPr>
          <a:xfrm>
            <a:off x="6720000" y="2386742"/>
            <a:ext cx="547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Chinmi : œufs de mulet marinés au sel ( karasumi )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7142628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ois, en bois, table, intérieur&#10;&#10;Description générée automatiquement">
            <a:extLst>
              <a:ext uri="{FF2B5EF4-FFF2-40B4-BE49-F238E27FC236}">
                <a16:creationId xmlns:a16="http://schemas.microsoft.com/office/drawing/2014/main" id="{4B049E33-A03C-6D1C-B96A-9C4D6A38B4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295" y="525785"/>
            <a:ext cx="4968000" cy="330993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1F7191-5AB6-FA80-86A2-45C9D8F98E11}"/>
              </a:ext>
            </a:extLst>
          </p:cNvPr>
          <p:cNvSpPr txBox="1"/>
          <p:nvPr/>
        </p:nvSpPr>
        <p:spPr>
          <a:xfrm>
            <a:off x="730295" y="3847746"/>
            <a:ext cx="58714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Types d’algues japonaises – Kombu</a:t>
            </a:r>
            <a:endParaRPr lang="fr-FR" sz="2400" b="1" dirty="0"/>
          </a:p>
        </p:txBody>
      </p:sp>
      <p:pic>
        <p:nvPicPr>
          <p:cNvPr id="6" name="Image 5" descr="Une image contenant algue, plein air, sous-marin&#10;&#10;Description générée automatiquement avec une confiance moyenne">
            <a:extLst>
              <a:ext uri="{FF2B5EF4-FFF2-40B4-BE49-F238E27FC236}">
                <a16:creationId xmlns:a16="http://schemas.microsoft.com/office/drawing/2014/main" id="{7A926408-A0BF-512C-16D9-B73446DC1DC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1011" y="3101736"/>
            <a:ext cx="4860000" cy="3230305"/>
          </a:xfrm>
          <a:prstGeom prst="rect">
            <a:avLst/>
          </a:prstGeom>
          <a:ln w="38100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CD28CFE-4364-526E-9123-33D5659EACBF}"/>
              </a:ext>
            </a:extLst>
          </p:cNvPr>
          <p:cNvSpPr txBox="1"/>
          <p:nvPr/>
        </p:nvSpPr>
        <p:spPr>
          <a:xfrm>
            <a:off x="6601705" y="2610853"/>
            <a:ext cx="56825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Types d'algues japonaises – Mekabu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7152295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légume, personne, nature&#10;&#10;Description générée automatiquement">
            <a:extLst>
              <a:ext uri="{FF2B5EF4-FFF2-40B4-BE49-F238E27FC236}">
                <a16:creationId xmlns:a16="http://schemas.microsoft.com/office/drawing/2014/main" id="{20B2DBA5-BD9C-D06D-87E7-F90BCDAAD6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941" y="996865"/>
            <a:ext cx="4860000" cy="3237576"/>
          </a:xfrm>
          <a:prstGeom prst="rect">
            <a:avLst/>
          </a:prstGeom>
          <a:ln w="38100" cap="sq">
            <a:solidFill>
              <a:schemeClr val="accent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82427F-6B88-BE13-6A1B-2B0DCD7B42CA}"/>
              </a:ext>
            </a:extLst>
          </p:cNvPr>
          <p:cNvSpPr txBox="1"/>
          <p:nvPr/>
        </p:nvSpPr>
        <p:spPr>
          <a:xfrm>
            <a:off x="145882" y="4364936"/>
            <a:ext cx="59501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Types d’algues japonaises – Laitue de mer</a:t>
            </a:r>
            <a:endParaRPr lang="fr-FR" sz="2400" b="1" dirty="0"/>
          </a:p>
        </p:txBody>
      </p:sp>
      <p:pic>
        <p:nvPicPr>
          <p:cNvPr id="6" name="Image 5" descr="Une image contenant plante, algue&#10;&#10;Description générée automatiquement">
            <a:extLst>
              <a:ext uri="{FF2B5EF4-FFF2-40B4-BE49-F238E27FC236}">
                <a16:creationId xmlns:a16="http://schemas.microsoft.com/office/drawing/2014/main" id="{2B81FB03-DA31-4128-963D-CD5056E22CB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6490" y="2546941"/>
            <a:ext cx="4500000" cy="3375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709B846-C7B6-515D-AF1B-946524AF0616}"/>
              </a:ext>
            </a:extLst>
          </p:cNvPr>
          <p:cNvSpPr txBox="1"/>
          <p:nvPr/>
        </p:nvSpPr>
        <p:spPr>
          <a:xfrm>
            <a:off x="7367338" y="1766597"/>
            <a:ext cx="51334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Types d'algues japonaises – Mousse d'Irlande</a:t>
            </a:r>
          </a:p>
        </p:txBody>
      </p:sp>
    </p:spTree>
    <p:extLst>
      <p:ext uri="{BB962C8B-B14F-4D97-AF65-F5344CB8AC3E}">
        <p14:creationId xmlns:p14="http://schemas.microsoft.com/office/powerpoint/2010/main" val="15840443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vert, brocoli&#10;&#10;Description générée automatiquement">
            <a:extLst>
              <a:ext uri="{FF2B5EF4-FFF2-40B4-BE49-F238E27FC236}">
                <a16:creationId xmlns:a16="http://schemas.microsoft.com/office/drawing/2014/main" id="{7850C2D5-E301-9485-FE74-1C9D399174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095" y="790407"/>
            <a:ext cx="4680000" cy="330408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nourriture, Cuisine, plat, cuisson&#10;&#10;Description générée automatiquement">
            <a:extLst>
              <a:ext uri="{FF2B5EF4-FFF2-40B4-BE49-F238E27FC236}">
                <a16:creationId xmlns:a16="http://schemas.microsoft.com/office/drawing/2014/main" id="{14EAFABF-39B6-7CB6-2559-ADC59F27A41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0905" y="2906936"/>
            <a:ext cx="5040000" cy="336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1B9B0FD3-29A1-DA0F-1609-6F190FBBBF4B}"/>
              </a:ext>
            </a:extLst>
          </p:cNvPr>
          <p:cNvSpPr txBox="1"/>
          <p:nvPr/>
        </p:nvSpPr>
        <p:spPr>
          <a:xfrm>
            <a:off x="6220325" y="1706607"/>
            <a:ext cx="57992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L'</a:t>
            </a:r>
            <a:r>
              <a:rPr lang="fr-FR" sz="2400" b="1" dirty="0" err="1"/>
              <a:t>unagi</a:t>
            </a:r>
            <a:r>
              <a:rPr lang="fr-FR" sz="2400" b="1" dirty="0"/>
              <a:t> est souvent mangé nature, avec une sauce sur le dessus et servi sur du riz blanc. </a:t>
            </a:r>
          </a:p>
        </p:txBody>
      </p:sp>
    </p:spTree>
    <p:extLst>
      <p:ext uri="{BB962C8B-B14F-4D97-AF65-F5344CB8AC3E}">
        <p14:creationId xmlns:p14="http://schemas.microsoft.com/office/powerpoint/2010/main" val="22277335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590A71B6-D6F1-F9D7-2BBC-0EE8EAF27A77}"/>
              </a:ext>
            </a:extLst>
          </p:cNvPr>
          <p:cNvSpPr txBox="1"/>
          <p:nvPr/>
        </p:nvSpPr>
        <p:spPr>
          <a:xfrm>
            <a:off x="1441525" y="1054249"/>
            <a:ext cx="9477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 A Présenté Les Spécialités Culinaire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7EAB1BE9-F814-63BA-516F-F8436DDC7277}"/>
              </a:ext>
            </a:extLst>
          </p:cNvPr>
          <p:cNvSpPr txBox="1"/>
          <p:nvPr/>
        </p:nvSpPr>
        <p:spPr>
          <a:xfrm>
            <a:off x="4260028" y="1862037"/>
            <a:ext cx="82080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 A </a:t>
            </a:r>
            <a:r>
              <a:rPr lang="fr-FR" sz="3200" b="1" dirty="0" err="1"/>
              <a:t>Umibido</a:t>
            </a:r>
            <a:r>
              <a:rPr lang="fr-FR" sz="3200" b="1" dirty="0"/>
              <a:t>  - Japon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F5EF006-236F-C70E-772C-DF94E5C43E3B}"/>
              </a:ext>
            </a:extLst>
          </p:cNvPr>
          <p:cNvSpPr txBox="1"/>
          <p:nvPr/>
        </p:nvSpPr>
        <p:spPr>
          <a:xfrm>
            <a:off x="2904564" y="2669825"/>
            <a:ext cx="90579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Sur Une Suggestion De </a:t>
            </a:r>
            <a:r>
              <a:rPr lang="fr-FR" sz="3200" b="1" dirty="0" err="1"/>
              <a:t>JackDidier</a:t>
            </a:r>
            <a:endParaRPr lang="fr-FR" sz="3200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862DA69-A423-6A40-CA6E-9470A183F11B}"/>
              </a:ext>
            </a:extLst>
          </p:cNvPr>
          <p:cNvSpPr txBox="1"/>
          <p:nvPr/>
        </p:nvSpPr>
        <p:spPr>
          <a:xfrm>
            <a:off x="3485477" y="3554022"/>
            <a:ext cx="97571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E7A1473-A107-8C94-AC9B-27E731441A67}"/>
              </a:ext>
            </a:extLst>
          </p:cNvPr>
          <p:cNvSpPr txBox="1"/>
          <p:nvPr/>
        </p:nvSpPr>
        <p:spPr>
          <a:xfrm>
            <a:off x="5626249" y="5322416"/>
            <a:ext cx="72506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679F366-2BCF-5D1D-5EEA-2D472F776586}"/>
              </a:ext>
            </a:extLst>
          </p:cNvPr>
          <p:cNvSpPr txBox="1"/>
          <p:nvPr/>
        </p:nvSpPr>
        <p:spPr>
          <a:xfrm>
            <a:off x="4260028" y="4413945"/>
            <a:ext cx="54218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Merci De Votre Visite</a:t>
            </a:r>
          </a:p>
        </p:txBody>
      </p:sp>
    </p:spTree>
    <p:extLst>
      <p:ext uri="{BB962C8B-B14F-4D97-AF65-F5344CB8AC3E}">
        <p14:creationId xmlns:p14="http://schemas.microsoft.com/office/powerpoint/2010/main" val="16652425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488</Words>
  <Application>Microsoft Office PowerPoint</Application>
  <PresentationFormat>Grand écran</PresentationFormat>
  <Paragraphs>94</Paragraphs>
  <Slides>28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2024-07-23T14:40:34Z</dcterms:created>
  <dcterms:modified xsi:type="dcterms:W3CDTF">2024-07-24T08:39:27Z</dcterms:modified>
</cp:coreProperties>
</file>