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0"/>
  </p:notesMasterIdLst>
  <p:sldIdLst>
    <p:sldId id="256" r:id="rId2"/>
    <p:sldId id="271" r:id="rId3"/>
    <p:sldId id="276" r:id="rId4"/>
    <p:sldId id="277" r:id="rId5"/>
    <p:sldId id="274" r:id="rId6"/>
    <p:sldId id="273" r:id="rId7"/>
    <p:sldId id="272" r:id="rId8"/>
    <p:sldId id="270" r:id="rId9"/>
    <p:sldId id="269" r:id="rId10"/>
    <p:sldId id="268" r:id="rId11"/>
    <p:sldId id="267" r:id="rId12"/>
    <p:sldId id="266" r:id="rId13"/>
    <p:sldId id="265" r:id="rId14"/>
    <p:sldId id="264" r:id="rId15"/>
    <p:sldId id="263" r:id="rId16"/>
    <p:sldId id="275" r:id="rId17"/>
    <p:sldId id="262" r:id="rId18"/>
    <p:sldId id="261" r:id="rId19"/>
    <p:sldId id="260" r:id="rId20"/>
    <p:sldId id="259" r:id="rId21"/>
    <p:sldId id="258" r:id="rId22"/>
    <p:sldId id="257" r:id="rId23"/>
    <p:sldId id="278" r:id="rId24"/>
    <p:sldId id="279" r:id="rId25"/>
    <p:sldId id="280" r:id="rId26"/>
    <p:sldId id="281" r:id="rId27"/>
    <p:sldId id="284" r:id="rId28"/>
    <p:sldId id="282" r:id="rId29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2358" autoAdjust="0"/>
    <p:restoredTop sz="94660"/>
  </p:normalViewPr>
  <p:slideViewPr>
    <p:cSldViewPr snapToGrid="0">
      <p:cViewPr varScale="1">
        <p:scale>
          <a:sx n="73" d="100"/>
          <a:sy n="73" d="100"/>
        </p:scale>
        <p:origin x="20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DE8C08C-B8E3-49C1-AC99-ECAF1A282D8E}" type="datetimeFigureOut">
              <a:rPr lang="fr-FR" smtClean="0"/>
              <a:t>17/07/2024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929733A-40E2-4A13-8047-7DD24F47FD7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264654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929733A-40E2-4A13-8047-7DD24F47FD70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3903897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E038AE1-C961-61AE-84B5-7B3CA3564F4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AF99747D-6D04-16BA-8894-45B50FEE9A6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7D72DF7-8F11-6FC7-0399-A838A8BFB0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32BDD7-28C3-4960-AB42-2974EDBDD0B0}" type="datetimeFigureOut">
              <a:rPr lang="fr-FR" smtClean="0"/>
              <a:t>17/07/2024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3B83DC4-2ACC-37EF-335A-F70872A109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57F1336-CF8A-526E-EBA4-9318B6E916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EE75CC-CAFE-40BC-AD65-972B45C1550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1435522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airplane"/>
      </p:transition>
    </mc:Choice>
    <mc:Fallback xmlns="">
      <p:transition spd="slow" advClick="0" advTm="8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2AB4E03-32F0-36F3-C276-AAB880A969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2E631C99-6869-20A6-DE00-99F4A0FB2DE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9A74E83-F82A-DE5F-5611-C8C9E90B9F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32BDD7-28C3-4960-AB42-2974EDBDD0B0}" type="datetimeFigureOut">
              <a:rPr lang="fr-FR" smtClean="0"/>
              <a:t>17/07/2024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AA46AD2-73FF-63A9-058F-3972BEDA97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D86A63F-7DE7-6BC4-4C68-6F23B3EA1D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EE75CC-CAFE-40BC-AD65-972B45C1550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1062918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airplane"/>
      </p:transition>
    </mc:Choice>
    <mc:Fallback xmlns="">
      <p:transition spd="slow" advClick="0" advTm="8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E1A2E19-90A7-F2CC-AC3F-885661BB61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390EFF33-5163-7FFC-ED3E-6761EF490E0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B5E2E16-DF3B-0FE7-C83A-48BE14CDF1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32BDD7-28C3-4960-AB42-2974EDBDD0B0}" type="datetimeFigureOut">
              <a:rPr lang="fr-FR" smtClean="0"/>
              <a:t>17/07/2024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5037066-C387-BB80-EFCA-E567CC653D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11C6CD0-AEE3-28EE-BA1F-6067477437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EE75CC-CAFE-40BC-AD65-972B45C1550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3282848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airplane"/>
      </p:transition>
    </mc:Choice>
    <mc:Fallback xmlns="">
      <p:transition spd="slow" advClick="0" advTm="8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DD0B48C-7BE2-9990-75B6-58BE06489A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DDF74A72-CE7F-A60B-94B4-11F8B3077E7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236464F9-E168-B4C2-0B9F-58454034ED1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43463EB4-C033-0110-2E01-A4845CB54D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32BDD7-28C3-4960-AB42-2974EDBDD0B0}" type="datetimeFigureOut">
              <a:rPr lang="fr-FR" smtClean="0"/>
              <a:t>17/07/2024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6E248553-6CCF-1773-94CE-C92D9F2518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E36F13DE-404A-5FFF-2C36-36D370057A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EE75CC-CAFE-40BC-AD65-972B45C1550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6221075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airplane"/>
      </p:transition>
    </mc:Choice>
    <mc:Fallback xmlns="">
      <p:transition spd="slow" advClick="0" advTm="8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43E0307-5A70-75F7-EAF4-1D05AB23A4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F1781EC0-0435-9E39-E2DE-4A8B2A30390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04E53B7F-0DE7-C976-61D5-49F74B2BA2E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7EB79472-CCE6-4AF1-3AE9-A2C97ADD09D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4C61DF6F-BDA5-C5F8-59CE-D06D0CEC8A2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A48F1A5C-A53C-387F-E394-F5637E3D04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32BDD7-28C3-4960-AB42-2974EDBDD0B0}" type="datetimeFigureOut">
              <a:rPr lang="fr-FR" smtClean="0"/>
              <a:t>17/07/2024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4EAB366E-895D-574D-9F00-12A29C37C8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4E946672-B1B4-225E-1CAD-35205B75B9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EE75CC-CAFE-40BC-AD65-972B45C1550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1454409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airplane"/>
      </p:transition>
    </mc:Choice>
    <mc:Fallback xmlns="">
      <p:transition spd="slow" advClick="0" advTm="8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E419D40-5D58-5BD5-56F3-9248B2619F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7C26FDAE-DB8E-FEE6-995F-80CD584ABA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32BDD7-28C3-4960-AB42-2974EDBDD0B0}" type="datetimeFigureOut">
              <a:rPr lang="fr-FR" smtClean="0"/>
              <a:t>17/07/2024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DEC258EE-612E-A383-61C4-E513FC5AEA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F2DE8728-9A53-849E-B15B-6E811CBD18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EE75CC-CAFE-40BC-AD65-972B45C1550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275187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airplane"/>
      </p:transition>
    </mc:Choice>
    <mc:Fallback xmlns="">
      <p:transition spd="slow" advClick="0" advTm="8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A5D0E1F3-B128-560C-D041-6211B87481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32BDD7-28C3-4960-AB42-2974EDBDD0B0}" type="datetimeFigureOut">
              <a:rPr lang="fr-FR" smtClean="0"/>
              <a:t>17/07/2024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8EEA599F-46D1-AC8F-60EA-A8F2CAE1A0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4F1092E5-77FA-E83F-3398-C97C632365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EE75CC-CAFE-40BC-AD65-972B45C1550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046630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airplane"/>
      </p:transition>
    </mc:Choice>
    <mc:Fallback xmlns="">
      <p:transition spd="slow" advClick="0" advTm="8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8E86AD7-8B3C-06B9-6205-15E19EC483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CE31924B-9E19-874E-D194-DA9BDC19427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7CBAB16A-F74E-85BC-CF1B-2C356E656B1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18F977A6-7C3B-9C45-5DCD-8648F2B5A9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32BDD7-28C3-4960-AB42-2974EDBDD0B0}" type="datetimeFigureOut">
              <a:rPr lang="fr-FR" smtClean="0"/>
              <a:t>17/07/2024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F16F797E-F3A7-EF17-CA52-D935A11D0B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0DC58307-5A35-95D6-5A62-BBBA6AED63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EE75CC-CAFE-40BC-AD65-972B45C1550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136121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airplane"/>
      </p:transition>
    </mc:Choice>
    <mc:Fallback xmlns="">
      <p:transition spd="slow" advClick="0" advTm="8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D2AC306-A79F-672A-236D-45D7B7ACEC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42B0D98F-F817-E087-53C1-84945367229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4E9000BE-0B5B-50D5-CBAE-585333C192C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F48E0816-986F-0D3A-D1EE-5B42457075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32BDD7-28C3-4960-AB42-2974EDBDD0B0}" type="datetimeFigureOut">
              <a:rPr lang="fr-FR" smtClean="0"/>
              <a:t>17/07/2024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A49F8878-A911-4B76-49B4-F9E09F6859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3AB872B2-28B0-CD53-9DFD-939EB276F2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EE75CC-CAFE-40BC-AD65-972B45C1550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5479568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airplane"/>
      </p:transition>
    </mc:Choice>
    <mc:Fallback xmlns="">
      <p:transition spd="slow" advClick="0" advTm="8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58F1365-18BC-82ED-77BA-04303DF659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BC623508-A3F1-7C8B-A058-22B455387AD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0D15EC4-AFEB-8FE0-6866-89949681B2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32BDD7-28C3-4960-AB42-2974EDBDD0B0}" type="datetimeFigureOut">
              <a:rPr lang="fr-FR" smtClean="0"/>
              <a:t>17/07/2024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9D39076-91F5-96A1-B52F-CA0E5C9DA4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A18BE53-7344-3B4C-739D-8E34C94056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EE75CC-CAFE-40BC-AD65-972B45C1550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0782802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airplane"/>
      </p:transition>
    </mc:Choice>
    <mc:Fallback xmlns="">
      <p:transition spd="slow" advClick="0" advTm="8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E6779368-A125-D454-93BB-BA7353050EE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F40E09E4-8AA4-0F73-CE5C-A3A88A2EAA3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0F56DBF-40A8-1AC1-E920-086E72DD9A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32BDD7-28C3-4960-AB42-2974EDBDD0B0}" type="datetimeFigureOut">
              <a:rPr lang="fr-FR" smtClean="0"/>
              <a:t>17/07/2024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F15395A-96C9-40D5-C28A-8BD9F05D73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3CFEDBE-8C18-67E9-30F0-47AFAE874F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EE75CC-CAFE-40BC-AD65-972B45C1550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8243206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airplane"/>
      </p:transition>
    </mc:Choice>
    <mc:Fallback xmlns="">
      <p:transition spd="slow" advClick="0" advTm="8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06F360EF-BBA7-B6AF-81A0-B639B6F54F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EEB14CA2-8659-E429-1A5F-F14D0244E54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78782C2-9AE1-9431-347D-FC2E8C9E3FE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C32BDD7-28C3-4960-AB42-2974EDBDD0B0}" type="datetimeFigureOut">
              <a:rPr lang="fr-FR" smtClean="0"/>
              <a:t>17/07/2024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1733320-D77C-F062-5EFB-D9E899499D9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56B46B9-106C-22A4-3FFD-B658D8E6B90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9EE75CC-CAFE-40BC-AD65-972B45C1550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108875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airplane"/>
      </p:transition>
    </mc:Choice>
    <mc:Fallback xmlns="">
      <p:transition spd="slow" advClick="0" advTm="8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1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aysage, plein air, nature, ciel&#10;&#10;Description générée automatiquement">
            <a:extLst>
              <a:ext uri="{FF2B5EF4-FFF2-40B4-BE49-F238E27FC236}">
                <a16:creationId xmlns:a16="http://schemas.microsoft.com/office/drawing/2014/main" id="{EBA2B3CE-DFCC-955D-ED5D-BE353436EC25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9676" y="693000"/>
            <a:ext cx="11212648" cy="5472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E66B04F-63C2-6087-C753-FEAB84048A93}"/>
              </a:ext>
            </a:extLst>
          </p:cNvPr>
          <p:cNvSpPr txBox="1"/>
          <p:nvPr/>
        </p:nvSpPr>
        <p:spPr>
          <a:xfrm>
            <a:off x="4480560" y="5612365"/>
            <a:ext cx="89954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Vue de Cefalu d'en haut</a:t>
            </a:r>
            <a:endParaRPr lang="fr-FR" sz="2400" b="1" dirty="0">
              <a:solidFill>
                <a:srgbClr val="FFFF00"/>
              </a:solidFill>
            </a:endParaRP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5C3A9842-7406-D746-3AD8-330F21359CB3}"/>
              </a:ext>
            </a:extLst>
          </p:cNvPr>
          <p:cNvSpPr txBox="1"/>
          <p:nvPr/>
        </p:nvSpPr>
        <p:spPr>
          <a:xfrm>
            <a:off x="3920490" y="783970"/>
            <a:ext cx="5943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La Commune Italienne </a:t>
            </a:r>
            <a:r>
              <a:rPr lang="fr-FR" sz="2400" b="1" dirty="0" err="1">
                <a:solidFill>
                  <a:srgbClr val="FFFF00"/>
                </a:solidFill>
              </a:rPr>
              <a:t>Céfalu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2375764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airplane"/>
        <p:sndAc>
          <p:stSnd loop="1">
            <p:snd r:embed="rId2" name="Une Chanson Italienne.wav"/>
          </p:stSnd>
        </p:sndAc>
      </p:transition>
    </mc:Choice>
    <mc:Fallback xmlns="">
      <p:transition spd="slow" advClick="0" advTm="8000">
        <p:fade/>
        <p:sndAc>
          <p:stSnd loop="1">
            <p:snd r:embed="rId4" name="Une Chanson Italienne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FBDE1EC3-B781-B0C7-30D7-009F2F71284C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4800" b="1" dirty="0" err="1">
                <a:solidFill>
                  <a:srgbClr val="FFFF00"/>
                </a:solidFill>
              </a:rPr>
              <a:t>Cefalù</a:t>
            </a:r>
            <a:r>
              <a:rPr lang="fr-FR" sz="4800" b="1" dirty="0">
                <a:solidFill>
                  <a:srgbClr val="FFFF00"/>
                </a:solidFill>
              </a:rPr>
              <a:t> est située sur la côte septentrionale de la Sicile, à environ 70 km de Palerme. À l’extrémité des Madonie2, </a:t>
            </a:r>
            <a:r>
              <a:rPr lang="fr-FR" sz="4800" b="1" dirty="0" err="1">
                <a:solidFill>
                  <a:srgbClr val="FFFF00"/>
                </a:solidFill>
              </a:rPr>
              <a:t>Cefalù</a:t>
            </a:r>
            <a:r>
              <a:rPr lang="fr-FR" sz="4800" b="1" dirty="0">
                <a:solidFill>
                  <a:srgbClr val="FFFF00"/>
                </a:solidFill>
              </a:rPr>
              <a:t> fait partie du territoire du parc naturel régional de cette chaîne calcaire</a:t>
            </a:r>
          </a:p>
          <a:p>
            <a:pPr algn="ctr"/>
            <a:endParaRPr lang="fr-FR" sz="4800" b="1" dirty="0">
              <a:solidFill>
                <a:srgbClr val="FFFF00"/>
              </a:solidFill>
            </a:endParaRPr>
          </a:p>
          <a:p>
            <a:pPr algn="ctr"/>
            <a:r>
              <a:rPr lang="fr-FR" sz="4800" b="1" dirty="0">
                <a:solidFill>
                  <a:srgbClr val="FFFF00"/>
                </a:solidFill>
              </a:rPr>
              <a:t>Elle est située au pied de la Rocca (</a:t>
            </a:r>
            <a:r>
              <a:rPr lang="fr-FR" sz="4800" b="1" dirty="0" err="1">
                <a:solidFill>
                  <a:srgbClr val="FFFF00"/>
                </a:solidFill>
              </a:rPr>
              <a:t>it</a:t>
            </a:r>
            <a:r>
              <a:rPr lang="fr-FR" sz="4800" b="1" dirty="0">
                <a:solidFill>
                  <a:srgbClr val="FFFF00"/>
                </a:solidFill>
              </a:rPr>
              <a:t>), un promontoire rocheux de 270 mètres de haut.</a:t>
            </a:r>
          </a:p>
        </p:txBody>
      </p:sp>
    </p:spTree>
    <p:extLst>
      <p:ext uri="{BB962C8B-B14F-4D97-AF65-F5344CB8AC3E}">
        <p14:creationId xmlns:p14="http://schemas.microsoft.com/office/powerpoint/2010/main" val="192759076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airplane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eau, ciel, bâtiment&#10;&#10;Description générée automatiquement">
            <a:extLst>
              <a:ext uri="{FF2B5EF4-FFF2-40B4-BE49-F238E27FC236}">
                <a16:creationId xmlns:a16="http://schemas.microsoft.com/office/drawing/2014/main" id="{270BC40F-D6AE-688C-CA88-C0DA75DA149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9197" y="279000"/>
            <a:ext cx="9453606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7FD5993-A823-6204-EFB5-475DE108C129}"/>
              </a:ext>
            </a:extLst>
          </p:cNvPr>
          <p:cNvSpPr txBox="1"/>
          <p:nvPr/>
        </p:nvSpPr>
        <p:spPr>
          <a:xfrm>
            <a:off x="4067673" y="5378671"/>
            <a:ext cx="648081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Jetée de </a:t>
            </a:r>
            <a:r>
              <a:rPr lang="fr-FR" sz="2400" b="1" dirty="0" err="1">
                <a:solidFill>
                  <a:srgbClr val="FFFF00"/>
                </a:solidFill>
              </a:rPr>
              <a:t>Cefalù</a:t>
            </a:r>
            <a:r>
              <a:rPr lang="fr-FR" sz="2400" b="1" dirty="0">
                <a:solidFill>
                  <a:srgbClr val="FFFF00"/>
                </a:solidFill>
              </a:rPr>
              <a:t> devant la Rocca.</a:t>
            </a:r>
          </a:p>
        </p:txBody>
      </p:sp>
    </p:spTree>
    <p:extLst>
      <p:ext uri="{BB962C8B-B14F-4D97-AF65-F5344CB8AC3E}">
        <p14:creationId xmlns:p14="http://schemas.microsoft.com/office/powerpoint/2010/main" val="60878669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airplane"/>
      </p:transition>
    </mc:Choice>
    <mc:Fallback xmlns="">
      <p:transition spd="slow" advClick="0" advTm="8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tour&#10;&#10;Description générée automatiquement">
            <a:extLst>
              <a:ext uri="{FF2B5EF4-FFF2-40B4-BE49-F238E27FC236}">
                <a16:creationId xmlns:a16="http://schemas.microsoft.com/office/drawing/2014/main" id="{23192D30-A254-3A65-838A-91CAE6102CA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E42E9F7-32AE-C2EB-1EE5-F2FC1BD788F5}"/>
              </a:ext>
            </a:extLst>
          </p:cNvPr>
          <p:cNvSpPr txBox="1"/>
          <p:nvPr/>
        </p:nvSpPr>
        <p:spPr>
          <a:xfrm>
            <a:off x="4546710" y="5486400"/>
            <a:ext cx="730377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Cathédrale de </a:t>
            </a:r>
            <a:r>
              <a:rPr lang="fr-FR" sz="2400" b="1" dirty="0" err="1">
                <a:solidFill>
                  <a:srgbClr val="FFFF00"/>
                </a:solidFill>
              </a:rPr>
              <a:t>Cefalù</a:t>
            </a:r>
            <a:r>
              <a:rPr lang="fr-FR" sz="2400" b="1" dirty="0">
                <a:solidFill>
                  <a:srgbClr val="FFFF00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12435190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airplane"/>
      </p:transition>
    </mc:Choice>
    <mc:Fallback xmlns="">
      <p:transition spd="slow" advClick="0" advTm="8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ature, plein air, ciel, rive&#10;&#10;Description générée automatiquement">
            <a:extLst>
              <a:ext uri="{FF2B5EF4-FFF2-40B4-BE49-F238E27FC236}">
                <a16:creationId xmlns:a16="http://schemas.microsoft.com/office/drawing/2014/main" id="{B3FAB6B3-38EE-C6C4-2CC9-43C36A14760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52CEDE9-EE53-1138-B4C2-1D9758FB7E04}"/>
              </a:ext>
            </a:extLst>
          </p:cNvPr>
          <p:cNvSpPr txBox="1"/>
          <p:nvPr/>
        </p:nvSpPr>
        <p:spPr>
          <a:xfrm>
            <a:off x="5065395" y="6117335"/>
            <a:ext cx="82638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Plage de Cefalù.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2393303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airplane"/>
      </p:transition>
    </mc:Choice>
    <mc:Fallback xmlns="">
      <p:transition spd="slow" advClick="0" advTm="8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ierre, mur, sol&#10;&#10;Description générée automatiquement">
            <a:extLst>
              <a:ext uri="{FF2B5EF4-FFF2-40B4-BE49-F238E27FC236}">
                <a16:creationId xmlns:a16="http://schemas.microsoft.com/office/drawing/2014/main" id="{6987E50E-7DF4-E0B3-EFBC-26DF48A97C4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9146" y="279000"/>
            <a:ext cx="9453708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4380AAB-9D1F-7E63-AA9E-162D3796071E}"/>
              </a:ext>
            </a:extLst>
          </p:cNvPr>
          <p:cNvSpPr txBox="1"/>
          <p:nvPr/>
        </p:nvSpPr>
        <p:spPr>
          <a:xfrm>
            <a:off x="4721688" y="5459790"/>
            <a:ext cx="732663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Ancien lavoir arabe.</a:t>
            </a:r>
          </a:p>
        </p:txBody>
      </p:sp>
    </p:spTree>
    <p:extLst>
      <p:ext uri="{BB962C8B-B14F-4D97-AF65-F5344CB8AC3E}">
        <p14:creationId xmlns:p14="http://schemas.microsoft.com/office/powerpoint/2010/main" val="154852413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airplane"/>
      </p:transition>
    </mc:Choice>
    <mc:Fallback xmlns="">
      <p:transition spd="slow" advClick="0" advTm="8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eau, bâtiment&#10;&#10;Description générée automatiquement">
            <a:extLst>
              <a:ext uri="{FF2B5EF4-FFF2-40B4-BE49-F238E27FC236}">
                <a16:creationId xmlns:a16="http://schemas.microsoft.com/office/drawing/2014/main" id="{35E87727-88BB-1B88-9F23-276EE577462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9297" y="279000"/>
            <a:ext cx="10233405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96F903B-42E2-FEF7-C13D-0AEB4615549F}"/>
              </a:ext>
            </a:extLst>
          </p:cNvPr>
          <p:cNvSpPr txBox="1"/>
          <p:nvPr/>
        </p:nvSpPr>
        <p:spPr>
          <a:xfrm>
            <a:off x="4960620" y="5554980"/>
            <a:ext cx="785241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Plage de </a:t>
            </a:r>
            <a:r>
              <a:rPr lang="fr-FR" sz="2400" b="1" dirty="0" err="1">
                <a:solidFill>
                  <a:srgbClr val="FFFF00"/>
                </a:solidFill>
              </a:rPr>
              <a:t>Cefalù</a:t>
            </a:r>
            <a:r>
              <a:rPr lang="fr-FR" sz="2400" b="1" dirty="0">
                <a:solidFill>
                  <a:srgbClr val="FFFF00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35116497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airplane"/>
      </p:transition>
    </mc:Choice>
    <mc:Fallback xmlns="">
      <p:transition spd="slow" advClick="0" advTm="8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ature, ciel, rive&#10;&#10;Description générée automatiquement">
            <a:extLst>
              <a:ext uri="{FF2B5EF4-FFF2-40B4-BE49-F238E27FC236}">
                <a16:creationId xmlns:a16="http://schemas.microsoft.com/office/drawing/2014/main" id="{2B6122EA-D4A5-84FD-D663-0218737E09D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64058" y="279000"/>
            <a:ext cx="9453704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82CA846-07BF-7D86-ECE7-D6CB3735B48A}"/>
              </a:ext>
            </a:extLst>
          </p:cNvPr>
          <p:cNvSpPr txBox="1"/>
          <p:nvPr/>
        </p:nvSpPr>
        <p:spPr>
          <a:xfrm>
            <a:off x="2455101" y="5748003"/>
            <a:ext cx="893105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 err="1">
                <a:solidFill>
                  <a:srgbClr val="FFFF00"/>
                </a:solidFill>
              </a:rPr>
              <a:t>Cefalù</a:t>
            </a:r>
            <a:r>
              <a:rPr lang="fr-FR" sz="2400" b="1" dirty="0">
                <a:solidFill>
                  <a:srgbClr val="FFFF00"/>
                </a:solidFill>
              </a:rPr>
              <a:t> , Italie Vue panoramique de la ville et du rocher</a:t>
            </a:r>
          </a:p>
        </p:txBody>
      </p:sp>
    </p:spTree>
    <p:extLst>
      <p:ext uri="{BB962C8B-B14F-4D97-AF65-F5344CB8AC3E}">
        <p14:creationId xmlns:p14="http://schemas.microsoft.com/office/powerpoint/2010/main" val="712454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airplane"/>
      </p:transition>
    </mc:Choice>
    <mc:Fallback xmlns="">
      <p:transition spd="slow" advClick="0" advTm="8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arche&#10;&#10;Description générée automatiquement">
            <a:extLst>
              <a:ext uri="{FF2B5EF4-FFF2-40B4-BE49-F238E27FC236}">
                <a16:creationId xmlns:a16="http://schemas.microsoft.com/office/drawing/2014/main" id="{ADCB45E7-C973-28AA-38EC-AC0848EBFC7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22018" y="189000"/>
            <a:ext cx="5147964" cy="64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57D91CF-6C31-481A-AED5-C2E16C8FE023}"/>
              </a:ext>
            </a:extLst>
          </p:cNvPr>
          <p:cNvSpPr txBox="1"/>
          <p:nvPr/>
        </p:nvSpPr>
        <p:spPr>
          <a:xfrm>
            <a:off x="182729" y="2054268"/>
            <a:ext cx="3156559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Deux fortes tours jumelles flanquent le porche de la cathédrale, qui présente trois arcades (reconstruites vers 1400) correspondant à la nef</a:t>
            </a:r>
          </a:p>
        </p:txBody>
      </p:sp>
    </p:spTree>
    <p:extLst>
      <p:ext uri="{BB962C8B-B14F-4D97-AF65-F5344CB8AC3E}">
        <p14:creationId xmlns:p14="http://schemas.microsoft.com/office/powerpoint/2010/main" val="281586908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airplane"/>
      </p:transition>
    </mc:Choice>
    <mc:Fallback xmlns="">
      <p:transition spd="slow" advClick="0" advTm="8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ot de fleurs, plante d’intérieur, plein air, porte&#10;&#10;Description générée automatiquement">
            <a:extLst>
              <a:ext uri="{FF2B5EF4-FFF2-40B4-BE49-F238E27FC236}">
                <a16:creationId xmlns:a16="http://schemas.microsoft.com/office/drawing/2014/main" id="{439ED6AA-B060-1397-8D2E-209BB58602C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66758" y="189000"/>
            <a:ext cx="4858484" cy="64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03D5294-EB5D-44DF-36B5-C714993E0400}"/>
              </a:ext>
            </a:extLst>
          </p:cNvPr>
          <p:cNvSpPr txBox="1"/>
          <p:nvPr/>
        </p:nvSpPr>
        <p:spPr>
          <a:xfrm>
            <a:off x="8630433" y="2981195"/>
            <a:ext cx="340707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Église de Saint-Étienne.</a:t>
            </a:r>
          </a:p>
        </p:txBody>
      </p:sp>
    </p:spTree>
    <p:extLst>
      <p:ext uri="{BB962C8B-B14F-4D97-AF65-F5344CB8AC3E}">
        <p14:creationId xmlns:p14="http://schemas.microsoft.com/office/powerpoint/2010/main" val="31694363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airplane"/>
      </p:transition>
    </mc:Choice>
    <mc:Fallback xmlns="">
      <p:transition spd="slow" advClick="0" advTm="8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uage, ciel, peinture, paysage&#10;&#10;Description générée automatiquement">
            <a:extLst>
              <a:ext uri="{FF2B5EF4-FFF2-40B4-BE49-F238E27FC236}">
                <a16:creationId xmlns:a16="http://schemas.microsoft.com/office/drawing/2014/main" id="{ED8D740C-076F-81C7-00E3-4CDD6D921C3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53922" y="279000"/>
            <a:ext cx="8084155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FCA45A9-9DF8-3E93-7EEF-7E1A91DD1E3D}"/>
              </a:ext>
            </a:extLst>
          </p:cNvPr>
          <p:cNvSpPr txBox="1"/>
          <p:nvPr/>
        </p:nvSpPr>
        <p:spPr>
          <a:xfrm>
            <a:off x="2592888" y="6288066"/>
            <a:ext cx="732772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v-SE" sz="2400" b="1">
                <a:solidFill>
                  <a:srgbClr val="FFFF00"/>
                </a:solidFill>
              </a:rPr>
              <a:t>Cefalù en 1830, par Carl Anton Joseph Rottmann 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410733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airplane"/>
      </p:transition>
    </mc:Choice>
    <mc:Fallback xmlns="">
      <p:transition spd="slow" advClick="0" advTm="8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bâtiment, plein air, eau&#10;&#10;Description générée automatiquement">
            <a:extLst>
              <a:ext uri="{FF2B5EF4-FFF2-40B4-BE49-F238E27FC236}">
                <a16:creationId xmlns:a16="http://schemas.microsoft.com/office/drawing/2014/main" id="{84437ACC-0F1C-BC9B-0DF1-A17CB7C04EA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2914" y="3088971"/>
            <a:ext cx="4356000" cy="30492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habits, ciel, tourisme&#10;&#10;Description générée automatiquement">
            <a:extLst>
              <a:ext uri="{FF2B5EF4-FFF2-40B4-BE49-F238E27FC236}">
                <a16:creationId xmlns:a16="http://schemas.microsoft.com/office/drawing/2014/main" id="{4B9033BA-BFDD-06D8-59D0-0D8206EED65F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13639" y="684034"/>
            <a:ext cx="5165447" cy="3348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0119695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airplane"/>
      </p:transition>
    </mc:Choice>
    <mc:Fallback xmlns="">
      <p:transition spd="slow" advClick="0" advTm="8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au, aquarium, plein air, mur&#10;&#10;Description générée automatiquement">
            <a:extLst>
              <a:ext uri="{FF2B5EF4-FFF2-40B4-BE49-F238E27FC236}">
                <a16:creationId xmlns:a16="http://schemas.microsoft.com/office/drawing/2014/main" id="{C2C995C4-54A7-2926-9014-86FE7FE6550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4256" y="420927"/>
            <a:ext cx="4896000" cy="34272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77F1820-0EC9-8CEF-0D68-FF059C133313}"/>
              </a:ext>
            </a:extLst>
          </p:cNvPr>
          <p:cNvSpPr txBox="1"/>
          <p:nvPr/>
        </p:nvSpPr>
        <p:spPr>
          <a:xfrm>
            <a:off x="299264" y="3958224"/>
            <a:ext cx="528598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Le Lavatoio est un lavoir médiéval pittoresque construit pendant l'occupation arabe de la Sicile (827-1090).</a:t>
            </a:r>
            <a:endParaRPr lang="fr-FR" sz="2400" b="1" dirty="0">
              <a:solidFill>
                <a:srgbClr val="FFFF00"/>
              </a:solidFill>
            </a:endParaRPr>
          </a:p>
        </p:txBody>
      </p:sp>
      <p:pic>
        <p:nvPicPr>
          <p:cNvPr id="6" name="Image 5" descr="Une image contenant habits, personne, place de marché, femme&#10;&#10;Description générée automatiquement">
            <a:extLst>
              <a:ext uri="{FF2B5EF4-FFF2-40B4-BE49-F238E27FC236}">
                <a16:creationId xmlns:a16="http://schemas.microsoft.com/office/drawing/2014/main" id="{0D24F1CD-31F8-91AC-1980-39C3BFAB9997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01746" y="3327025"/>
            <a:ext cx="5040000" cy="326669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3CE554DE-2370-0108-5646-0E9903468366}"/>
              </a:ext>
            </a:extLst>
          </p:cNvPr>
          <p:cNvSpPr txBox="1"/>
          <p:nvPr/>
        </p:nvSpPr>
        <p:spPr>
          <a:xfrm>
            <a:off x="7139835" y="1757365"/>
            <a:ext cx="525305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Vendeur ambulant à Cefalù spécialisé dans les bijoux magnifiquement fabriqués à la main.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476184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airplane"/>
      </p:transition>
    </mc:Choice>
    <mc:Fallback xmlns="">
      <p:transition spd="slow" advClick="0" advTm="8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eau, ciel&#10;&#10;Description générée automatiquement">
            <a:extLst>
              <a:ext uri="{FF2B5EF4-FFF2-40B4-BE49-F238E27FC236}">
                <a16:creationId xmlns:a16="http://schemas.microsoft.com/office/drawing/2014/main" id="{FEB45B4B-9B7A-6BD7-4EEC-E43BB7768D5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1250" y="3176711"/>
            <a:ext cx="5148000" cy="3336691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ciel, bâtiment, maison&#10;&#10;Description générée automatiquement">
            <a:extLst>
              <a:ext uri="{FF2B5EF4-FFF2-40B4-BE49-F238E27FC236}">
                <a16:creationId xmlns:a16="http://schemas.microsoft.com/office/drawing/2014/main" id="{75FD196B-2E9E-F4C2-82AD-1383A1556EB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12178" y="440137"/>
            <a:ext cx="4628572" cy="324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FAAF6D7D-9BB6-00DE-2D7D-FC7FBC8E4946}"/>
              </a:ext>
            </a:extLst>
          </p:cNvPr>
          <p:cNvSpPr txBox="1"/>
          <p:nvPr/>
        </p:nvSpPr>
        <p:spPr>
          <a:xfrm>
            <a:off x="7988792" y="3815074"/>
            <a:ext cx="48128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La cathédrale de Cefalù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283236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airplane"/>
      </p:transition>
    </mc:Choice>
    <mc:Fallback xmlns="">
      <p:transition spd="slow" advClick="0" advTm="8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Architecture médiévale, Ruines&#10;&#10;Description générée automatiquement">
            <a:extLst>
              <a:ext uri="{FF2B5EF4-FFF2-40B4-BE49-F238E27FC236}">
                <a16:creationId xmlns:a16="http://schemas.microsoft.com/office/drawing/2014/main" id="{AD081122-D096-2CAA-01EC-1ACBD0103ED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6928" y="1842322"/>
            <a:ext cx="4896000" cy="3173356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bâtiment, chapelle, cathédrale, allée centrale&#10;&#10;Description générée automatiquement">
            <a:extLst>
              <a:ext uri="{FF2B5EF4-FFF2-40B4-BE49-F238E27FC236}">
                <a16:creationId xmlns:a16="http://schemas.microsoft.com/office/drawing/2014/main" id="{755DF593-ACA0-8431-4287-37DCD3FFA1E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48017" y="789140"/>
            <a:ext cx="3384000" cy="508446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7B2FE0D9-157C-6384-6EED-7CFB2EDA3AA9}"/>
              </a:ext>
            </a:extLst>
          </p:cNvPr>
          <p:cNvSpPr txBox="1"/>
          <p:nvPr/>
        </p:nvSpPr>
        <p:spPr>
          <a:xfrm>
            <a:off x="7039628" y="5211880"/>
            <a:ext cx="685762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endParaRPr lang="fr-FR" sz="2400" b="1" dirty="0"/>
          </a:p>
          <a:p>
            <a:r>
              <a:rPr lang="fr-FR" sz="3200" b="1" dirty="0">
                <a:solidFill>
                  <a:srgbClr val="FFFF00"/>
                </a:solidFill>
              </a:rPr>
              <a:t>Intérieur de la cathédrale.</a:t>
            </a:r>
          </a:p>
        </p:txBody>
      </p:sp>
    </p:spTree>
    <p:extLst>
      <p:ext uri="{BB962C8B-B14F-4D97-AF65-F5344CB8AC3E}">
        <p14:creationId xmlns:p14="http://schemas.microsoft.com/office/powerpoint/2010/main" val="9934327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airplane"/>
      </p:transition>
    </mc:Choice>
    <mc:Fallback xmlns="">
      <p:transition spd="slow" advClick="0" advTm="8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t, église, peinture, Lieux sacrés&#10;&#10;Description générée automatiquement">
            <a:extLst>
              <a:ext uri="{FF2B5EF4-FFF2-40B4-BE49-F238E27FC236}">
                <a16:creationId xmlns:a16="http://schemas.microsoft.com/office/drawing/2014/main" id="{C9A75F7C-CBCB-44E7-9FAE-0C5FD355928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76441" y="279000"/>
            <a:ext cx="8239118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6E418BD-985C-1D61-0FE9-DFEBBEB2A652}"/>
              </a:ext>
            </a:extLst>
          </p:cNvPr>
          <p:cNvSpPr txBox="1"/>
          <p:nvPr/>
        </p:nvSpPr>
        <p:spPr>
          <a:xfrm>
            <a:off x="3323269" y="5474970"/>
            <a:ext cx="772668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Christ pantocrator, cathédrale de </a:t>
            </a:r>
            <a:r>
              <a:rPr lang="fr-FR" sz="2400" b="1" dirty="0" err="1">
                <a:solidFill>
                  <a:srgbClr val="FFFF00"/>
                </a:solidFill>
              </a:rPr>
              <a:t>Cefalù</a:t>
            </a:r>
            <a:r>
              <a:rPr lang="fr-FR" sz="2400" b="1" dirty="0">
                <a:solidFill>
                  <a:srgbClr val="FFFF00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6938721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airplane"/>
      </p:transition>
    </mc:Choice>
    <mc:Fallback xmlns="">
      <p:transition spd="slow" advClick="0" advTm="8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t, Lieux sacrés, peinture, lieu de culte&#10;&#10;Description générée automatiquement">
            <a:extLst>
              <a:ext uri="{FF2B5EF4-FFF2-40B4-BE49-F238E27FC236}">
                <a16:creationId xmlns:a16="http://schemas.microsoft.com/office/drawing/2014/main" id="{096624CE-B558-7540-EF9A-654519E6B56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5138" y="956565"/>
            <a:ext cx="3384000" cy="494487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8643133-5ECC-FDCE-18D2-F5CCFAB91891}"/>
              </a:ext>
            </a:extLst>
          </p:cNvPr>
          <p:cNvSpPr txBox="1"/>
          <p:nvPr/>
        </p:nvSpPr>
        <p:spPr>
          <a:xfrm>
            <a:off x="4045908" y="3891160"/>
            <a:ext cx="3732756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rgbClr val="FFFF00"/>
                </a:solidFill>
              </a:rPr>
              <a:t>Mosaïques de l'abside : Christ Pantocrator, Vierge Marie, archanges et apôtres.</a:t>
            </a:r>
            <a:endParaRPr lang="fr-FR" sz="2800" b="1" dirty="0">
              <a:solidFill>
                <a:srgbClr val="FFFF00"/>
              </a:solidFill>
            </a:endParaRPr>
          </a:p>
        </p:txBody>
      </p:sp>
      <p:pic>
        <p:nvPicPr>
          <p:cNvPr id="6" name="Image 5" descr="Une image contenant plein air, maison, bâtiment, eau&#10;&#10;Description générée automatiquement">
            <a:extLst>
              <a:ext uri="{FF2B5EF4-FFF2-40B4-BE49-F238E27FC236}">
                <a16:creationId xmlns:a16="http://schemas.microsoft.com/office/drawing/2014/main" id="{D8FF4B57-AD2D-9405-50EB-150AD6025CFA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62862" y="425885"/>
            <a:ext cx="4824000" cy="3618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21E78F08-D5D4-A20D-9551-B4E4A607BE5D}"/>
              </a:ext>
            </a:extLst>
          </p:cNvPr>
          <p:cNvSpPr txBox="1"/>
          <p:nvPr/>
        </p:nvSpPr>
        <p:spPr>
          <a:xfrm>
            <a:off x="8254652" y="3359263"/>
            <a:ext cx="320666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Le Dôme, vu de la Rocca di </a:t>
            </a:r>
            <a:r>
              <a:rPr lang="fr-FR" sz="2400" b="1" dirty="0" err="1">
                <a:solidFill>
                  <a:srgbClr val="FFFF00"/>
                </a:solidFill>
              </a:rPr>
              <a:t>Cefalù</a:t>
            </a:r>
            <a:r>
              <a:rPr lang="fr-FR" sz="2400" b="1" dirty="0">
                <a:solidFill>
                  <a:srgbClr val="FFFF00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01885667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airplane"/>
      </p:transition>
    </mc:Choice>
    <mc:Fallback xmlns="">
      <p:transition spd="slow" advClick="0" advTm="8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eau, nature, ciel&#10;&#10;Description générée automatiquement">
            <a:extLst>
              <a:ext uri="{FF2B5EF4-FFF2-40B4-BE49-F238E27FC236}">
                <a16:creationId xmlns:a16="http://schemas.microsoft.com/office/drawing/2014/main" id="{99017CC2-736E-E5C7-17FC-BF6C9B2DC79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6198" y="363255"/>
            <a:ext cx="4896000" cy="3264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F2FB88D-7E1C-38E6-8E32-CD5A665557AD}"/>
              </a:ext>
            </a:extLst>
          </p:cNvPr>
          <p:cNvSpPr txBox="1"/>
          <p:nvPr/>
        </p:nvSpPr>
        <p:spPr>
          <a:xfrm>
            <a:off x="1507300" y="3762193"/>
            <a:ext cx="52358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Haven Cefalu</a:t>
            </a:r>
            <a:endParaRPr lang="fr-FR" sz="2400" b="1" dirty="0">
              <a:solidFill>
                <a:srgbClr val="FFFF00"/>
              </a:solidFill>
            </a:endParaRPr>
          </a:p>
        </p:txBody>
      </p:sp>
      <p:pic>
        <p:nvPicPr>
          <p:cNvPr id="6" name="Image 5" descr="Une image contenant plein air, paysage, nature, montagne&#10;&#10;Description générée automatiquement">
            <a:extLst>
              <a:ext uri="{FF2B5EF4-FFF2-40B4-BE49-F238E27FC236}">
                <a16:creationId xmlns:a16="http://schemas.microsoft.com/office/drawing/2014/main" id="{4287CC6B-CB0C-98B9-87A5-E47E198B683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96000" y="3216057"/>
            <a:ext cx="5796000" cy="326025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22001060-7724-E4CA-90B7-E10F77F46381}"/>
              </a:ext>
            </a:extLst>
          </p:cNvPr>
          <p:cNvSpPr txBox="1"/>
          <p:nvPr/>
        </p:nvSpPr>
        <p:spPr>
          <a:xfrm>
            <a:off x="6743180" y="2528460"/>
            <a:ext cx="547387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 le magnifique village balnéaire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53085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airplane"/>
      </p:transition>
    </mc:Choice>
    <mc:Fallback xmlns="">
      <p:transition spd="slow" advClick="0" advTm="8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ature, paysage, rive&#10;&#10;Description générée automatiquement">
            <a:extLst>
              <a:ext uri="{FF2B5EF4-FFF2-40B4-BE49-F238E27FC236}">
                <a16:creationId xmlns:a16="http://schemas.microsoft.com/office/drawing/2014/main" id="{798BE49F-20DF-EA9D-5011-54C93926DF9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4047" y="1657124"/>
            <a:ext cx="6300000" cy="354375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7" name="Image 6" descr="Une image contenant plein air, bâtiment, ciel, Ruines&#10;&#10;Description générée automatiquement">
            <a:extLst>
              <a:ext uri="{FF2B5EF4-FFF2-40B4-BE49-F238E27FC236}">
                <a16:creationId xmlns:a16="http://schemas.microsoft.com/office/drawing/2014/main" id="{E477289A-99AB-4C56-E093-C2D70841B727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27953" y="871993"/>
            <a:ext cx="3420000" cy="5114011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76715335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airplane"/>
      </p:transition>
    </mc:Choice>
    <mc:Fallback xmlns="">
      <p:transition spd="slow" advClick="0" advTm="8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eau, Photographie aérienne, aérien&#10;&#10;Description générée automatiquement">
            <a:extLst>
              <a:ext uri="{FF2B5EF4-FFF2-40B4-BE49-F238E27FC236}">
                <a16:creationId xmlns:a16="http://schemas.microsoft.com/office/drawing/2014/main" id="{05B5A93C-8B27-7319-BF01-5C0F0B3FCDB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6888" y="3429000"/>
            <a:ext cx="4846967" cy="3096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eau, ciel, paysage&#10;&#10;Description générée automatiquement">
            <a:extLst>
              <a:ext uri="{FF2B5EF4-FFF2-40B4-BE49-F238E27FC236}">
                <a16:creationId xmlns:a16="http://schemas.microsoft.com/office/drawing/2014/main" id="{50C3F772-B04D-5B27-C0A1-18563576599C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17112" y="232890"/>
            <a:ext cx="6768000" cy="3384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7187518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airplane"/>
      </p:transition>
    </mc:Choice>
    <mc:Fallback xmlns="">
      <p:transition spd="slow" advClick="0" advTm="8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ciel, arbre, montagne&#10;&#10;Description générée automatiquement">
            <a:extLst>
              <a:ext uri="{FF2B5EF4-FFF2-40B4-BE49-F238E27FC236}">
                <a16:creationId xmlns:a16="http://schemas.microsoft.com/office/drawing/2014/main" id="{C6E53177-58CB-0741-07AD-6242BC27890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4027" y="350729"/>
            <a:ext cx="4644000" cy="3483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3" name="Image 2" descr="Une image contenant plein air, arbre, plante, Hacienda&#10;&#10;Description générée automatiquement">
            <a:extLst>
              <a:ext uri="{FF2B5EF4-FFF2-40B4-BE49-F238E27FC236}">
                <a16:creationId xmlns:a16="http://schemas.microsoft.com/office/drawing/2014/main" id="{8AB01DD5-2A6A-56FC-49A5-FC4ABC7BB945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73973" y="3006246"/>
            <a:ext cx="5184000" cy="3456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5169935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airplane"/>
      </p:transition>
    </mc:Choice>
    <mc:Fallback xmlns="">
      <p:transition spd="slow" advClick="0" advTm="8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rive, arbre&#10;&#10;Description générée automatiquement">
            <a:extLst>
              <a:ext uri="{FF2B5EF4-FFF2-40B4-BE49-F238E27FC236}">
                <a16:creationId xmlns:a16="http://schemas.microsoft.com/office/drawing/2014/main" id="{267D6A5A-C2F3-58AC-46F6-8AA6A21F460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2188" y="2836600"/>
            <a:ext cx="4716000" cy="3144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nuage, paysage, ciel&#10;&#10;Description générée automatiquement">
            <a:extLst>
              <a:ext uri="{FF2B5EF4-FFF2-40B4-BE49-F238E27FC236}">
                <a16:creationId xmlns:a16="http://schemas.microsoft.com/office/drawing/2014/main" id="{DF514E25-FF19-0957-CE3E-971AE57404CF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23604" y="801402"/>
            <a:ext cx="4968000" cy="3293784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3205604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airplane"/>
      </p:transition>
    </mc:Choice>
    <mc:Fallback xmlns="">
      <p:transition spd="slow" advClick="0" advTm="8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véhicule&#10;&#10;Description générée automatiquement">
            <a:extLst>
              <a:ext uri="{FF2B5EF4-FFF2-40B4-BE49-F238E27FC236}">
                <a16:creationId xmlns:a16="http://schemas.microsoft.com/office/drawing/2014/main" id="{FC3F6BB4-5432-B90A-A9E1-FD0605E88A0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90045" y="3278687"/>
            <a:ext cx="4860000" cy="324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ciel, nuage, eau&#10;&#10;Description générée automatiquement">
            <a:extLst>
              <a:ext uri="{FF2B5EF4-FFF2-40B4-BE49-F238E27FC236}">
                <a16:creationId xmlns:a16="http://schemas.microsoft.com/office/drawing/2014/main" id="{59DE9DB1-ED14-CC1B-E5B5-E4FB1FFC4FAE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1955" y="333000"/>
            <a:ext cx="4644000" cy="3096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04165414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airplane"/>
      </p:transition>
    </mc:Choice>
    <mc:Fallback xmlns="">
      <p:transition spd="slow" advClick="0" advTm="8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ciel, scène&#10;&#10;Description générée automatiquement">
            <a:extLst>
              <a:ext uri="{FF2B5EF4-FFF2-40B4-BE49-F238E27FC236}">
                <a16:creationId xmlns:a16="http://schemas.microsoft.com/office/drawing/2014/main" id="{33B486C9-2BAB-1DE6-5B93-216C56B485C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7464" y="3331923"/>
            <a:ext cx="5254054" cy="324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ciel, sol, bateau&#10;&#10;Description générée automatiquement">
            <a:extLst>
              <a:ext uri="{FF2B5EF4-FFF2-40B4-BE49-F238E27FC236}">
                <a16:creationId xmlns:a16="http://schemas.microsoft.com/office/drawing/2014/main" id="{E8ABA502-CFD9-2E26-6E32-E34811F4A1D0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54536" y="175364"/>
            <a:ext cx="5040000" cy="336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410375954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airplane"/>
      </p:transition>
    </mc:Choice>
    <mc:Fallback xmlns="">
      <p:transition spd="slow" advClick="0" advTm="8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montagne, nature, paysage&#10;&#10;Description générée automatiquement">
            <a:extLst>
              <a:ext uri="{FF2B5EF4-FFF2-40B4-BE49-F238E27FC236}">
                <a16:creationId xmlns:a16="http://schemas.microsoft.com/office/drawing/2014/main" id="{B2F6AB1D-47A8-D4F8-880A-D8FC5EBA6ED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9852" y="339055"/>
            <a:ext cx="5127541" cy="342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bâtiment, plein air, véhicule, roue&#10;&#10;Description générée automatiquement">
            <a:extLst>
              <a:ext uri="{FF2B5EF4-FFF2-40B4-BE49-F238E27FC236}">
                <a16:creationId xmlns:a16="http://schemas.microsoft.com/office/drawing/2014/main" id="{27394EE3-24B8-7A16-1A20-05325F29EB0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72793" y="3093929"/>
            <a:ext cx="5289355" cy="3528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93763916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airplane"/>
      </p:transition>
    </mc:Choice>
    <mc:Fallback xmlns="">
      <p:transition spd="slow" advClick="0" advTm="8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personne, habits&#10;&#10;Description générée automatiquement">
            <a:extLst>
              <a:ext uri="{FF2B5EF4-FFF2-40B4-BE49-F238E27FC236}">
                <a16:creationId xmlns:a16="http://schemas.microsoft.com/office/drawing/2014/main" id="{07BBB91D-8965-3BBF-DD84-30EC1899A41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2912" y="1954066"/>
            <a:ext cx="4680000" cy="3513321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marché, Aliments naturels, place de marché, Nourriture locale&#10;&#10;Description générée automatiquement">
            <a:extLst>
              <a:ext uri="{FF2B5EF4-FFF2-40B4-BE49-F238E27FC236}">
                <a16:creationId xmlns:a16="http://schemas.microsoft.com/office/drawing/2014/main" id="{0BE7C9C2-6D87-D6B9-F39F-06EDEFEFAE50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59088" y="1149000"/>
            <a:ext cx="3420000" cy="456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1704840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airplane"/>
      </p:transition>
    </mc:Choice>
    <mc:Fallback xmlns="">
      <p:transition spd="slow" advClick="0" advTm="8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eau, paysage, ciel&#10;&#10;Description générée automatiquement">
            <a:extLst>
              <a:ext uri="{FF2B5EF4-FFF2-40B4-BE49-F238E27FC236}">
                <a16:creationId xmlns:a16="http://schemas.microsoft.com/office/drawing/2014/main" id="{134233EA-FA35-9EE0-BE0D-C3B132B2A6C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2197" y="263568"/>
            <a:ext cx="6265402" cy="3492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7" name="Image 6" descr="Une image contenant plein air, nuage, eau, ciel&#10;&#10;Description générée automatiquement">
            <a:extLst>
              <a:ext uri="{FF2B5EF4-FFF2-40B4-BE49-F238E27FC236}">
                <a16:creationId xmlns:a16="http://schemas.microsoft.com/office/drawing/2014/main" id="{2AE2ED5A-6593-F661-40F8-44014557FBA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97803" y="3331923"/>
            <a:ext cx="4932000" cy="3288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30854106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airplane"/>
      </p:transition>
    </mc:Choice>
    <mc:Fallback xmlns="">
      <p:transition spd="slow" advClick="0" advTm="8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F98A8BF1-6301-FA8E-F3F9-0B0127BDAFD8}"/>
              </a:ext>
            </a:extLst>
          </p:cNvPr>
          <p:cNvSpPr txBox="1"/>
          <p:nvPr/>
        </p:nvSpPr>
        <p:spPr>
          <a:xfrm>
            <a:off x="1064712" y="688932"/>
            <a:ext cx="113235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Lorient Vous A Présenté  La Commune De </a:t>
            </a:r>
            <a:r>
              <a:rPr lang="fr-FR" sz="3200" b="1" dirty="0" err="1">
                <a:solidFill>
                  <a:srgbClr val="FFFF00"/>
                </a:solidFill>
              </a:rPr>
              <a:t>Céfalu</a:t>
            </a:r>
            <a:r>
              <a:rPr lang="fr-FR" sz="3200" b="1" dirty="0">
                <a:solidFill>
                  <a:srgbClr val="FFFF00"/>
                </a:solidFill>
              </a:rPr>
              <a:t> Sicile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D06EB9F0-D2B5-9AFA-8CBE-05E76A06925D}"/>
              </a:ext>
            </a:extLst>
          </p:cNvPr>
          <p:cNvSpPr txBox="1"/>
          <p:nvPr/>
        </p:nvSpPr>
        <p:spPr>
          <a:xfrm>
            <a:off x="3369501" y="1711116"/>
            <a:ext cx="955735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Les Images Et Le Son Du Net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FF2963DE-F559-7E7A-3610-D51D069C3855}"/>
              </a:ext>
            </a:extLst>
          </p:cNvPr>
          <p:cNvSpPr txBox="1"/>
          <p:nvPr/>
        </p:nvSpPr>
        <p:spPr>
          <a:xfrm>
            <a:off x="3995803" y="2661447"/>
            <a:ext cx="97076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Merci De Votre Visite 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87818D30-0DBA-12E6-01BC-086DA5F756F0}"/>
              </a:ext>
            </a:extLst>
          </p:cNvPr>
          <p:cNvSpPr txBox="1"/>
          <p:nvPr/>
        </p:nvSpPr>
        <p:spPr>
          <a:xfrm>
            <a:off x="5315211" y="3611778"/>
            <a:ext cx="687678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148535952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airplane"/>
      </p:transition>
    </mc:Choice>
    <mc:Fallback xmlns="">
      <p:transition spd="slow" advClick="0" advTm="8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106</TotalTime>
  <Words>237</Words>
  <Application>Microsoft Office PowerPoint</Application>
  <PresentationFormat>Grand écran</PresentationFormat>
  <Paragraphs>46</Paragraphs>
  <Slides>28</Slides>
  <Notes>1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28</vt:i4>
      </vt:variant>
    </vt:vector>
  </HeadingPairs>
  <TitlesOfParts>
    <vt:vector size="32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4</cp:revision>
  <dcterms:created xsi:type="dcterms:W3CDTF">2024-07-17T04:18:37Z</dcterms:created>
  <dcterms:modified xsi:type="dcterms:W3CDTF">2024-07-17T07:32:43Z</dcterms:modified>
</cp:coreProperties>
</file>