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81" r:id="rId4"/>
    <p:sldId id="259" r:id="rId5"/>
    <p:sldId id="278" r:id="rId6"/>
    <p:sldId id="260" r:id="rId7"/>
    <p:sldId id="258" r:id="rId8"/>
    <p:sldId id="282" r:id="rId9"/>
    <p:sldId id="261" r:id="rId10"/>
    <p:sldId id="280" r:id="rId11"/>
    <p:sldId id="257" r:id="rId12"/>
    <p:sldId id="265" r:id="rId13"/>
    <p:sldId id="279" r:id="rId14"/>
    <p:sldId id="276" r:id="rId15"/>
    <p:sldId id="269" r:id="rId16"/>
    <p:sldId id="275" r:id="rId17"/>
    <p:sldId id="274" r:id="rId18"/>
    <p:sldId id="272" r:id="rId19"/>
    <p:sldId id="271" r:id="rId20"/>
    <p:sldId id="267" r:id="rId21"/>
    <p:sldId id="266" r:id="rId22"/>
    <p:sldId id="264" r:id="rId23"/>
    <p:sldId id="263" r:id="rId24"/>
    <p:sldId id="262" r:id="rId25"/>
    <p:sldId id="268" r:id="rId26"/>
    <p:sldId id="283" r:id="rId27"/>
    <p:sldId id="284" r:id="rId28"/>
    <p:sldId id="277" r:id="rId29"/>
    <p:sldId id="273" r:id="rId30"/>
    <p:sldId id="270"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424" autoAdjust="0"/>
    <p:restoredTop sz="94660"/>
  </p:normalViewPr>
  <p:slideViewPr>
    <p:cSldViewPr snapToGrid="0">
      <p:cViewPr varScale="1">
        <p:scale>
          <a:sx n="82" d="100"/>
          <a:sy n="82" d="100"/>
        </p:scale>
        <p:origin x="108"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39D66B-FCDF-6C89-450C-258BAD34D25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AFE9589-E78C-17AA-EDCC-BC1E87DD07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AF602C9-5141-E439-4B80-00F3537AA572}"/>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792EC25A-F374-D337-761D-588868D54C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BA73FE2-5028-E409-5F1A-A9DD6E370E0E}"/>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141584261"/>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7BE65-BED7-2F9E-2933-3918F797AD9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F465D2A-4800-FEBF-5B65-C478E11ED58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E7D70B1-9D78-A64B-F260-FE334E00D149}"/>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550A797A-0798-6356-3F78-38971333D75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0D1674F-19BE-7A3B-3450-8949E559E716}"/>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292138512"/>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16CBE0-14F6-4B1E-70B9-BD213A09858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7AA6E6F-CC93-88DF-2CAB-750058BDA0C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A4961B9-2FC6-BBAF-4341-4BE3E95719A4}"/>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C20800C6-128A-1B21-0DC6-E0EC5DE0F08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1C1C5EA-A428-0617-35A5-3AF9C54F8435}"/>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653164805"/>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24C043-B140-F487-DF9F-5CA72899FEE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CD45D34-BE7C-D98C-915A-1F2FB0EFFFA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5A29117-7E3A-C5E8-1321-132A8844F9F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1803B98-5680-0183-EEBE-62E23C4CEF88}"/>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6" name="Espace réservé du pied de page 5">
            <a:extLst>
              <a:ext uri="{FF2B5EF4-FFF2-40B4-BE49-F238E27FC236}">
                <a16:creationId xmlns:a16="http://schemas.microsoft.com/office/drawing/2014/main" id="{53FF97B0-680F-5329-F9BC-7450B3D8373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88CE901-E3A2-F65D-120F-CE53E179EFF5}"/>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2597345355"/>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DAF94E-3ECB-1D72-6548-BCA55E2DA1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FB73C29-A772-36C4-D058-68F2A3522A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8C7E929-A2E8-B321-1831-39C8FF1D4AE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EA57327-E7E1-50B9-67A1-920AE77FA7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B655528-FA2E-C3DE-6FE8-1AAB26EB42B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7922569-7AC9-1A71-9585-496128A79414}"/>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8" name="Espace réservé du pied de page 7">
            <a:extLst>
              <a:ext uri="{FF2B5EF4-FFF2-40B4-BE49-F238E27FC236}">
                <a16:creationId xmlns:a16="http://schemas.microsoft.com/office/drawing/2014/main" id="{C1480578-7586-7779-8817-50BAE174ED3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B8EC21E-B2C9-9CD4-9B38-F2BBFFE286A8}"/>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17283661"/>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83C9DF-7FC1-220A-0244-687D245044A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ECB7396-FB54-D1BF-C214-DEBA524C9D3F}"/>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4" name="Espace réservé du pied de page 3">
            <a:extLst>
              <a:ext uri="{FF2B5EF4-FFF2-40B4-BE49-F238E27FC236}">
                <a16:creationId xmlns:a16="http://schemas.microsoft.com/office/drawing/2014/main" id="{1DE2AD69-05D1-C9D6-D7FC-8136C985D59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1A1595D-493D-DEC1-1384-667A1AA8EF8A}"/>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4135108811"/>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3AA167E-CAA4-8DF3-2400-5523D8A399A5}"/>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3" name="Espace réservé du pied de page 2">
            <a:extLst>
              <a:ext uri="{FF2B5EF4-FFF2-40B4-BE49-F238E27FC236}">
                <a16:creationId xmlns:a16="http://schemas.microsoft.com/office/drawing/2014/main" id="{4F0BF4C5-D294-5F52-BD72-6F737530B39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7DB67DF-C168-1E98-B753-C5E52869663C}"/>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3352933067"/>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516D24-CFEB-592B-5E3A-3F27EE7AF1B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5CF71D8-6BE9-7D02-EA71-259A80DB7D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348CEDB-2013-1737-08E2-32757226F5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3E3E98E-0003-6766-319C-8752204B926C}"/>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6" name="Espace réservé du pied de page 5">
            <a:extLst>
              <a:ext uri="{FF2B5EF4-FFF2-40B4-BE49-F238E27FC236}">
                <a16:creationId xmlns:a16="http://schemas.microsoft.com/office/drawing/2014/main" id="{27EA77C3-0F9F-247E-3481-0D4C02F5E61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692A7A4-7797-9C95-3DA7-59F5501C290C}"/>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954547169"/>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A74139-031B-E44C-C3C8-A832756256B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2A57E2B-78AB-777F-0F57-E955588C05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AEA1473-947C-28EE-68CD-D90291D17A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1B8EA5E-87EE-4204-5042-143ACDD16A85}"/>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6" name="Espace réservé du pied de page 5">
            <a:extLst>
              <a:ext uri="{FF2B5EF4-FFF2-40B4-BE49-F238E27FC236}">
                <a16:creationId xmlns:a16="http://schemas.microsoft.com/office/drawing/2014/main" id="{264810B1-91F8-5C77-5D97-777208314FD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A0FF83F-9F4C-C8BA-591E-34AC21B5B7A6}"/>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2344164532"/>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39B5E2-ECE9-2D36-9186-CA4E4477AD7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2A4521A-83BA-AF8D-3F9E-2ED1F3A9443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9D79E19-E936-A024-C84C-F76CB98BE94D}"/>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43657DA3-F551-5EC5-5CC2-4D45709D28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DB0D268-577D-05DC-E4EA-0B12BC195CA9}"/>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2447958948"/>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A545206-1726-5C20-0AB2-BD1FF3C4494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3E1AAD5-9E28-34EE-FA39-67BCE13BBF7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756E9D2-2C3B-B4AB-2D81-C7E71D74B421}"/>
              </a:ext>
            </a:extLst>
          </p:cNvPr>
          <p:cNvSpPr>
            <a:spLocks noGrp="1"/>
          </p:cNvSpPr>
          <p:nvPr>
            <p:ph type="dt" sz="half" idx="10"/>
          </p:nvPr>
        </p:nvSpPr>
        <p:spPr/>
        <p:txBody>
          <a:bodyPr/>
          <a:lstStyle/>
          <a:p>
            <a:fld id="{1C35AEBF-C2EE-4E07-B36F-52978E8F64E0}"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3A7A6FE3-C20D-D86B-F437-D0794148B25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A37DB26-AF36-749E-FEA6-E3E4E921F1EE}"/>
              </a:ext>
            </a:extLst>
          </p:cNvPr>
          <p:cNvSpPr>
            <a:spLocks noGrp="1"/>
          </p:cNvSpPr>
          <p:nvPr>
            <p:ph type="sldNum" sz="quarter" idx="12"/>
          </p:nvPr>
        </p:nvSpPr>
        <p:spPr/>
        <p:txBody>
          <a:bodyPr/>
          <a:lstStyle/>
          <a:p>
            <a:fld id="{E7E21374-1B27-4C37-A3EE-C48CB6EE1A92}" type="slidenum">
              <a:rPr lang="fr-FR" smtClean="0"/>
              <a:t>‹N°›</a:t>
            </a:fld>
            <a:endParaRPr lang="fr-FR"/>
          </a:p>
        </p:txBody>
      </p:sp>
    </p:spTree>
    <p:extLst>
      <p:ext uri="{BB962C8B-B14F-4D97-AF65-F5344CB8AC3E}">
        <p14:creationId xmlns:p14="http://schemas.microsoft.com/office/powerpoint/2010/main" val="3115335258"/>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B7F7788-9D05-B10D-3BA8-49CA46718E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B8A9412-5427-075E-4D64-35444EC997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3D37F1-5EA4-ADF9-4FC6-B77773CF3C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C35AEBF-C2EE-4E07-B36F-52978E8F64E0}"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308A71E2-F2B9-C94C-9DD1-95F2365F0C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5ACB1AB-A48D-A695-9676-6CFF34162C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7E21374-1B27-4C37-A3EE-C48CB6EE1A92}" type="slidenum">
              <a:rPr lang="fr-FR" smtClean="0"/>
              <a:t>‹N°›</a:t>
            </a:fld>
            <a:endParaRPr lang="fr-FR"/>
          </a:p>
        </p:txBody>
      </p:sp>
    </p:spTree>
    <p:extLst>
      <p:ext uri="{BB962C8B-B14F-4D97-AF65-F5344CB8AC3E}">
        <p14:creationId xmlns:p14="http://schemas.microsoft.com/office/powerpoint/2010/main" val="29144666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scène, nuage&#10;&#10;Description générée automatiquement">
            <a:extLst>
              <a:ext uri="{FF2B5EF4-FFF2-40B4-BE49-F238E27FC236}">
                <a16:creationId xmlns:a16="http://schemas.microsoft.com/office/drawing/2014/main" id="{04EC0201-9808-9D4B-C95D-B6929410533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F8E7B53-CD66-0FA1-FD53-86177627A983}"/>
              </a:ext>
            </a:extLst>
          </p:cNvPr>
          <p:cNvSpPr txBox="1"/>
          <p:nvPr/>
        </p:nvSpPr>
        <p:spPr>
          <a:xfrm>
            <a:off x="5177790" y="6117335"/>
            <a:ext cx="8126730" cy="461665"/>
          </a:xfrm>
          <a:prstGeom prst="rect">
            <a:avLst/>
          </a:prstGeom>
          <a:noFill/>
        </p:spPr>
        <p:txBody>
          <a:bodyPr wrap="square" rtlCol="0">
            <a:spAutoFit/>
          </a:bodyPr>
          <a:lstStyle/>
          <a:p>
            <a:r>
              <a:rPr lang="fr-FR" sz="2400" b="1" dirty="0">
                <a:solidFill>
                  <a:srgbClr val="FFFF00"/>
                </a:solidFill>
              </a:rPr>
              <a:t>Viaduc De Millau</a:t>
            </a:r>
          </a:p>
        </p:txBody>
      </p:sp>
      <p:sp>
        <p:nvSpPr>
          <p:cNvPr id="5" name="ZoneTexte 4">
            <a:extLst>
              <a:ext uri="{FF2B5EF4-FFF2-40B4-BE49-F238E27FC236}">
                <a16:creationId xmlns:a16="http://schemas.microsoft.com/office/drawing/2014/main" id="{F1B1DE92-D961-6181-BD34-B952DC6539B8}"/>
              </a:ext>
            </a:extLst>
          </p:cNvPr>
          <p:cNvSpPr txBox="1"/>
          <p:nvPr/>
        </p:nvSpPr>
        <p:spPr>
          <a:xfrm>
            <a:off x="4105929" y="279000"/>
            <a:ext cx="9198591" cy="523220"/>
          </a:xfrm>
          <a:prstGeom prst="rect">
            <a:avLst/>
          </a:prstGeom>
          <a:noFill/>
        </p:spPr>
        <p:txBody>
          <a:bodyPr wrap="square" rtlCol="0">
            <a:spAutoFit/>
          </a:bodyPr>
          <a:lstStyle/>
          <a:p>
            <a:r>
              <a:rPr lang="fr-FR" sz="2800" b="1" dirty="0"/>
              <a:t>Millau – Peyre Aveyron </a:t>
            </a:r>
          </a:p>
        </p:txBody>
      </p:sp>
    </p:spTree>
    <p:extLst>
      <p:ext uri="{BB962C8B-B14F-4D97-AF65-F5344CB8AC3E}">
        <p14:creationId xmlns:p14="http://schemas.microsoft.com/office/powerpoint/2010/main" val="3586939300"/>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sndAc>
          <p:stSnd loop="1">
            <p:snd r:embed="rId2" name="Mon aveyron chanson et paysages.wav"/>
          </p:stSnd>
        </p:sndAc>
      </p:transition>
    </mc:Choice>
    <mc:Fallback xmlns="">
      <p:transition spd="slow" advClick="0" advTm="11000">
        <p:fade/>
        <p:sndAc>
          <p:stSnd loop="1">
            <p:snd r:embed="rId4" name="Mon aveyron chanson et paysag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D96CCC-438C-ADB2-451B-B9E71B617BB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Le viaduc de Millau est un pont à haubans franchissant la vallée du Tarn, dans le département de l'Aveyron, en France. Portant l’A75, il assure la jonction entre le causse Rouge et le causse du Larzac en franchissant une brèche de 2 460 mètres de longueur et de 343 mètres de profondeur au point le plus haut, dans un panorama de grande qualité et avec des vents susceptibles de souffler à plus de 200 km/h.</a:t>
            </a:r>
          </a:p>
          <a:p>
            <a:pPr algn="ctr"/>
            <a:endParaRPr lang="fr-FR" sz="2800" b="1" dirty="0">
              <a:solidFill>
                <a:srgbClr val="FFFF00"/>
              </a:solidFill>
            </a:endParaRPr>
          </a:p>
          <a:p>
            <a:pPr algn="ctr"/>
            <a:r>
              <a:rPr lang="fr-FR" sz="2800" b="1" dirty="0">
                <a:solidFill>
                  <a:srgbClr val="FFFF00"/>
                </a:solidFill>
              </a:rPr>
              <a:t>Aménagement d'importance nationale et internationale, et maillon de l’autoroute A75 permettant de relier Clermont-Ferrand à Béziers, ce projet a nécessité treize ans d'études techniques et financières. Les études ont commencé en 1987 et l’ouvrage a été mis en service le 16 décembre 2004, trois ans seulement après la pose de la première pierre. D’un coût de 320 millions d’euros, il a été financé et réalisé par le groupe Eiffage dans le cadre d’une concession, la première de ce type, par sa durée de 78 ans dont trois de construction1, définie par le décret no 2001-923 du 8 octobre 20012.</a:t>
            </a:r>
          </a:p>
        </p:txBody>
      </p:sp>
    </p:spTree>
    <p:extLst>
      <p:ext uri="{BB962C8B-B14F-4D97-AF65-F5344CB8AC3E}">
        <p14:creationId xmlns:p14="http://schemas.microsoft.com/office/powerpoint/2010/main" val="1627734747"/>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rivière&#10;&#10;Description générée automatiquement">
            <a:extLst>
              <a:ext uri="{FF2B5EF4-FFF2-40B4-BE49-F238E27FC236}">
                <a16:creationId xmlns:a16="http://schemas.microsoft.com/office/drawing/2014/main" id="{4D792B72-0A70-796E-9699-31B554D9D9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383" y="837000"/>
            <a:ext cx="11641233" cy="5184000"/>
          </a:xfrm>
          <a:prstGeom prst="rect">
            <a:avLst/>
          </a:prstGeom>
          <a:effectLst>
            <a:softEdge rad="635000"/>
          </a:effectLst>
        </p:spPr>
      </p:pic>
      <p:sp>
        <p:nvSpPr>
          <p:cNvPr id="4" name="ZoneTexte 3">
            <a:extLst>
              <a:ext uri="{FF2B5EF4-FFF2-40B4-BE49-F238E27FC236}">
                <a16:creationId xmlns:a16="http://schemas.microsoft.com/office/drawing/2014/main" id="{B2BABBCE-B0A6-DFD0-B92F-1E80017606FD}"/>
              </a:ext>
            </a:extLst>
          </p:cNvPr>
          <p:cNvSpPr txBox="1"/>
          <p:nvPr/>
        </p:nvSpPr>
        <p:spPr>
          <a:xfrm>
            <a:off x="5076967" y="6020999"/>
            <a:ext cx="10731690" cy="461665"/>
          </a:xfrm>
          <a:prstGeom prst="rect">
            <a:avLst/>
          </a:prstGeom>
          <a:noFill/>
        </p:spPr>
        <p:txBody>
          <a:bodyPr wrap="square" rtlCol="0">
            <a:spAutoFit/>
          </a:bodyPr>
          <a:lstStyle/>
          <a:p>
            <a:r>
              <a:rPr lang="fr-FR" sz="2400" b="1" dirty="0">
                <a:solidFill>
                  <a:srgbClr val="FFFF00"/>
                </a:solidFill>
              </a:rPr>
              <a:t>Viaduc De Millau</a:t>
            </a:r>
          </a:p>
        </p:txBody>
      </p:sp>
    </p:spTree>
    <p:extLst>
      <p:ext uri="{BB962C8B-B14F-4D97-AF65-F5344CB8AC3E}">
        <p14:creationId xmlns:p14="http://schemas.microsoft.com/office/powerpoint/2010/main" val="2646310217"/>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aysage, maison&#10;&#10;Description générée automatiquement">
            <a:extLst>
              <a:ext uri="{FF2B5EF4-FFF2-40B4-BE49-F238E27FC236}">
                <a16:creationId xmlns:a16="http://schemas.microsoft.com/office/drawing/2014/main" id="{BBA69B6A-8698-794E-BCA3-A7D18841770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90133" y="163689"/>
            <a:ext cx="9473684" cy="6300000"/>
          </a:xfrm>
          <a:prstGeom prst="rect">
            <a:avLst/>
          </a:prstGeom>
          <a:effectLst>
            <a:softEdge rad="635000"/>
          </a:effectLst>
        </p:spPr>
      </p:pic>
      <p:sp>
        <p:nvSpPr>
          <p:cNvPr id="4" name="ZoneTexte 3">
            <a:extLst>
              <a:ext uri="{FF2B5EF4-FFF2-40B4-BE49-F238E27FC236}">
                <a16:creationId xmlns:a16="http://schemas.microsoft.com/office/drawing/2014/main" id="{64A26487-E4AA-5476-C5EB-6A7714D123A0}"/>
              </a:ext>
            </a:extLst>
          </p:cNvPr>
          <p:cNvSpPr txBox="1"/>
          <p:nvPr/>
        </p:nvSpPr>
        <p:spPr>
          <a:xfrm>
            <a:off x="4720590" y="6198356"/>
            <a:ext cx="8081010" cy="461665"/>
          </a:xfrm>
          <a:prstGeom prst="rect">
            <a:avLst/>
          </a:prstGeom>
          <a:noFill/>
        </p:spPr>
        <p:txBody>
          <a:bodyPr wrap="square" rtlCol="0">
            <a:spAutoFit/>
          </a:bodyPr>
          <a:lstStyle/>
          <a:p>
            <a:r>
              <a:rPr lang="fr-FR" sz="2400" b="1" dirty="0">
                <a:solidFill>
                  <a:srgbClr val="FFFF00"/>
                </a:solidFill>
              </a:rPr>
              <a:t>La Ville De Millau Nuit </a:t>
            </a:r>
          </a:p>
        </p:txBody>
      </p:sp>
    </p:spTree>
    <p:extLst>
      <p:ext uri="{BB962C8B-B14F-4D97-AF65-F5344CB8AC3E}">
        <p14:creationId xmlns:p14="http://schemas.microsoft.com/office/powerpoint/2010/main" val="1261563921"/>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montagne, ciel&#10;&#10;Description générée automatiquement">
            <a:extLst>
              <a:ext uri="{FF2B5EF4-FFF2-40B4-BE49-F238E27FC236}">
                <a16:creationId xmlns:a16="http://schemas.microsoft.com/office/drawing/2014/main" id="{E41D5E5C-5ACF-83D9-6D24-70CD293487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8045" y="279000"/>
            <a:ext cx="9455910" cy="6300000"/>
          </a:xfrm>
          <a:prstGeom prst="rect">
            <a:avLst/>
          </a:prstGeom>
          <a:effectLst>
            <a:softEdge rad="635000"/>
          </a:effectLst>
        </p:spPr>
      </p:pic>
      <p:sp>
        <p:nvSpPr>
          <p:cNvPr id="4" name="ZoneTexte 3">
            <a:extLst>
              <a:ext uri="{FF2B5EF4-FFF2-40B4-BE49-F238E27FC236}">
                <a16:creationId xmlns:a16="http://schemas.microsoft.com/office/drawing/2014/main" id="{840403D0-A848-DD9F-9DEC-BCE7EA2C7A65}"/>
              </a:ext>
            </a:extLst>
          </p:cNvPr>
          <p:cNvSpPr txBox="1"/>
          <p:nvPr/>
        </p:nvSpPr>
        <p:spPr>
          <a:xfrm>
            <a:off x="5086350" y="6160770"/>
            <a:ext cx="8801100" cy="461665"/>
          </a:xfrm>
          <a:prstGeom prst="rect">
            <a:avLst/>
          </a:prstGeom>
          <a:noFill/>
        </p:spPr>
        <p:txBody>
          <a:bodyPr wrap="square" rtlCol="0">
            <a:spAutoFit/>
          </a:bodyPr>
          <a:lstStyle/>
          <a:p>
            <a:r>
              <a:rPr lang="fr-FR" sz="2400" b="1" dirty="0">
                <a:solidFill>
                  <a:srgbClr val="FFFF00"/>
                </a:solidFill>
              </a:rPr>
              <a:t>Viaduc De Millau</a:t>
            </a:r>
          </a:p>
        </p:txBody>
      </p:sp>
    </p:spTree>
    <p:extLst>
      <p:ext uri="{BB962C8B-B14F-4D97-AF65-F5344CB8AC3E}">
        <p14:creationId xmlns:p14="http://schemas.microsoft.com/office/powerpoint/2010/main" val="3708919442"/>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âtiment, ciel&#10;&#10;Description générée automatiquement">
            <a:extLst>
              <a:ext uri="{FF2B5EF4-FFF2-40B4-BE49-F238E27FC236}">
                <a16:creationId xmlns:a16="http://schemas.microsoft.com/office/drawing/2014/main" id="{CD13BDA9-A2CB-FB04-945B-17C5274CAC7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64000" y="621720"/>
            <a:ext cx="8064000" cy="5614560"/>
          </a:xfrm>
          <a:prstGeom prst="rect">
            <a:avLst/>
          </a:prstGeom>
          <a:effectLst>
            <a:softEdge rad="317500"/>
          </a:effectLst>
        </p:spPr>
      </p:pic>
      <p:sp>
        <p:nvSpPr>
          <p:cNvPr id="4" name="ZoneTexte 3">
            <a:extLst>
              <a:ext uri="{FF2B5EF4-FFF2-40B4-BE49-F238E27FC236}">
                <a16:creationId xmlns:a16="http://schemas.microsoft.com/office/drawing/2014/main" id="{0A45DB97-43AD-B987-BC81-19A7D9DA692F}"/>
              </a:ext>
            </a:extLst>
          </p:cNvPr>
          <p:cNvSpPr txBox="1"/>
          <p:nvPr/>
        </p:nvSpPr>
        <p:spPr>
          <a:xfrm>
            <a:off x="4377690" y="6005447"/>
            <a:ext cx="6972300" cy="461665"/>
          </a:xfrm>
          <a:prstGeom prst="rect">
            <a:avLst/>
          </a:prstGeom>
          <a:noFill/>
        </p:spPr>
        <p:txBody>
          <a:bodyPr wrap="square" rtlCol="0">
            <a:spAutoFit/>
          </a:bodyPr>
          <a:lstStyle/>
          <a:p>
            <a:r>
              <a:rPr lang="fr-FR" sz="2400" b="1" dirty="0">
                <a:solidFill>
                  <a:srgbClr val="FFFF00"/>
                </a:solidFill>
              </a:rPr>
              <a:t>Le Pont Vieux Et Son Moulin</a:t>
            </a:r>
          </a:p>
        </p:txBody>
      </p:sp>
    </p:spTree>
    <p:extLst>
      <p:ext uri="{BB962C8B-B14F-4D97-AF65-F5344CB8AC3E}">
        <p14:creationId xmlns:p14="http://schemas.microsoft.com/office/powerpoint/2010/main" val="1085041115"/>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bâtiment, plante&#10;&#10;Description générée automatiquement">
            <a:extLst>
              <a:ext uri="{FF2B5EF4-FFF2-40B4-BE49-F238E27FC236}">
                <a16:creationId xmlns:a16="http://schemas.microsoft.com/office/drawing/2014/main" id="{F7C87062-7B2E-C817-1BE9-8FE2FC00F6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5" y="189000"/>
            <a:ext cx="485849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7A43F5B-0825-6588-9D6E-2B43A28C2E48}"/>
              </a:ext>
            </a:extLst>
          </p:cNvPr>
          <p:cNvSpPr txBox="1"/>
          <p:nvPr/>
        </p:nvSpPr>
        <p:spPr>
          <a:xfrm>
            <a:off x="125730" y="2903221"/>
            <a:ext cx="3406140" cy="830997"/>
          </a:xfrm>
          <a:prstGeom prst="rect">
            <a:avLst/>
          </a:prstGeom>
          <a:noFill/>
        </p:spPr>
        <p:txBody>
          <a:bodyPr wrap="square" rtlCol="0">
            <a:spAutoFit/>
          </a:bodyPr>
          <a:lstStyle/>
          <a:p>
            <a:r>
              <a:rPr lang="fr-FR" sz="2400" b="1" dirty="0">
                <a:solidFill>
                  <a:srgbClr val="FFFF00"/>
                </a:solidFill>
              </a:rPr>
              <a:t>Le musée De Millau Et Des Grands Causses</a:t>
            </a:r>
          </a:p>
        </p:txBody>
      </p:sp>
    </p:spTree>
    <p:extLst>
      <p:ext uri="{BB962C8B-B14F-4D97-AF65-F5344CB8AC3E}">
        <p14:creationId xmlns:p14="http://schemas.microsoft.com/office/powerpoint/2010/main" val="1875396517"/>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tour&#10;&#10;Description générée automatiquement">
            <a:extLst>
              <a:ext uri="{FF2B5EF4-FFF2-40B4-BE49-F238E27FC236}">
                <a16:creationId xmlns:a16="http://schemas.microsoft.com/office/drawing/2014/main" id="{EA70BFC7-B001-1B1A-F4F3-42F2CB7DCD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1606" y="189000"/>
            <a:ext cx="4858482"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16A998-B524-BED1-D624-15E7E239C8D1}"/>
              </a:ext>
            </a:extLst>
          </p:cNvPr>
          <p:cNvSpPr txBox="1"/>
          <p:nvPr/>
        </p:nvSpPr>
        <p:spPr>
          <a:xfrm>
            <a:off x="8775511" y="3446060"/>
            <a:ext cx="3261815" cy="461665"/>
          </a:xfrm>
          <a:prstGeom prst="rect">
            <a:avLst/>
          </a:prstGeom>
          <a:noFill/>
        </p:spPr>
        <p:txBody>
          <a:bodyPr wrap="square" rtlCol="0">
            <a:spAutoFit/>
          </a:bodyPr>
          <a:lstStyle/>
          <a:p>
            <a:r>
              <a:rPr lang="fr-FR" sz="2400" b="1" dirty="0">
                <a:solidFill>
                  <a:srgbClr val="FFFF00"/>
                </a:solidFill>
              </a:rPr>
              <a:t>Beffroi De Millau</a:t>
            </a:r>
          </a:p>
        </p:txBody>
      </p:sp>
    </p:spTree>
    <p:extLst>
      <p:ext uri="{BB962C8B-B14F-4D97-AF65-F5344CB8AC3E}">
        <p14:creationId xmlns:p14="http://schemas.microsoft.com/office/powerpoint/2010/main" val="1817765028"/>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éhicule, Véhicule terrestre, route&#10;&#10;Description générée automatiquement">
            <a:extLst>
              <a:ext uri="{FF2B5EF4-FFF2-40B4-BE49-F238E27FC236}">
                <a16:creationId xmlns:a16="http://schemas.microsoft.com/office/drawing/2014/main" id="{F8C9F33A-5A48-4942-5D5A-BE87B4837E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325E566-B480-009B-2D2C-6654D1B88ED1}"/>
              </a:ext>
            </a:extLst>
          </p:cNvPr>
          <p:cNvSpPr txBox="1"/>
          <p:nvPr/>
        </p:nvSpPr>
        <p:spPr>
          <a:xfrm>
            <a:off x="5200650" y="6117335"/>
            <a:ext cx="8789670" cy="461665"/>
          </a:xfrm>
          <a:prstGeom prst="rect">
            <a:avLst/>
          </a:prstGeom>
          <a:noFill/>
        </p:spPr>
        <p:txBody>
          <a:bodyPr wrap="square" rtlCol="0">
            <a:spAutoFit/>
          </a:bodyPr>
          <a:lstStyle/>
          <a:p>
            <a:r>
              <a:rPr lang="fr-FR" sz="2400" b="1" dirty="0">
                <a:solidFill>
                  <a:srgbClr val="FFFF00"/>
                </a:solidFill>
              </a:rPr>
              <a:t>Marie De Millau</a:t>
            </a:r>
          </a:p>
        </p:txBody>
      </p:sp>
    </p:spTree>
    <p:extLst>
      <p:ext uri="{BB962C8B-B14F-4D97-AF65-F5344CB8AC3E}">
        <p14:creationId xmlns:p14="http://schemas.microsoft.com/office/powerpoint/2010/main" val="3681985338"/>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ase, intérieur, poterie, céramique&#10;&#10;Description générée automatiquement">
            <a:extLst>
              <a:ext uri="{FF2B5EF4-FFF2-40B4-BE49-F238E27FC236}">
                <a16:creationId xmlns:a16="http://schemas.microsoft.com/office/drawing/2014/main" id="{3A530B1A-78CF-F3F6-DF82-9B7033483A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8045" y="279000"/>
            <a:ext cx="9455910" cy="6300000"/>
          </a:xfrm>
          <a:prstGeom prst="rect">
            <a:avLst/>
          </a:prstGeom>
          <a:effectLst>
            <a:softEdge rad="635000"/>
          </a:effectLst>
        </p:spPr>
      </p:pic>
      <p:sp>
        <p:nvSpPr>
          <p:cNvPr id="4" name="ZoneTexte 3">
            <a:extLst>
              <a:ext uri="{FF2B5EF4-FFF2-40B4-BE49-F238E27FC236}">
                <a16:creationId xmlns:a16="http://schemas.microsoft.com/office/drawing/2014/main" id="{9BCB4521-9CC5-6A7A-E3A2-51AB5700EA60}"/>
              </a:ext>
            </a:extLst>
          </p:cNvPr>
          <p:cNvSpPr txBox="1"/>
          <p:nvPr/>
        </p:nvSpPr>
        <p:spPr>
          <a:xfrm>
            <a:off x="3729735" y="6117335"/>
            <a:ext cx="8389620" cy="461665"/>
          </a:xfrm>
          <a:prstGeom prst="rect">
            <a:avLst/>
          </a:prstGeom>
          <a:noFill/>
        </p:spPr>
        <p:txBody>
          <a:bodyPr wrap="square" rtlCol="0">
            <a:spAutoFit/>
          </a:bodyPr>
          <a:lstStyle/>
          <a:p>
            <a:r>
              <a:rPr lang="fr-FR" sz="2400" b="1" dirty="0">
                <a:solidFill>
                  <a:srgbClr val="FFFF00"/>
                </a:solidFill>
              </a:rPr>
              <a:t>Poterie </a:t>
            </a:r>
            <a:r>
              <a:rPr lang="fr-FR" sz="2400" b="1" dirty="0" err="1">
                <a:solidFill>
                  <a:srgbClr val="FFFF00"/>
                </a:solidFill>
              </a:rPr>
              <a:t>Sigilée</a:t>
            </a:r>
            <a:r>
              <a:rPr lang="fr-FR" sz="2400" b="1" dirty="0">
                <a:solidFill>
                  <a:srgbClr val="FFFF00"/>
                </a:solidFill>
              </a:rPr>
              <a:t> De Le </a:t>
            </a:r>
            <a:r>
              <a:rPr lang="fr-FR" sz="2400" b="1" dirty="0" err="1">
                <a:solidFill>
                  <a:srgbClr val="FFFF00"/>
                </a:solidFill>
              </a:rPr>
              <a:t>Gaufesenque</a:t>
            </a:r>
            <a:endParaRPr lang="fr-FR" sz="2400" b="1" dirty="0">
              <a:solidFill>
                <a:srgbClr val="FFFF00"/>
              </a:solidFill>
            </a:endParaRPr>
          </a:p>
        </p:txBody>
      </p:sp>
    </p:spTree>
    <p:extLst>
      <p:ext uri="{BB962C8B-B14F-4D97-AF65-F5344CB8AC3E}">
        <p14:creationId xmlns:p14="http://schemas.microsoft.com/office/powerpoint/2010/main" val="3212885183"/>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ocher, arbre, Éboulis&#10;&#10;Description générée automatiquement">
            <a:extLst>
              <a:ext uri="{FF2B5EF4-FFF2-40B4-BE49-F238E27FC236}">
                <a16:creationId xmlns:a16="http://schemas.microsoft.com/office/drawing/2014/main" id="{7B93737B-C04B-F774-5E85-D952F1413D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42646" y="171450"/>
            <a:ext cx="9924940" cy="6300000"/>
          </a:xfrm>
          <a:prstGeom prst="rect">
            <a:avLst/>
          </a:prstGeom>
          <a:effectLst>
            <a:softEdge rad="635000"/>
          </a:effectLst>
        </p:spPr>
      </p:pic>
      <p:sp>
        <p:nvSpPr>
          <p:cNvPr id="4" name="ZoneTexte 3">
            <a:extLst>
              <a:ext uri="{FF2B5EF4-FFF2-40B4-BE49-F238E27FC236}">
                <a16:creationId xmlns:a16="http://schemas.microsoft.com/office/drawing/2014/main" id="{B1059976-15AF-419A-CB93-3387470CDD40}"/>
              </a:ext>
            </a:extLst>
          </p:cNvPr>
          <p:cNvSpPr txBox="1"/>
          <p:nvPr/>
        </p:nvSpPr>
        <p:spPr>
          <a:xfrm>
            <a:off x="1497330" y="6297930"/>
            <a:ext cx="9292590" cy="461665"/>
          </a:xfrm>
          <a:prstGeom prst="rect">
            <a:avLst/>
          </a:prstGeom>
          <a:noFill/>
        </p:spPr>
        <p:txBody>
          <a:bodyPr wrap="square" rtlCol="0">
            <a:spAutoFit/>
          </a:bodyPr>
          <a:lstStyle/>
          <a:p>
            <a:r>
              <a:rPr lang="fr-FR" sz="2400" b="1" dirty="0">
                <a:solidFill>
                  <a:srgbClr val="FFFF00"/>
                </a:solidFill>
              </a:rPr>
              <a:t>Oppidum De La </a:t>
            </a:r>
            <a:r>
              <a:rPr lang="fr-FR" sz="2400" b="1" dirty="0" err="1">
                <a:solidFill>
                  <a:srgbClr val="FFFF00"/>
                </a:solidFill>
              </a:rPr>
              <a:t>Granède</a:t>
            </a:r>
            <a:endParaRPr lang="fr-FR" sz="2400" b="1" dirty="0">
              <a:solidFill>
                <a:srgbClr val="FFFF00"/>
              </a:solidFill>
            </a:endParaRPr>
          </a:p>
        </p:txBody>
      </p:sp>
    </p:spTree>
    <p:extLst>
      <p:ext uri="{BB962C8B-B14F-4D97-AF65-F5344CB8AC3E}">
        <p14:creationId xmlns:p14="http://schemas.microsoft.com/office/powerpoint/2010/main" val="3236607769"/>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Ruines, montagne&#10;&#10;Description générée automatiquement">
            <a:extLst>
              <a:ext uri="{FF2B5EF4-FFF2-40B4-BE49-F238E27FC236}">
                <a16:creationId xmlns:a16="http://schemas.microsoft.com/office/drawing/2014/main" id="{113885D7-6F80-739E-D8C8-1588DB50AD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7998" y="189000"/>
            <a:ext cx="4536003"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25CB34D-5F32-03D7-1E0A-9AC2696C3E2A}"/>
              </a:ext>
            </a:extLst>
          </p:cNvPr>
          <p:cNvSpPr txBox="1"/>
          <p:nvPr/>
        </p:nvSpPr>
        <p:spPr>
          <a:xfrm>
            <a:off x="8835390" y="3086100"/>
            <a:ext cx="3188970" cy="830997"/>
          </a:xfrm>
          <a:prstGeom prst="rect">
            <a:avLst/>
          </a:prstGeom>
          <a:noFill/>
        </p:spPr>
        <p:txBody>
          <a:bodyPr wrap="square" rtlCol="0">
            <a:spAutoFit/>
          </a:bodyPr>
          <a:lstStyle/>
          <a:p>
            <a:r>
              <a:rPr lang="fr-FR" sz="2400" b="1" dirty="0">
                <a:solidFill>
                  <a:srgbClr val="FFFF00"/>
                </a:solidFill>
              </a:rPr>
              <a:t>Le Site </a:t>
            </a:r>
            <a:r>
              <a:rPr lang="fr-FR" sz="2400" b="1" dirty="0" err="1">
                <a:solidFill>
                  <a:srgbClr val="FFFF00"/>
                </a:solidFill>
              </a:rPr>
              <a:t>GauFesenque</a:t>
            </a:r>
            <a:r>
              <a:rPr lang="fr-FR" sz="2400" b="1" dirty="0">
                <a:solidFill>
                  <a:srgbClr val="FFFF00"/>
                </a:solidFill>
              </a:rPr>
              <a:t> Millau</a:t>
            </a:r>
          </a:p>
        </p:txBody>
      </p:sp>
    </p:spTree>
    <p:extLst>
      <p:ext uri="{BB962C8B-B14F-4D97-AF65-F5344CB8AC3E}">
        <p14:creationId xmlns:p14="http://schemas.microsoft.com/office/powerpoint/2010/main" val="900038340"/>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herbe, ciel&#10;&#10;Description générée automatiquement">
            <a:extLst>
              <a:ext uri="{FF2B5EF4-FFF2-40B4-BE49-F238E27FC236}">
                <a16:creationId xmlns:a16="http://schemas.microsoft.com/office/drawing/2014/main" id="{EBC36836-4F39-5024-2866-13C007C5A41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84908" y="279000"/>
            <a:ext cx="9986378" cy="6300000"/>
          </a:xfrm>
          <a:prstGeom prst="rect">
            <a:avLst/>
          </a:prstGeom>
          <a:effectLst>
            <a:softEdge rad="635000"/>
          </a:effectLst>
        </p:spPr>
      </p:pic>
      <p:sp>
        <p:nvSpPr>
          <p:cNvPr id="4" name="ZoneTexte 3">
            <a:extLst>
              <a:ext uri="{FF2B5EF4-FFF2-40B4-BE49-F238E27FC236}">
                <a16:creationId xmlns:a16="http://schemas.microsoft.com/office/drawing/2014/main" id="{F5668903-BF48-80C6-7AA3-868235111A29}"/>
              </a:ext>
            </a:extLst>
          </p:cNvPr>
          <p:cNvSpPr txBox="1"/>
          <p:nvPr/>
        </p:nvSpPr>
        <p:spPr>
          <a:xfrm>
            <a:off x="4594860" y="6207632"/>
            <a:ext cx="9886950" cy="461665"/>
          </a:xfrm>
          <a:prstGeom prst="rect">
            <a:avLst/>
          </a:prstGeom>
          <a:noFill/>
        </p:spPr>
        <p:txBody>
          <a:bodyPr wrap="square" rtlCol="0">
            <a:spAutoFit/>
          </a:bodyPr>
          <a:lstStyle/>
          <a:p>
            <a:r>
              <a:rPr lang="fr-FR" sz="2400" b="1" dirty="0">
                <a:solidFill>
                  <a:srgbClr val="FFFF00"/>
                </a:solidFill>
              </a:rPr>
              <a:t>Panorama De La Vallée</a:t>
            </a:r>
          </a:p>
        </p:txBody>
      </p:sp>
    </p:spTree>
    <p:extLst>
      <p:ext uri="{BB962C8B-B14F-4D97-AF65-F5344CB8AC3E}">
        <p14:creationId xmlns:p14="http://schemas.microsoft.com/office/powerpoint/2010/main" val="2529356324"/>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table, sol, en bois&#10;&#10;Description générée automatiquement">
            <a:extLst>
              <a:ext uri="{FF2B5EF4-FFF2-40B4-BE49-F238E27FC236}">
                <a16:creationId xmlns:a16="http://schemas.microsoft.com/office/drawing/2014/main" id="{6676C5E5-8861-5194-BDC0-F4502627351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89042" y="549000"/>
            <a:ext cx="8013915" cy="5760000"/>
          </a:xfrm>
          <a:prstGeom prst="rect">
            <a:avLst/>
          </a:prstGeom>
          <a:effectLst>
            <a:softEdge rad="317500"/>
          </a:effectLst>
        </p:spPr>
      </p:pic>
      <p:sp>
        <p:nvSpPr>
          <p:cNvPr id="4" name="ZoneTexte 3">
            <a:extLst>
              <a:ext uri="{FF2B5EF4-FFF2-40B4-BE49-F238E27FC236}">
                <a16:creationId xmlns:a16="http://schemas.microsoft.com/office/drawing/2014/main" id="{235723FE-B6B2-53D7-E6C0-7FC7A88E5EE4}"/>
              </a:ext>
            </a:extLst>
          </p:cNvPr>
          <p:cNvSpPr txBox="1"/>
          <p:nvPr/>
        </p:nvSpPr>
        <p:spPr>
          <a:xfrm>
            <a:off x="5833852" y="6078167"/>
            <a:ext cx="8538210" cy="461665"/>
          </a:xfrm>
          <a:prstGeom prst="rect">
            <a:avLst/>
          </a:prstGeom>
          <a:noFill/>
        </p:spPr>
        <p:txBody>
          <a:bodyPr wrap="square" rtlCol="0">
            <a:spAutoFit/>
          </a:bodyPr>
          <a:lstStyle/>
          <a:p>
            <a:r>
              <a:rPr lang="fr-FR" sz="2400" b="1" dirty="0">
                <a:solidFill>
                  <a:srgbClr val="FFFF00"/>
                </a:solidFill>
              </a:rPr>
              <a:t>Ganterie</a:t>
            </a:r>
          </a:p>
        </p:txBody>
      </p:sp>
    </p:spTree>
    <p:extLst>
      <p:ext uri="{BB962C8B-B14F-4D97-AF65-F5344CB8AC3E}">
        <p14:creationId xmlns:p14="http://schemas.microsoft.com/office/powerpoint/2010/main" val="622838380"/>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ersonne, mur, habits&#10;&#10;Description générée automatiquement">
            <a:extLst>
              <a:ext uri="{FF2B5EF4-FFF2-40B4-BE49-F238E27FC236}">
                <a16:creationId xmlns:a16="http://schemas.microsoft.com/office/drawing/2014/main" id="{367D1F0E-2658-1A5D-8F00-2486A99717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8527" y="279000"/>
            <a:ext cx="8594945" cy="6300000"/>
          </a:xfrm>
          <a:prstGeom prst="rect">
            <a:avLst/>
          </a:prstGeom>
          <a:effectLst>
            <a:softEdge rad="635000"/>
          </a:effectLst>
        </p:spPr>
      </p:pic>
      <p:sp>
        <p:nvSpPr>
          <p:cNvPr id="4" name="ZoneTexte 3">
            <a:extLst>
              <a:ext uri="{FF2B5EF4-FFF2-40B4-BE49-F238E27FC236}">
                <a16:creationId xmlns:a16="http://schemas.microsoft.com/office/drawing/2014/main" id="{9B8C2FD6-2E23-4412-B2C2-259FB24F211A}"/>
              </a:ext>
            </a:extLst>
          </p:cNvPr>
          <p:cNvSpPr txBox="1"/>
          <p:nvPr/>
        </p:nvSpPr>
        <p:spPr>
          <a:xfrm>
            <a:off x="4419600" y="6224777"/>
            <a:ext cx="7772400" cy="461665"/>
          </a:xfrm>
          <a:prstGeom prst="rect">
            <a:avLst/>
          </a:prstGeom>
          <a:noFill/>
        </p:spPr>
        <p:txBody>
          <a:bodyPr wrap="square" rtlCol="0">
            <a:spAutoFit/>
          </a:bodyPr>
          <a:lstStyle/>
          <a:p>
            <a:r>
              <a:rPr lang="fr-FR" sz="2400" b="1" dirty="0">
                <a:solidFill>
                  <a:srgbClr val="FFFF00"/>
                </a:solidFill>
              </a:rPr>
              <a:t>Artisan Du Gant à Millau</a:t>
            </a:r>
          </a:p>
        </p:txBody>
      </p:sp>
    </p:spTree>
    <p:extLst>
      <p:ext uri="{BB962C8B-B14F-4D97-AF65-F5344CB8AC3E}">
        <p14:creationId xmlns:p14="http://schemas.microsoft.com/office/powerpoint/2010/main" val="3434426559"/>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util, ciseaux, intérieur, sol&#10;&#10;Description générée automatiquement">
            <a:extLst>
              <a:ext uri="{FF2B5EF4-FFF2-40B4-BE49-F238E27FC236}">
                <a16:creationId xmlns:a16="http://schemas.microsoft.com/office/drawing/2014/main" id="{7F00E0A3-1077-EBDA-BBF5-78E85514D8C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32892" y="279000"/>
            <a:ext cx="8765220" cy="6300000"/>
          </a:xfrm>
          <a:prstGeom prst="rect">
            <a:avLst/>
          </a:prstGeom>
          <a:effectLst>
            <a:softEdge rad="635000"/>
          </a:effectLst>
        </p:spPr>
      </p:pic>
      <p:sp>
        <p:nvSpPr>
          <p:cNvPr id="5" name="ZoneTexte 4">
            <a:extLst>
              <a:ext uri="{FF2B5EF4-FFF2-40B4-BE49-F238E27FC236}">
                <a16:creationId xmlns:a16="http://schemas.microsoft.com/office/drawing/2014/main" id="{65E126A9-B3EB-21A1-8F01-2B9F42A67660}"/>
              </a:ext>
            </a:extLst>
          </p:cNvPr>
          <p:cNvSpPr txBox="1"/>
          <p:nvPr/>
        </p:nvSpPr>
        <p:spPr>
          <a:xfrm>
            <a:off x="5143500" y="6187057"/>
            <a:ext cx="7212330" cy="461665"/>
          </a:xfrm>
          <a:prstGeom prst="rect">
            <a:avLst/>
          </a:prstGeom>
          <a:noFill/>
        </p:spPr>
        <p:txBody>
          <a:bodyPr wrap="square" rtlCol="0">
            <a:spAutoFit/>
          </a:bodyPr>
          <a:lstStyle/>
          <a:p>
            <a:r>
              <a:rPr lang="fr-FR" sz="2400" b="1" dirty="0">
                <a:solidFill>
                  <a:srgbClr val="FFFF00"/>
                </a:solidFill>
              </a:rPr>
              <a:t>Ganterie De Millau</a:t>
            </a:r>
          </a:p>
        </p:txBody>
      </p:sp>
    </p:spTree>
    <p:extLst>
      <p:ext uri="{BB962C8B-B14F-4D97-AF65-F5344CB8AC3E}">
        <p14:creationId xmlns:p14="http://schemas.microsoft.com/office/powerpoint/2010/main" val="2270205782"/>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habits, usine, machine&#10;&#10;Description générée automatiquement">
            <a:extLst>
              <a:ext uri="{FF2B5EF4-FFF2-40B4-BE49-F238E27FC236}">
                <a16:creationId xmlns:a16="http://schemas.microsoft.com/office/drawing/2014/main" id="{F7E9178E-A3AD-4C76-679E-A4B05226B1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FFBFB37-6DE2-976B-80AD-94AB32B9635D}"/>
              </a:ext>
            </a:extLst>
          </p:cNvPr>
          <p:cNvSpPr txBox="1"/>
          <p:nvPr/>
        </p:nvSpPr>
        <p:spPr>
          <a:xfrm>
            <a:off x="5120640" y="6241922"/>
            <a:ext cx="7303770" cy="461665"/>
          </a:xfrm>
          <a:prstGeom prst="rect">
            <a:avLst/>
          </a:prstGeom>
          <a:noFill/>
        </p:spPr>
        <p:txBody>
          <a:bodyPr wrap="square" rtlCol="0">
            <a:spAutoFit/>
          </a:bodyPr>
          <a:lstStyle/>
          <a:p>
            <a:r>
              <a:rPr lang="fr-FR" sz="2400" b="1" dirty="0">
                <a:solidFill>
                  <a:srgbClr val="FFFF00"/>
                </a:solidFill>
              </a:rPr>
              <a:t>Tannerie - Millau</a:t>
            </a:r>
          </a:p>
        </p:txBody>
      </p:sp>
    </p:spTree>
    <p:extLst>
      <p:ext uri="{BB962C8B-B14F-4D97-AF65-F5344CB8AC3E}">
        <p14:creationId xmlns:p14="http://schemas.microsoft.com/office/powerpoint/2010/main" val="2078555878"/>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table, personne, intérieur&#10;&#10;Description générée automatiquement">
            <a:extLst>
              <a:ext uri="{FF2B5EF4-FFF2-40B4-BE49-F238E27FC236}">
                <a16:creationId xmlns:a16="http://schemas.microsoft.com/office/drawing/2014/main" id="{6A5DE008-FDBE-E982-BBE2-46E607A19A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689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407D585-045D-C07C-57B5-F1404EBE76D1}"/>
              </a:ext>
            </a:extLst>
          </p:cNvPr>
          <p:cNvSpPr txBox="1"/>
          <p:nvPr/>
        </p:nvSpPr>
        <p:spPr>
          <a:xfrm>
            <a:off x="4949190" y="6207632"/>
            <a:ext cx="7650480" cy="461665"/>
          </a:xfrm>
          <a:prstGeom prst="rect">
            <a:avLst/>
          </a:prstGeom>
          <a:noFill/>
        </p:spPr>
        <p:txBody>
          <a:bodyPr wrap="square" rtlCol="0">
            <a:spAutoFit/>
          </a:bodyPr>
          <a:lstStyle/>
          <a:p>
            <a:r>
              <a:rPr lang="fr-FR" sz="2400" b="1" dirty="0">
                <a:solidFill>
                  <a:srgbClr val="FFFF00"/>
                </a:solidFill>
              </a:rPr>
              <a:t>La Tannerie De Millau</a:t>
            </a:r>
          </a:p>
        </p:txBody>
      </p:sp>
    </p:spTree>
    <p:extLst>
      <p:ext uri="{BB962C8B-B14F-4D97-AF65-F5344CB8AC3E}">
        <p14:creationId xmlns:p14="http://schemas.microsoft.com/office/powerpoint/2010/main" val="3453924461"/>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robe de mariée, habits, funérailles&#10;&#10;Description générée automatiquement">
            <a:extLst>
              <a:ext uri="{FF2B5EF4-FFF2-40B4-BE49-F238E27FC236}">
                <a16:creationId xmlns:a16="http://schemas.microsoft.com/office/drawing/2014/main" id="{039A0FB8-3FC8-A63A-85AC-EB7655D49E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60650" y="279000"/>
            <a:ext cx="9670699" cy="6300000"/>
          </a:xfrm>
          <a:prstGeom prst="rect">
            <a:avLst/>
          </a:prstGeom>
          <a:effectLst>
            <a:softEdge rad="635000"/>
          </a:effectLst>
        </p:spPr>
      </p:pic>
      <p:sp>
        <p:nvSpPr>
          <p:cNvPr id="4" name="ZoneTexte 3">
            <a:extLst>
              <a:ext uri="{FF2B5EF4-FFF2-40B4-BE49-F238E27FC236}">
                <a16:creationId xmlns:a16="http://schemas.microsoft.com/office/drawing/2014/main" id="{30A3707E-6C80-0286-B44B-D68E5C8B9CBB}"/>
              </a:ext>
            </a:extLst>
          </p:cNvPr>
          <p:cNvSpPr txBox="1"/>
          <p:nvPr/>
        </p:nvSpPr>
        <p:spPr>
          <a:xfrm>
            <a:off x="3234690" y="6219062"/>
            <a:ext cx="11109960" cy="461665"/>
          </a:xfrm>
          <a:prstGeom prst="rect">
            <a:avLst/>
          </a:prstGeom>
          <a:noFill/>
        </p:spPr>
        <p:txBody>
          <a:bodyPr wrap="square" rtlCol="0">
            <a:spAutoFit/>
          </a:bodyPr>
          <a:lstStyle/>
          <a:p>
            <a:r>
              <a:rPr lang="fr-FR" sz="2400" b="1" dirty="0">
                <a:solidFill>
                  <a:srgbClr val="FFFF00"/>
                </a:solidFill>
              </a:rPr>
              <a:t>Tannerie Création Artisanale - Millau</a:t>
            </a:r>
          </a:p>
        </p:txBody>
      </p:sp>
    </p:spTree>
    <p:extLst>
      <p:ext uri="{BB962C8B-B14F-4D97-AF65-F5344CB8AC3E}">
        <p14:creationId xmlns:p14="http://schemas.microsoft.com/office/powerpoint/2010/main" val="3238751939"/>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Ruines, ciel&#10;&#10;Description générée automatiquement">
            <a:extLst>
              <a:ext uri="{FF2B5EF4-FFF2-40B4-BE49-F238E27FC236}">
                <a16:creationId xmlns:a16="http://schemas.microsoft.com/office/drawing/2014/main" id="{EE857B97-1759-BE4C-893C-FDE2645875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7" y="189000"/>
            <a:ext cx="485848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51B8B40-82A0-2CB3-E15A-800E16B967DD}"/>
              </a:ext>
            </a:extLst>
          </p:cNvPr>
          <p:cNvSpPr txBox="1"/>
          <p:nvPr/>
        </p:nvSpPr>
        <p:spPr>
          <a:xfrm>
            <a:off x="365760" y="3429000"/>
            <a:ext cx="2937510" cy="1569660"/>
          </a:xfrm>
          <a:prstGeom prst="rect">
            <a:avLst/>
          </a:prstGeom>
          <a:noFill/>
        </p:spPr>
        <p:txBody>
          <a:bodyPr wrap="square" rtlCol="0">
            <a:spAutoFit/>
          </a:bodyPr>
          <a:lstStyle/>
          <a:p>
            <a:r>
              <a:rPr lang="fr-FR" sz="2400" b="1" dirty="0">
                <a:solidFill>
                  <a:srgbClr val="FFFF00"/>
                </a:solidFill>
              </a:rPr>
              <a:t>Peyre (Aveyron ) Eglise Troglodytique Saint -Christophe</a:t>
            </a:r>
          </a:p>
        </p:txBody>
      </p:sp>
    </p:spTree>
    <p:extLst>
      <p:ext uri="{BB962C8B-B14F-4D97-AF65-F5344CB8AC3E}">
        <p14:creationId xmlns:p14="http://schemas.microsoft.com/office/powerpoint/2010/main" val="1320984248"/>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oyage, ciel, arbre&#10;&#10;Description générée automatiquement">
            <a:extLst>
              <a:ext uri="{FF2B5EF4-FFF2-40B4-BE49-F238E27FC236}">
                <a16:creationId xmlns:a16="http://schemas.microsoft.com/office/drawing/2014/main" id="{E1FDA99A-0868-BC3A-24C5-798FDA7D93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6106" y="351000"/>
            <a:ext cx="8579787" cy="6156000"/>
          </a:xfrm>
          <a:prstGeom prst="rect">
            <a:avLst/>
          </a:prstGeom>
          <a:effectLst>
            <a:softEdge rad="317500"/>
          </a:effectLst>
        </p:spPr>
      </p:pic>
      <p:sp>
        <p:nvSpPr>
          <p:cNvPr id="4" name="ZoneTexte 3">
            <a:extLst>
              <a:ext uri="{FF2B5EF4-FFF2-40B4-BE49-F238E27FC236}">
                <a16:creationId xmlns:a16="http://schemas.microsoft.com/office/drawing/2014/main" id="{40ED1C5D-67CF-33FF-2CA3-8D0870B69CEF}"/>
              </a:ext>
            </a:extLst>
          </p:cNvPr>
          <p:cNvSpPr txBox="1"/>
          <p:nvPr/>
        </p:nvSpPr>
        <p:spPr>
          <a:xfrm>
            <a:off x="2297430" y="6276167"/>
            <a:ext cx="9258300" cy="461665"/>
          </a:xfrm>
          <a:prstGeom prst="rect">
            <a:avLst/>
          </a:prstGeom>
          <a:noFill/>
        </p:spPr>
        <p:txBody>
          <a:bodyPr wrap="square" rtlCol="0">
            <a:spAutoFit/>
          </a:bodyPr>
          <a:lstStyle/>
          <a:p>
            <a:r>
              <a:rPr lang="fr-FR" sz="2400" b="1" dirty="0">
                <a:solidFill>
                  <a:srgbClr val="FFFF00"/>
                </a:solidFill>
              </a:rPr>
              <a:t>Le Village De Peyre (Aveyron ) Maisons Troglodytiques</a:t>
            </a:r>
          </a:p>
        </p:txBody>
      </p:sp>
    </p:spTree>
    <p:extLst>
      <p:ext uri="{BB962C8B-B14F-4D97-AF65-F5344CB8AC3E}">
        <p14:creationId xmlns:p14="http://schemas.microsoft.com/office/powerpoint/2010/main" val="3082937344"/>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arbre&#10;&#10;Description générée automatiquement">
            <a:extLst>
              <a:ext uri="{FF2B5EF4-FFF2-40B4-BE49-F238E27FC236}">
                <a16:creationId xmlns:a16="http://schemas.microsoft.com/office/drawing/2014/main" id="{2E30CB7D-D2EA-EB08-204A-EBC874FC43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6375" y="347661"/>
            <a:ext cx="9175267" cy="6120000"/>
          </a:xfrm>
          <a:prstGeom prst="rect">
            <a:avLst/>
          </a:prstGeom>
          <a:effectLst>
            <a:softEdge rad="317500"/>
          </a:effectLst>
        </p:spPr>
      </p:pic>
      <p:sp>
        <p:nvSpPr>
          <p:cNvPr id="4" name="ZoneTexte 3">
            <a:extLst>
              <a:ext uri="{FF2B5EF4-FFF2-40B4-BE49-F238E27FC236}">
                <a16:creationId xmlns:a16="http://schemas.microsoft.com/office/drawing/2014/main" id="{62652295-9645-6EA6-20F0-C8EBA5AD2528}"/>
              </a:ext>
            </a:extLst>
          </p:cNvPr>
          <p:cNvSpPr txBox="1"/>
          <p:nvPr/>
        </p:nvSpPr>
        <p:spPr>
          <a:xfrm>
            <a:off x="4846320" y="6279506"/>
            <a:ext cx="9144000" cy="461665"/>
          </a:xfrm>
          <a:prstGeom prst="rect">
            <a:avLst/>
          </a:prstGeom>
          <a:noFill/>
        </p:spPr>
        <p:txBody>
          <a:bodyPr wrap="square" rtlCol="0">
            <a:spAutoFit/>
          </a:bodyPr>
          <a:lstStyle/>
          <a:p>
            <a:r>
              <a:rPr lang="fr-FR" sz="2400" b="1" dirty="0">
                <a:solidFill>
                  <a:srgbClr val="FFFF00"/>
                </a:solidFill>
              </a:rPr>
              <a:t>Le Village De Peyre</a:t>
            </a:r>
          </a:p>
        </p:txBody>
      </p:sp>
    </p:spTree>
    <p:extLst>
      <p:ext uri="{BB962C8B-B14F-4D97-AF65-F5344CB8AC3E}">
        <p14:creationId xmlns:p14="http://schemas.microsoft.com/office/powerpoint/2010/main" val="850675633"/>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arbre, nuage&#10;&#10;Description générée automatiquement">
            <a:extLst>
              <a:ext uri="{FF2B5EF4-FFF2-40B4-BE49-F238E27FC236}">
                <a16:creationId xmlns:a16="http://schemas.microsoft.com/office/drawing/2014/main" id="{8AD7DDBF-5E4F-C023-13A6-70267E1CCF0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88988" y="279000"/>
            <a:ext cx="8414024" cy="6300000"/>
          </a:xfrm>
          <a:prstGeom prst="rect">
            <a:avLst/>
          </a:prstGeom>
          <a:effectLst>
            <a:softEdge rad="317500"/>
          </a:effectLst>
        </p:spPr>
      </p:pic>
      <p:sp>
        <p:nvSpPr>
          <p:cNvPr id="4" name="ZoneTexte 3">
            <a:extLst>
              <a:ext uri="{FF2B5EF4-FFF2-40B4-BE49-F238E27FC236}">
                <a16:creationId xmlns:a16="http://schemas.microsoft.com/office/drawing/2014/main" id="{49364CA0-38CB-A17E-3A54-7DAB30823D45}"/>
              </a:ext>
            </a:extLst>
          </p:cNvPr>
          <p:cNvSpPr txBox="1"/>
          <p:nvPr/>
        </p:nvSpPr>
        <p:spPr>
          <a:xfrm>
            <a:off x="3966210" y="6275070"/>
            <a:ext cx="6515100" cy="461665"/>
          </a:xfrm>
          <a:prstGeom prst="rect">
            <a:avLst/>
          </a:prstGeom>
          <a:noFill/>
        </p:spPr>
        <p:txBody>
          <a:bodyPr wrap="square" rtlCol="0">
            <a:spAutoFit/>
          </a:bodyPr>
          <a:lstStyle/>
          <a:p>
            <a:r>
              <a:rPr lang="fr-FR" sz="2400" b="1" dirty="0">
                <a:solidFill>
                  <a:srgbClr val="FFFF00"/>
                </a:solidFill>
              </a:rPr>
              <a:t>Le Village De Peyre Et Son Eglise</a:t>
            </a:r>
          </a:p>
        </p:txBody>
      </p:sp>
    </p:spTree>
    <p:extLst>
      <p:ext uri="{BB962C8B-B14F-4D97-AF65-F5344CB8AC3E}">
        <p14:creationId xmlns:p14="http://schemas.microsoft.com/office/powerpoint/2010/main" val="3600920229"/>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ature, nuage&#10;&#10;Description générée automatiquement">
            <a:extLst>
              <a:ext uri="{FF2B5EF4-FFF2-40B4-BE49-F238E27FC236}">
                <a16:creationId xmlns:a16="http://schemas.microsoft.com/office/drawing/2014/main" id="{DF4A6FAD-5FBA-4BBF-39F0-ECEBA8F0444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94507" y="279000"/>
            <a:ext cx="9402985" cy="6300000"/>
          </a:xfrm>
          <a:prstGeom prst="rect">
            <a:avLst/>
          </a:prstGeom>
          <a:effectLst>
            <a:softEdge rad="635000"/>
          </a:effectLst>
        </p:spPr>
      </p:pic>
      <p:sp>
        <p:nvSpPr>
          <p:cNvPr id="4" name="ZoneTexte 3">
            <a:extLst>
              <a:ext uri="{FF2B5EF4-FFF2-40B4-BE49-F238E27FC236}">
                <a16:creationId xmlns:a16="http://schemas.microsoft.com/office/drawing/2014/main" id="{FD9815C8-BE02-EFED-6AAC-75E412397BAE}"/>
              </a:ext>
            </a:extLst>
          </p:cNvPr>
          <p:cNvSpPr txBox="1"/>
          <p:nvPr/>
        </p:nvSpPr>
        <p:spPr>
          <a:xfrm>
            <a:off x="3642360" y="6103619"/>
            <a:ext cx="8549640" cy="461665"/>
          </a:xfrm>
          <a:prstGeom prst="rect">
            <a:avLst/>
          </a:prstGeom>
          <a:noFill/>
        </p:spPr>
        <p:txBody>
          <a:bodyPr wrap="square" rtlCol="0">
            <a:spAutoFit/>
          </a:bodyPr>
          <a:lstStyle/>
          <a:p>
            <a:r>
              <a:rPr lang="fr-FR" sz="2400" b="1" dirty="0">
                <a:solidFill>
                  <a:srgbClr val="FFFF00"/>
                </a:solidFill>
              </a:rPr>
              <a:t>Le Village De Peyre Vue Depuis Le Tarn</a:t>
            </a:r>
          </a:p>
        </p:txBody>
      </p:sp>
    </p:spTree>
    <p:extLst>
      <p:ext uri="{BB962C8B-B14F-4D97-AF65-F5344CB8AC3E}">
        <p14:creationId xmlns:p14="http://schemas.microsoft.com/office/powerpoint/2010/main" val="1605399041"/>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nuage, ciel&#10;&#10;Description générée automatiquement">
            <a:extLst>
              <a:ext uri="{FF2B5EF4-FFF2-40B4-BE49-F238E27FC236}">
                <a16:creationId xmlns:a16="http://schemas.microsoft.com/office/drawing/2014/main" id="{32077832-746E-DE32-2DA9-6F4493073B2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75555"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5703256-AAA2-DFED-EE46-762E05D27EB4}"/>
              </a:ext>
            </a:extLst>
          </p:cNvPr>
          <p:cNvSpPr txBox="1"/>
          <p:nvPr/>
        </p:nvSpPr>
        <p:spPr>
          <a:xfrm>
            <a:off x="4263390" y="6124247"/>
            <a:ext cx="7381805" cy="461665"/>
          </a:xfrm>
          <a:prstGeom prst="rect">
            <a:avLst/>
          </a:prstGeom>
          <a:noFill/>
        </p:spPr>
        <p:txBody>
          <a:bodyPr wrap="square" rtlCol="0">
            <a:spAutoFit/>
          </a:bodyPr>
          <a:lstStyle/>
          <a:p>
            <a:r>
              <a:rPr lang="fr-FR" sz="2400" b="1" dirty="0">
                <a:solidFill>
                  <a:srgbClr val="FFFF00"/>
                </a:solidFill>
              </a:rPr>
              <a:t>Eglise De Peyre Et Le Viaduc</a:t>
            </a:r>
          </a:p>
        </p:txBody>
      </p:sp>
    </p:spTree>
    <p:extLst>
      <p:ext uri="{BB962C8B-B14F-4D97-AF65-F5344CB8AC3E}">
        <p14:creationId xmlns:p14="http://schemas.microsoft.com/office/powerpoint/2010/main" val="3141744418"/>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oule, personne, funérailles, public&#10;&#10;Description générée automatiquement">
            <a:extLst>
              <a:ext uri="{FF2B5EF4-FFF2-40B4-BE49-F238E27FC236}">
                <a16:creationId xmlns:a16="http://schemas.microsoft.com/office/drawing/2014/main" id="{E7CC423B-6739-C9C1-F1FE-75D98A6B62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1445"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68291965-385A-AE44-AF78-2C652AEC357E}"/>
              </a:ext>
            </a:extLst>
          </p:cNvPr>
          <p:cNvSpPr txBox="1"/>
          <p:nvPr/>
        </p:nvSpPr>
        <p:spPr>
          <a:xfrm>
            <a:off x="350555" y="6117335"/>
            <a:ext cx="12596884" cy="461665"/>
          </a:xfrm>
          <a:prstGeom prst="rect">
            <a:avLst/>
          </a:prstGeom>
          <a:noFill/>
        </p:spPr>
        <p:txBody>
          <a:bodyPr wrap="square" rtlCol="0">
            <a:spAutoFit/>
          </a:bodyPr>
          <a:lstStyle/>
          <a:p>
            <a:r>
              <a:rPr lang="fr-FR" sz="2400" b="1">
                <a:solidFill>
                  <a:srgbClr val="FFFF00"/>
                </a:solidFill>
              </a:rPr>
              <a:t>Marché nocturne des producteurs Fermiers de l'Aveyron sur la place du Mandarous.</a:t>
            </a:r>
            <a:endParaRPr lang="fr-FR" sz="2400" b="1" dirty="0">
              <a:solidFill>
                <a:srgbClr val="FFFF00"/>
              </a:solidFill>
            </a:endParaRPr>
          </a:p>
        </p:txBody>
      </p:sp>
    </p:spTree>
    <p:extLst>
      <p:ext uri="{BB962C8B-B14F-4D97-AF65-F5344CB8AC3E}">
        <p14:creationId xmlns:p14="http://schemas.microsoft.com/office/powerpoint/2010/main" val="662101826"/>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montagne, ciel&#10;&#10;Description générée automatiquement">
            <a:extLst>
              <a:ext uri="{FF2B5EF4-FFF2-40B4-BE49-F238E27FC236}">
                <a16:creationId xmlns:a16="http://schemas.microsoft.com/office/drawing/2014/main" id="{11609F8B-D298-4E16-FB99-A090BED3FF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9" y="0"/>
            <a:ext cx="9453702" cy="6300000"/>
          </a:xfrm>
          <a:prstGeom prst="rect">
            <a:avLst/>
          </a:prstGeom>
          <a:effectLst>
            <a:softEdge rad="317500"/>
          </a:effectLst>
        </p:spPr>
      </p:pic>
      <p:sp>
        <p:nvSpPr>
          <p:cNvPr id="4" name="ZoneTexte 3">
            <a:extLst>
              <a:ext uri="{FF2B5EF4-FFF2-40B4-BE49-F238E27FC236}">
                <a16:creationId xmlns:a16="http://schemas.microsoft.com/office/drawing/2014/main" id="{CEB5975A-8D5D-D9B2-9D0C-0DD4BCF7ACBC}"/>
              </a:ext>
            </a:extLst>
          </p:cNvPr>
          <p:cNvSpPr txBox="1"/>
          <p:nvPr/>
        </p:nvSpPr>
        <p:spPr>
          <a:xfrm>
            <a:off x="2743201" y="3952585"/>
            <a:ext cx="881645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Coucher de soleil depuis la côte de la Cavalerie.</a:t>
            </a:r>
          </a:p>
        </p:txBody>
      </p:sp>
    </p:spTree>
    <p:extLst>
      <p:ext uri="{BB962C8B-B14F-4D97-AF65-F5344CB8AC3E}">
        <p14:creationId xmlns:p14="http://schemas.microsoft.com/office/powerpoint/2010/main" val="3656952208"/>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ol, paysage, arbre&#10;&#10;Description générée automatiquement">
            <a:extLst>
              <a:ext uri="{FF2B5EF4-FFF2-40B4-BE49-F238E27FC236}">
                <a16:creationId xmlns:a16="http://schemas.microsoft.com/office/drawing/2014/main" id="{86032F61-5154-0E2A-4754-B5E4E76FA0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1340" y="189000"/>
            <a:ext cx="4749319"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EA0ACF6-E1BF-3BC4-6BAE-ED3F0715BC98}"/>
              </a:ext>
            </a:extLst>
          </p:cNvPr>
          <p:cNvSpPr txBox="1"/>
          <p:nvPr/>
        </p:nvSpPr>
        <p:spPr>
          <a:xfrm>
            <a:off x="8675370" y="3531870"/>
            <a:ext cx="3436620" cy="830997"/>
          </a:xfrm>
          <a:prstGeom prst="rect">
            <a:avLst/>
          </a:prstGeom>
          <a:noFill/>
        </p:spPr>
        <p:txBody>
          <a:bodyPr wrap="square" rtlCol="0">
            <a:spAutoFit/>
          </a:bodyPr>
          <a:lstStyle/>
          <a:p>
            <a:r>
              <a:rPr lang="fr-FR" sz="2400" b="1" dirty="0">
                <a:solidFill>
                  <a:srgbClr val="FFFF00"/>
                </a:solidFill>
              </a:rPr>
              <a:t>D'isoplane - Dinosaures</a:t>
            </a:r>
          </a:p>
        </p:txBody>
      </p:sp>
    </p:spTree>
    <p:extLst>
      <p:ext uri="{BB962C8B-B14F-4D97-AF65-F5344CB8AC3E}">
        <p14:creationId xmlns:p14="http://schemas.microsoft.com/office/powerpoint/2010/main" val="828604544"/>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igne, rocher, plante&#10;&#10;Description générée automatiquement">
            <a:extLst>
              <a:ext uri="{FF2B5EF4-FFF2-40B4-BE49-F238E27FC236}">
                <a16:creationId xmlns:a16="http://schemas.microsoft.com/office/drawing/2014/main" id="{A0309349-D6A6-33E5-822C-2701672766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816" y="279000"/>
            <a:ext cx="9452368" cy="6300000"/>
          </a:xfrm>
          <a:prstGeom prst="rect">
            <a:avLst/>
          </a:prstGeom>
          <a:effectLst>
            <a:softEdge rad="635000"/>
          </a:effectLst>
        </p:spPr>
      </p:pic>
      <p:sp>
        <p:nvSpPr>
          <p:cNvPr id="4" name="ZoneTexte 3">
            <a:extLst>
              <a:ext uri="{FF2B5EF4-FFF2-40B4-BE49-F238E27FC236}">
                <a16:creationId xmlns:a16="http://schemas.microsoft.com/office/drawing/2014/main" id="{B6BEE3DA-C12D-EDC9-FB3C-C948DC6480A8}"/>
              </a:ext>
            </a:extLst>
          </p:cNvPr>
          <p:cNvSpPr txBox="1"/>
          <p:nvPr/>
        </p:nvSpPr>
        <p:spPr>
          <a:xfrm>
            <a:off x="3680460" y="6117335"/>
            <a:ext cx="8844794" cy="461665"/>
          </a:xfrm>
          <a:prstGeom prst="rect">
            <a:avLst/>
          </a:prstGeom>
          <a:noFill/>
        </p:spPr>
        <p:txBody>
          <a:bodyPr wrap="square" rtlCol="0">
            <a:spAutoFit/>
          </a:bodyPr>
          <a:lstStyle/>
          <a:p>
            <a:r>
              <a:rPr lang="fr-FR" sz="2400" b="1" dirty="0">
                <a:solidFill>
                  <a:srgbClr val="FFFF00"/>
                </a:solidFill>
              </a:rPr>
              <a:t>Sentier Empreintes Des Dinosaures</a:t>
            </a:r>
          </a:p>
        </p:txBody>
      </p:sp>
    </p:spTree>
    <p:extLst>
      <p:ext uri="{BB962C8B-B14F-4D97-AF65-F5344CB8AC3E}">
        <p14:creationId xmlns:p14="http://schemas.microsoft.com/office/powerpoint/2010/main" val="4096920474"/>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ol, plein air, nature, géologie&#10;&#10;Description générée automatiquement">
            <a:extLst>
              <a:ext uri="{FF2B5EF4-FFF2-40B4-BE49-F238E27FC236}">
                <a16:creationId xmlns:a16="http://schemas.microsoft.com/office/drawing/2014/main" id="{A31C5428-7DFD-677D-F208-E936BF5F718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48000" y="855000"/>
            <a:ext cx="10296000" cy="5148000"/>
          </a:xfrm>
          <a:prstGeom prst="rect">
            <a:avLst/>
          </a:prstGeom>
          <a:ln w="88900" cap="sq" cmpd="thickThin">
            <a:solidFill>
              <a:srgbClr val="000000"/>
            </a:solidFill>
            <a:prstDash val="solid"/>
            <a:miter lim="800000"/>
          </a:ln>
          <a:effectLst>
            <a:innerShdw blurRad="76200">
              <a:srgbClr val="000000"/>
            </a:innerShdw>
            <a:softEdge rad="635000"/>
          </a:effectLst>
        </p:spPr>
      </p:pic>
      <p:sp>
        <p:nvSpPr>
          <p:cNvPr id="4" name="ZoneTexte 3">
            <a:extLst>
              <a:ext uri="{FF2B5EF4-FFF2-40B4-BE49-F238E27FC236}">
                <a16:creationId xmlns:a16="http://schemas.microsoft.com/office/drawing/2014/main" id="{E8F6B380-969E-EE5C-7116-0C34ED58D643}"/>
              </a:ext>
            </a:extLst>
          </p:cNvPr>
          <p:cNvSpPr txBox="1"/>
          <p:nvPr/>
        </p:nvSpPr>
        <p:spPr>
          <a:xfrm>
            <a:off x="4057650" y="5785830"/>
            <a:ext cx="9384030" cy="461665"/>
          </a:xfrm>
          <a:prstGeom prst="rect">
            <a:avLst/>
          </a:prstGeom>
          <a:noFill/>
        </p:spPr>
        <p:txBody>
          <a:bodyPr wrap="square" rtlCol="0">
            <a:spAutoFit/>
          </a:bodyPr>
          <a:lstStyle/>
          <a:p>
            <a:r>
              <a:rPr lang="fr-FR" sz="2400" b="1" dirty="0">
                <a:solidFill>
                  <a:srgbClr val="FFFF00"/>
                </a:solidFill>
              </a:rPr>
              <a:t>Variants Pas De Dinosaures</a:t>
            </a:r>
          </a:p>
        </p:txBody>
      </p:sp>
    </p:spTree>
    <p:extLst>
      <p:ext uri="{BB962C8B-B14F-4D97-AF65-F5344CB8AC3E}">
        <p14:creationId xmlns:p14="http://schemas.microsoft.com/office/powerpoint/2010/main" val="4026250975"/>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D158360-A16C-4403-10B9-FCCE3A911FC8}"/>
              </a:ext>
            </a:extLst>
          </p:cNvPr>
          <p:cNvSpPr txBox="1"/>
          <p:nvPr/>
        </p:nvSpPr>
        <p:spPr>
          <a:xfrm>
            <a:off x="368490" y="641445"/>
            <a:ext cx="12433110" cy="584775"/>
          </a:xfrm>
          <a:prstGeom prst="rect">
            <a:avLst/>
          </a:prstGeom>
          <a:noFill/>
        </p:spPr>
        <p:txBody>
          <a:bodyPr wrap="square" rtlCol="0">
            <a:spAutoFit/>
          </a:bodyPr>
          <a:lstStyle/>
          <a:p>
            <a:r>
              <a:rPr lang="fr-FR" sz="3200" b="1" dirty="0"/>
              <a:t>Lorient Vous A Présenté Les Villes   De Millau et Celle De Peyre  </a:t>
            </a:r>
          </a:p>
        </p:txBody>
      </p:sp>
      <p:sp>
        <p:nvSpPr>
          <p:cNvPr id="3" name="ZoneTexte 2">
            <a:extLst>
              <a:ext uri="{FF2B5EF4-FFF2-40B4-BE49-F238E27FC236}">
                <a16:creationId xmlns:a16="http://schemas.microsoft.com/office/drawing/2014/main" id="{209D7BD3-4F3C-9FC6-174B-AA7E23793E3C}"/>
              </a:ext>
            </a:extLst>
          </p:cNvPr>
          <p:cNvSpPr txBox="1"/>
          <p:nvPr/>
        </p:nvSpPr>
        <p:spPr>
          <a:xfrm>
            <a:off x="2852382" y="1944110"/>
            <a:ext cx="7983940"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406D1789-58E3-2CEE-C7B1-4F62C98AAAAF}"/>
              </a:ext>
            </a:extLst>
          </p:cNvPr>
          <p:cNvSpPr txBox="1"/>
          <p:nvPr/>
        </p:nvSpPr>
        <p:spPr>
          <a:xfrm>
            <a:off x="3343700" y="2833323"/>
            <a:ext cx="9826388"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EBFD8BE9-A4BD-EBB2-12F9-66EBC91BB3EF}"/>
              </a:ext>
            </a:extLst>
          </p:cNvPr>
          <p:cNvSpPr txBox="1"/>
          <p:nvPr/>
        </p:nvSpPr>
        <p:spPr>
          <a:xfrm>
            <a:off x="4162567" y="3585065"/>
            <a:ext cx="7560860" cy="584775"/>
          </a:xfrm>
          <a:prstGeom prst="rect">
            <a:avLst/>
          </a:prstGeom>
          <a:noFill/>
        </p:spPr>
        <p:txBody>
          <a:bodyPr wrap="square" rtlCol="0">
            <a:spAutoFit/>
          </a:bodyPr>
          <a:lstStyle/>
          <a:p>
            <a:r>
              <a:rPr lang="fr-FR" sz="3200" b="1" dirty="0"/>
              <a:t>Merci De Votre Visite </a:t>
            </a:r>
          </a:p>
        </p:txBody>
      </p:sp>
      <p:sp>
        <p:nvSpPr>
          <p:cNvPr id="6" name="ZoneTexte 5">
            <a:extLst>
              <a:ext uri="{FF2B5EF4-FFF2-40B4-BE49-F238E27FC236}">
                <a16:creationId xmlns:a16="http://schemas.microsoft.com/office/drawing/2014/main" id="{10C9AAB7-05E3-78F8-3897-40B04D1C3A89}"/>
              </a:ext>
            </a:extLst>
          </p:cNvPr>
          <p:cNvSpPr txBox="1"/>
          <p:nvPr/>
        </p:nvSpPr>
        <p:spPr>
          <a:xfrm>
            <a:off x="5445456" y="4193941"/>
            <a:ext cx="5622877" cy="584775"/>
          </a:xfrm>
          <a:prstGeom prst="rect">
            <a:avLst/>
          </a:prstGeom>
          <a:noFill/>
        </p:spPr>
        <p:txBody>
          <a:bodyPr wrap="square" rtlCol="0">
            <a:spAutoFit/>
          </a:bodyPr>
          <a:lstStyle/>
          <a:p>
            <a:r>
              <a:rPr lang="fr-FR" sz="3200" b="1" dirty="0"/>
              <a:t>Daniel</a:t>
            </a:r>
          </a:p>
        </p:txBody>
      </p:sp>
      <p:sp>
        <p:nvSpPr>
          <p:cNvPr id="7" name="ZoneTexte 6">
            <a:extLst>
              <a:ext uri="{FF2B5EF4-FFF2-40B4-BE49-F238E27FC236}">
                <a16:creationId xmlns:a16="http://schemas.microsoft.com/office/drawing/2014/main" id="{20895F65-3F8B-3DAA-3A2A-13B87490D9B1}"/>
              </a:ext>
            </a:extLst>
          </p:cNvPr>
          <p:cNvSpPr txBox="1"/>
          <p:nvPr/>
        </p:nvSpPr>
        <p:spPr>
          <a:xfrm>
            <a:off x="5372668" y="1238270"/>
            <a:ext cx="5131558" cy="584775"/>
          </a:xfrm>
          <a:prstGeom prst="rect">
            <a:avLst/>
          </a:prstGeom>
          <a:noFill/>
        </p:spPr>
        <p:txBody>
          <a:bodyPr wrap="square" rtlCol="0">
            <a:spAutoFit/>
          </a:bodyPr>
          <a:lstStyle/>
          <a:p>
            <a:r>
              <a:rPr lang="fr-FR" sz="3200" b="1" dirty="0"/>
              <a:t>Aveyron</a:t>
            </a:r>
          </a:p>
        </p:txBody>
      </p:sp>
    </p:spTree>
    <p:extLst>
      <p:ext uri="{BB962C8B-B14F-4D97-AF65-F5344CB8AC3E}">
        <p14:creationId xmlns:p14="http://schemas.microsoft.com/office/powerpoint/2010/main" val="1090346611"/>
      </p:ext>
    </p:extLst>
  </p:cSld>
  <p:clrMapOvr>
    <a:masterClrMapping/>
  </p:clrMapOvr>
  <mc:AlternateContent xmlns:mc="http://schemas.openxmlformats.org/markup-compatibility/2006" xmlns:p14="http://schemas.microsoft.com/office/powerpoint/2010/main">
    <mc:Choice Requires="p14">
      <p:transition spd="slow" p14:dur="5000" advClick="0" advTm="11000">
        <p14:flip dir="r"/>
      </p:transition>
    </mc:Choice>
    <mc:Fallback xmlns="">
      <p:transition spd="slow" advClick="0" advTm="11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111</TotalTime>
  <Words>375</Words>
  <Application>Microsoft Office PowerPoint</Application>
  <PresentationFormat>Grand écran</PresentationFormat>
  <Paragraphs>45</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2024-07-22T05:19:33Z</dcterms:created>
  <dcterms:modified xsi:type="dcterms:W3CDTF">2024-07-22T15:21:55Z</dcterms:modified>
</cp:coreProperties>
</file>