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8" r:id="rId3"/>
    <p:sldId id="277" r:id="rId4"/>
    <p:sldId id="276" r:id="rId5"/>
    <p:sldId id="275" r:id="rId6"/>
    <p:sldId id="274" r:id="rId7"/>
    <p:sldId id="273" r:id="rId8"/>
    <p:sldId id="272" r:id="rId9"/>
    <p:sldId id="271" r:id="rId10"/>
    <p:sldId id="270" r:id="rId11"/>
    <p:sldId id="269" r:id="rId12"/>
    <p:sldId id="268" r:id="rId13"/>
    <p:sldId id="267" r:id="rId14"/>
    <p:sldId id="266" r:id="rId15"/>
    <p:sldId id="265" r:id="rId16"/>
    <p:sldId id="264" r:id="rId17"/>
    <p:sldId id="263" r:id="rId18"/>
    <p:sldId id="262" r:id="rId19"/>
    <p:sldId id="261" r:id="rId20"/>
    <p:sldId id="260" r:id="rId21"/>
    <p:sldId id="259" r:id="rId22"/>
    <p:sldId id="258" r:id="rId23"/>
    <p:sldId id="257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97" autoAdjust="0"/>
    <p:restoredTop sz="94660"/>
  </p:normalViewPr>
  <p:slideViewPr>
    <p:cSldViewPr snapToGrid="0">
      <p:cViewPr varScale="1">
        <p:scale>
          <a:sx n="89" d="100"/>
          <a:sy n="89" d="100"/>
        </p:scale>
        <p:origin x="18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7E1F9F-EA00-77FF-52E1-EBB7F25749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6D34ABA-7D13-E95D-70A6-5F487E947C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1F97CF6-F11B-8139-578B-5D8EA084BB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949D-A338-43FD-B5AF-0BC5E21396DB}" type="datetimeFigureOut">
              <a:rPr lang="fr-FR" smtClean="0"/>
              <a:t>07/07/2024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77ABBF0-FDA7-AEAB-736D-C9F7FAA419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7B83985-7C4A-D93B-E96E-2073F7397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E2A52-9428-4891-927A-9EF0883B4F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3692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330772-428B-0944-1057-F3855D6A99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84AE21D-0C1A-C70D-BB7F-1DB3010421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1A79E07-85A6-C5D7-FE29-A8446C1DC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949D-A338-43FD-B5AF-0BC5E21396DB}" type="datetimeFigureOut">
              <a:rPr lang="fr-FR" smtClean="0"/>
              <a:t>07/07/2024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61B94BB-6758-5DAB-1A6C-1F8DC15DBF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739C31-3C3D-B54A-C8A2-E6A2038EDE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E2A52-9428-4891-927A-9EF0883B4F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01771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02F85E-89B0-9BDB-8220-4EAF41EAA1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E84166C-A028-4D33-945E-9CCE7D5B48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30E6EB-EBF5-BDA6-7498-8F12AD9805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949D-A338-43FD-B5AF-0BC5E21396DB}" type="datetimeFigureOut">
              <a:rPr lang="fr-FR" smtClean="0"/>
              <a:t>07/07/2024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211E7A5-1ACE-D1B9-541C-7E125FB616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7ADEF3A-C010-D549-72E3-52E98AE4C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E2A52-9428-4891-927A-9EF0883B4F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1251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EDD356-4E2F-4773-7AE6-57BD31E792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5EC0EB1-79DC-893E-708C-A591629486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63873B1-9397-92BF-7DC1-81B9D8B867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AB93C4D-8C35-BA61-5A7A-9A003154BC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949D-A338-43FD-B5AF-0BC5E21396DB}" type="datetimeFigureOut">
              <a:rPr lang="fr-FR" smtClean="0"/>
              <a:t>07/07/2024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048EA20-7E45-5EBB-8C1E-9B78A5430A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5D90458-CCB3-4666-5B70-09F47712DD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E2A52-9428-4891-927A-9EF0883B4F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18969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8DD1CB-4CD6-6A97-4ED8-66EEA4F67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DC4639F-0D52-2116-7BB0-CA1F40876C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856D87E-24A1-F358-DE22-A36B9549EC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F6FF3F0-5A29-5963-38C0-2D1E4E162AF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17D0CF1-63CA-ECDF-4E60-87883399DF7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32F86FE-CCA3-728A-8EF3-338173053E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949D-A338-43FD-B5AF-0BC5E21396DB}" type="datetimeFigureOut">
              <a:rPr lang="fr-FR" smtClean="0"/>
              <a:t>07/07/2024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C40F4B1-C0A7-27DE-6016-4D9C6651B7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DA08CBE-CA0F-FE6E-AB09-396ECD020A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E2A52-9428-4891-927A-9EF0883B4F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22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296EA7-DC11-0ADC-F049-9B559C6E8A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7001353-51A9-B101-C236-8C9A30C945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949D-A338-43FD-B5AF-0BC5E21396DB}" type="datetimeFigureOut">
              <a:rPr lang="fr-FR" smtClean="0"/>
              <a:t>07/07/2024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69E223A-12CA-DB3D-6188-9C839A7FC8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AF76163-4E30-F18B-D8D9-F4495121F4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E2A52-9428-4891-927A-9EF0883B4F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05499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4C8F064-9172-17F8-19B5-F97516837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949D-A338-43FD-B5AF-0BC5E21396DB}" type="datetimeFigureOut">
              <a:rPr lang="fr-FR" smtClean="0"/>
              <a:t>07/07/2024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5584C12-8D45-8A27-230C-5D1F2D781D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A0F6615-C23E-33E8-B5D1-0216433FA8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E2A52-9428-4891-927A-9EF0883B4F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31071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7186A5-61DB-4CBF-8A92-814578B2E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884A8DA-8FB2-5DED-E461-A8C0E1C113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4933BEB-F421-12AD-9D15-7676623E87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BD3C33D-F2CB-BAF7-B056-E7CC3BE876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949D-A338-43FD-B5AF-0BC5E21396DB}" type="datetimeFigureOut">
              <a:rPr lang="fr-FR" smtClean="0"/>
              <a:t>07/07/2024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00B4B50-0A63-17E3-65C0-E3B046036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D424EDA-0948-1DF4-A82F-5CFAD953C5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E2A52-9428-4891-927A-9EF0883B4F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6230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D29168-FBDA-7842-A812-A3B1D3F12E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22540BC-147A-954E-3E9D-2A1CE73387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7AFFCFE-6AED-6755-929B-52AAC2934D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3DB44A7-B540-064F-1026-EF1533E780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949D-A338-43FD-B5AF-0BC5E21396DB}" type="datetimeFigureOut">
              <a:rPr lang="fr-FR" smtClean="0"/>
              <a:t>07/07/2024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03827A3-6A0E-2754-1229-45945B9805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49878ED-01FA-4313-5AAA-9C253EACA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E2A52-9428-4891-927A-9EF0883B4F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15706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033A36-B570-B592-2572-F21C70E9ED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7AD366D-A498-A2B9-6754-BC84D054BF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0E1581F-D455-73C0-83ED-F52FAD8C32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949D-A338-43FD-B5AF-0BC5E21396DB}" type="datetimeFigureOut">
              <a:rPr lang="fr-FR" smtClean="0"/>
              <a:t>07/07/2024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1380467-F3BE-13A6-433C-726BF5105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0EC123-0304-346F-6EBE-C725B6E53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E2A52-9428-4891-927A-9EF0883B4F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5744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70F4953-41C5-E563-F1C8-98978A00A9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A93B3D4-F19D-14D4-5DDF-C6BD25E1CD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FD8966C-F24A-3250-26BC-3343986A2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949D-A338-43FD-B5AF-0BC5E21396DB}" type="datetimeFigureOut">
              <a:rPr lang="fr-FR" smtClean="0"/>
              <a:t>07/07/2024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08615C3-3053-56CC-484B-3277439A89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2DFD736-2193-22BF-7A03-94BDC4EF9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E2A52-9428-4891-927A-9EF0883B4F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44373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0D19F75-8C90-59CA-99C4-74C73CC820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AF00C8D-AFC5-0DC1-D853-45A0E4D1BB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A7FC95A-331A-E4B6-81E8-F79C30259E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131949D-A338-43FD-B5AF-0BC5E21396DB}" type="datetimeFigureOut">
              <a:rPr lang="fr-FR" smtClean="0"/>
              <a:t>07/07/2024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A409175-6B9F-8CFD-929D-ACDC1EDDF8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0BA2E27-BD3F-35DF-B8CD-8E5369C0E1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C2E2A52-9428-4891-927A-9EF0883B4F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223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tagne, palmier&#10;&#10;Description générée automatiquement">
            <a:extLst>
              <a:ext uri="{FF2B5EF4-FFF2-40B4-BE49-F238E27FC236}">
                <a16:creationId xmlns:a16="http://schemas.microsoft.com/office/drawing/2014/main" id="{1F9A1468-4DAF-D69F-92E5-049AC950B8B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3631" y="142501"/>
            <a:ext cx="945370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1E360F5-0F10-1B5D-CB47-F7BD7AA23A81}"/>
              </a:ext>
            </a:extLst>
          </p:cNvPr>
          <p:cNvSpPr txBox="1"/>
          <p:nvPr/>
        </p:nvSpPr>
        <p:spPr>
          <a:xfrm>
            <a:off x="2501154" y="415499"/>
            <a:ext cx="102566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</a:rPr>
              <a:t> </a:t>
            </a:r>
            <a:r>
              <a:rPr lang="fr-FR" sz="2800" b="1" dirty="0"/>
              <a:t>Parc national de </a:t>
            </a:r>
            <a:r>
              <a:rPr lang="fr-FR" sz="2800" b="1" dirty="0" err="1"/>
              <a:t>Tijuca</a:t>
            </a:r>
            <a:r>
              <a:rPr lang="fr-FR" sz="2800" b="1" dirty="0"/>
              <a:t> – Rio – De Janeiro - Brésil</a:t>
            </a:r>
          </a:p>
        </p:txBody>
      </p:sp>
    </p:spTree>
    <p:extLst>
      <p:ext uri="{BB962C8B-B14F-4D97-AF65-F5344CB8AC3E}">
        <p14:creationId xmlns:p14="http://schemas.microsoft.com/office/powerpoint/2010/main" val="2879279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  <p:sndAc>
          <p:stSnd loop="1">
            <p:snd r:embed="rId2" name="Kaoma - Lambada (Official Video) 1989 HD.wav"/>
          </p:stSnd>
        </p:sndAc>
      </p:transition>
    </mc:Choice>
    <mc:Fallback>
      <p:transition spd="slow" advClick="0" advTm="8000">
        <p:fade/>
        <p:sndAc>
          <p:stSnd loop="1">
            <p:snd r:embed="rId2" name="Kaoma - Lambada (Official Video) 1989 H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4FE4EBF-FBE1-B2CC-A29C-A7B3A9648A18}"/>
              </a:ext>
            </a:extLst>
          </p:cNvPr>
          <p:cNvSpPr/>
          <p:nvPr/>
        </p:nvSpPr>
        <p:spPr>
          <a:xfrm>
            <a:off x="0" y="0"/>
            <a:ext cx="12328071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b="1" dirty="0">
                <a:solidFill>
                  <a:srgbClr val="FFFF00"/>
                </a:solidFill>
              </a:rPr>
              <a:t>Le parc national de la </a:t>
            </a:r>
            <a:r>
              <a:rPr lang="fr-FR" sz="5400" b="1" dirty="0" err="1">
                <a:solidFill>
                  <a:srgbClr val="FFFF00"/>
                </a:solidFill>
              </a:rPr>
              <a:t>Tijuca</a:t>
            </a:r>
            <a:r>
              <a:rPr lang="fr-FR" sz="5400" b="1" dirty="0">
                <a:solidFill>
                  <a:srgbClr val="FFFF00"/>
                </a:solidFill>
              </a:rPr>
              <a:t> se situe dans la ville de Rio de Janeiro, au Brésil. S'étendant sur près de 4 000 hectares, il couvre une partie du massif de la </a:t>
            </a:r>
            <a:r>
              <a:rPr lang="fr-FR" sz="5400" b="1" dirty="0" err="1">
                <a:solidFill>
                  <a:srgbClr val="FFFF00"/>
                </a:solidFill>
              </a:rPr>
              <a:t>Tijuca</a:t>
            </a:r>
            <a:r>
              <a:rPr lang="fr-FR" sz="5400" b="1" dirty="0">
                <a:solidFill>
                  <a:srgbClr val="FFFF00"/>
                </a:solidFill>
              </a:rPr>
              <a:t> qui domine le relief montagneux du parc, et passe pour la plus grande forêt urbaine du monde.</a:t>
            </a:r>
          </a:p>
        </p:txBody>
      </p:sp>
    </p:spTree>
    <p:extLst>
      <p:ext uri="{BB962C8B-B14F-4D97-AF65-F5344CB8AC3E}">
        <p14:creationId xmlns:p14="http://schemas.microsoft.com/office/powerpoint/2010/main" val="2709424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nuage, ciel&#10;&#10;Description générée automatiquement">
            <a:extLst>
              <a:ext uri="{FF2B5EF4-FFF2-40B4-BE49-F238E27FC236}">
                <a16:creationId xmlns:a16="http://schemas.microsoft.com/office/drawing/2014/main" id="{18495DAF-295D-56F6-DF95-DD282F5DF5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7407" y="279000"/>
            <a:ext cx="957718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409313-B5FA-2ED8-FF9E-F8DB7465E4D0}"/>
              </a:ext>
            </a:extLst>
          </p:cNvPr>
          <p:cNvSpPr txBox="1"/>
          <p:nvPr/>
        </p:nvSpPr>
        <p:spPr>
          <a:xfrm>
            <a:off x="2638697" y="5499463"/>
            <a:ext cx="84679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	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La forêt de </a:t>
            </a:r>
            <a:r>
              <a:rPr lang="fr-FR" sz="2400" b="1" dirty="0" err="1">
                <a:solidFill>
                  <a:srgbClr val="FFFF00"/>
                </a:solidFill>
              </a:rPr>
              <a:t>Tijuca</a:t>
            </a:r>
            <a:r>
              <a:rPr lang="fr-FR" sz="2400" b="1" dirty="0">
                <a:solidFill>
                  <a:srgbClr val="FFFF00"/>
                </a:solidFill>
              </a:rPr>
              <a:t> et la pierre de </a:t>
            </a:r>
            <a:r>
              <a:rPr lang="fr-FR" sz="2400" b="1" dirty="0" err="1">
                <a:solidFill>
                  <a:srgbClr val="FFFF00"/>
                </a:solidFill>
              </a:rPr>
              <a:t>Gávea</a:t>
            </a:r>
            <a:r>
              <a:rPr lang="fr-FR" sz="2400" b="1" dirty="0">
                <a:solidFill>
                  <a:srgbClr val="FFFF00"/>
                </a:solidFill>
              </a:rPr>
              <a:t> un jour de soleil</a:t>
            </a:r>
          </a:p>
        </p:txBody>
      </p:sp>
    </p:spTree>
    <p:extLst>
      <p:ext uri="{BB962C8B-B14F-4D97-AF65-F5344CB8AC3E}">
        <p14:creationId xmlns:p14="http://schemas.microsoft.com/office/powerpoint/2010/main" val="266307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ute d’eau, plein air, nature, arbre&#10;&#10;Description générée automatiquement">
            <a:extLst>
              <a:ext uri="{FF2B5EF4-FFF2-40B4-BE49-F238E27FC236}">
                <a16:creationId xmlns:a16="http://schemas.microsoft.com/office/drawing/2014/main" id="{D84B2398-AB28-9934-0609-5853F61750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5053" y="189000"/>
            <a:ext cx="4858483" cy="6480000"/>
          </a:xfrm>
          <a:prstGeom prst="rect">
            <a:avLst/>
          </a:prstGeom>
          <a:pattFill prst="pct5">
            <a:fgClr>
              <a:schemeClr val="tx2"/>
            </a:fgClr>
            <a:bgClr>
              <a:schemeClr val="bg1"/>
            </a:bgClr>
          </a:pattFill>
          <a:ln w="38100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A5AC5E-0E51-3B32-48AA-DB397FED2135}"/>
              </a:ext>
            </a:extLst>
          </p:cNvPr>
          <p:cNvSpPr txBox="1"/>
          <p:nvPr/>
        </p:nvSpPr>
        <p:spPr>
          <a:xfrm>
            <a:off x="8608423" y="4441371"/>
            <a:ext cx="32265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/>
              <a:t>Cascade de Taunay au Parc National de Tijuca, Rio de Janeiro.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7159888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égion montagneuse, nature&#10;&#10;Description générée automatiquement">
            <a:extLst>
              <a:ext uri="{FF2B5EF4-FFF2-40B4-BE49-F238E27FC236}">
                <a16:creationId xmlns:a16="http://schemas.microsoft.com/office/drawing/2014/main" id="{9A2577F8-876A-E8A8-5B3C-20F00940F0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539958-74B9-951C-D9DD-0D6A571FC7FD}"/>
              </a:ext>
            </a:extLst>
          </p:cNvPr>
          <p:cNvSpPr txBox="1"/>
          <p:nvPr/>
        </p:nvSpPr>
        <p:spPr>
          <a:xfrm>
            <a:off x="3072240" y="5340591"/>
            <a:ext cx="72237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2400" b="1" dirty="0"/>
          </a:p>
          <a:p>
            <a:endParaRPr lang="pt-BR" sz="2400" b="1" dirty="0"/>
          </a:p>
          <a:p>
            <a:r>
              <a:rPr lang="pt-BR" sz="2400" b="1" dirty="0"/>
              <a:t>Parque Nacional da Tijuca de nível Federal, localizado (a) em Rio de Janeiro (RJ)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957893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ciel, nature&#10;&#10;Description générée automatiquement">
            <a:extLst>
              <a:ext uri="{FF2B5EF4-FFF2-40B4-BE49-F238E27FC236}">
                <a16:creationId xmlns:a16="http://schemas.microsoft.com/office/drawing/2014/main" id="{636314EA-E120-50A0-84E4-8B776DB4F1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9" y="279000"/>
            <a:ext cx="945370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F12718-01BD-6C4E-33D6-08AA3CFE0E68}"/>
              </a:ext>
            </a:extLst>
          </p:cNvPr>
          <p:cNvSpPr txBox="1"/>
          <p:nvPr/>
        </p:nvSpPr>
        <p:spPr>
          <a:xfrm>
            <a:off x="3683726" y="6117335"/>
            <a:ext cx="91831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/>
              <a:t>: La forêt de Tijuca - Pedra da Gávea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3071039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sol, jungle&#10;&#10;Description générée automatiquement">
            <a:extLst>
              <a:ext uri="{FF2B5EF4-FFF2-40B4-BE49-F238E27FC236}">
                <a16:creationId xmlns:a16="http://schemas.microsoft.com/office/drawing/2014/main" id="{F2F6675D-D6A4-CA1A-C6D0-8BCEF6FE1F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2284C1-BBAD-141F-C413-A8A3A2AD5591}"/>
              </a:ext>
            </a:extLst>
          </p:cNvPr>
          <p:cNvSpPr txBox="1"/>
          <p:nvPr/>
        </p:nvSpPr>
        <p:spPr>
          <a:xfrm>
            <a:off x="587828" y="6074401"/>
            <a:ext cx="114561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Route sur le pont Job de Alcântara dans le Parc National de Tijuca, Rio de Janeiro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886262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aysage, nuage&#10;&#10;Description générée automatiquement">
            <a:extLst>
              <a:ext uri="{FF2B5EF4-FFF2-40B4-BE49-F238E27FC236}">
                <a16:creationId xmlns:a16="http://schemas.microsoft.com/office/drawing/2014/main" id="{6DD35BB6-FEDB-C158-C982-4BEBA7977A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1803" y="279000"/>
            <a:ext cx="87843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4CEB1B-8B2A-FB82-B9BA-A3166B425BC8}"/>
              </a:ext>
            </a:extLst>
          </p:cNvPr>
          <p:cNvSpPr txBox="1"/>
          <p:nvPr/>
        </p:nvSpPr>
        <p:spPr>
          <a:xfrm>
            <a:off x="4415246" y="6348167"/>
            <a:ext cx="8908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Parc national de Tijuca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142703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ciel&#10;&#10;Description générée automatiquement">
            <a:extLst>
              <a:ext uri="{FF2B5EF4-FFF2-40B4-BE49-F238E27FC236}">
                <a16:creationId xmlns:a16="http://schemas.microsoft.com/office/drawing/2014/main" id="{2E68FB28-CB15-B244-B8FB-9BB01CEAE0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6" y="279000"/>
            <a:ext cx="945370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AED041-1A5A-BA9A-1BC8-89A813660CB9}"/>
              </a:ext>
            </a:extLst>
          </p:cNvPr>
          <p:cNvSpPr txBox="1"/>
          <p:nvPr/>
        </p:nvSpPr>
        <p:spPr>
          <a:xfrm>
            <a:off x="3518263" y="6193753"/>
            <a:ext cx="86737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/>
              <a:t>Floresta da Tijuca, Rio de Janeiro.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1536688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ciel, paysage&#10;&#10;Description générée automatiquement">
            <a:extLst>
              <a:ext uri="{FF2B5EF4-FFF2-40B4-BE49-F238E27FC236}">
                <a16:creationId xmlns:a16="http://schemas.microsoft.com/office/drawing/2014/main" id="{2B93EFBE-7EA1-BEB8-4385-6CAF6BBFF1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167641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7B2DB6-588D-2D07-4B42-76156F5D4069}"/>
              </a:ext>
            </a:extLst>
          </p:cNvPr>
          <p:cNvSpPr txBox="1"/>
          <p:nvPr/>
        </p:nvSpPr>
        <p:spPr>
          <a:xfrm>
            <a:off x="5055326" y="6236808"/>
            <a:ext cx="75266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Géant de Tijuca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8898338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ciel, plein air, paysage&#10;&#10;Description générée automatiquement">
            <a:extLst>
              <a:ext uri="{FF2B5EF4-FFF2-40B4-BE49-F238E27FC236}">
                <a16:creationId xmlns:a16="http://schemas.microsoft.com/office/drawing/2014/main" id="{6867D720-600A-510B-3FBE-3D72A521E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454" y="279000"/>
            <a:ext cx="1030909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2F51F9-9011-FB03-51CC-F11D523B4585}"/>
              </a:ext>
            </a:extLst>
          </p:cNvPr>
          <p:cNvSpPr txBox="1"/>
          <p:nvPr/>
        </p:nvSpPr>
        <p:spPr>
          <a:xfrm>
            <a:off x="4180115" y="6117335"/>
            <a:ext cx="88958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/>
              <a:t>: Pedra Bonita - Forêt de Tijuca 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9694610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oati, mammifère, plein air, arbre&#10;&#10;Description générée automatiquement">
            <a:extLst>
              <a:ext uri="{FF2B5EF4-FFF2-40B4-BE49-F238E27FC236}">
                <a16:creationId xmlns:a16="http://schemas.microsoft.com/office/drawing/2014/main" id="{0BA7BE52-41AA-3296-0AAA-E44ED26028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9" y="279000"/>
            <a:ext cx="945370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F375AD-4E5B-9B7A-6621-F8816F31C755}"/>
              </a:ext>
            </a:extLst>
          </p:cNvPr>
          <p:cNvSpPr txBox="1"/>
          <p:nvPr/>
        </p:nvSpPr>
        <p:spPr>
          <a:xfrm>
            <a:off x="4728754" y="6298256"/>
            <a:ext cx="8412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La forêt de Tijuca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1393731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ute d’eau, nature, plein air, Ressources d’eau&#10;&#10;Description générée automatiquement">
            <a:extLst>
              <a:ext uri="{FF2B5EF4-FFF2-40B4-BE49-F238E27FC236}">
                <a16:creationId xmlns:a16="http://schemas.microsoft.com/office/drawing/2014/main" id="{D5AD92E1-94A7-C2EF-5C37-603A4237EB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0081" y="189000"/>
            <a:ext cx="4231837" cy="6480000"/>
          </a:xfrm>
          <a:prstGeom prst="rect">
            <a:avLst/>
          </a:prstGeom>
          <a:ln w="41275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3EB192-DE1C-25B0-C8E9-91278DC7D92A}"/>
              </a:ext>
            </a:extLst>
          </p:cNvPr>
          <p:cNvSpPr txBox="1"/>
          <p:nvPr/>
        </p:nvSpPr>
        <p:spPr>
          <a:xfrm>
            <a:off x="8412480" y="3618411"/>
            <a:ext cx="3779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Parc national de l'Iguaçu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837108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ature, ciel&#10;&#10;Description générée automatiquement">
            <a:extLst>
              <a:ext uri="{FF2B5EF4-FFF2-40B4-BE49-F238E27FC236}">
                <a16:creationId xmlns:a16="http://schemas.microsoft.com/office/drawing/2014/main" id="{B7700338-A04A-F516-F4E6-E9E2CC877F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099E3C0-22AE-1334-236B-8A067356A1A8}"/>
              </a:ext>
            </a:extLst>
          </p:cNvPr>
          <p:cNvSpPr txBox="1"/>
          <p:nvPr/>
        </p:nvSpPr>
        <p:spPr>
          <a:xfrm>
            <a:off x="3020785" y="5563337"/>
            <a:ext cx="7664631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FR" dirty="0"/>
          </a:p>
          <a:p>
            <a:endParaRPr lang="fr-FR" dirty="0"/>
          </a:p>
          <a:p>
            <a:r>
              <a:rPr lang="fr-FR" sz="2400" b="1" dirty="0"/>
              <a:t>Relief environnant du Parc national de la </a:t>
            </a:r>
            <a:r>
              <a:rPr lang="fr-FR" sz="2400" b="1" dirty="0" err="1"/>
              <a:t>Tijuca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9277774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Ressources d’eau, chute d’eau, torrent&#10;&#10;Description générée automatiquement">
            <a:extLst>
              <a:ext uri="{FF2B5EF4-FFF2-40B4-BE49-F238E27FC236}">
                <a16:creationId xmlns:a16="http://schemas.microsoft.com/office/drawing/2014/main" id="{7C434C14-362C-0BA1-E6AF-51B2FDD9FC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852" y="279000"/>
            <a:ext cx="1003984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B85DB7-9CEC-D656-C2CE-07B9E1841FAD}"/>
              </a:ext>
            </a:extLst>
          </p:cNvPr>
          <p:cNvSpPr txBox="1"/>
          <p:nvPr/>
        </p:nvSpPr>
        <p:spPr>
          <a:xfrm>
            <a:off x="10154768" y="2941044"/>
            <a:ext cx="209383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forêt de </a:t>
            </a:r>
            <a:r>
              <a:rPr lang="fr-FR" sz="2400" b="1" dirty="0" err="1"/>
              <a:t>Tijuca</a:t>
            </a:r>
            <a:r>
              <a:rPr lang="fr-FR" sz="2400" b="1" dirty="0"/>
              <a:t> est coupée par divers petits fleuves et cours d'eau . </a:t>
            </a:r>
          </a:p>
        </p:txBody>
      </p:sp>
    </p:spTree>
    <p:extLst>
      <p:ext uri="{BB962C8B-B14F-4D97-AF65-F5344CB8AC3E}">
        <p14:creationId xmlns:p14="http://schemas.microsoft.com/office/powerpoint/2010/main" val="1847855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plein air, coati, Animal terrestre&#10;&#10;Description générée automatiquement">
            <a:extLst>
              <a:ext uri="{FF2B5EF4-FFF2-40B4-BE49-F238E27FC236}">
                <a16:creationId xmlns:a16="http://schemas.microsoft.com/office/drawing/2014/main" id="{75820592-8681-A455-2F12-1268A7503E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0676" y="279000"/>
            <a:ext cx="9350648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108456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uage, ciel&#10;&#10;Description générée automatiquement">
            <a:extLst>
              <a:ext uri="{FF2B5EF4-FFF2-40B4-BE49-F238E27FC236}">
                <a16:creationId xmlns:a16="http://schemas.microsoft.com/office/drawing/2014/main" id="{9D1A3C01-3A67-D5C8-88A8-E856D6835E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9750" y="571500"/>
            <a:ext cx="8572500" cy="5715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309B6D-C0F6-F015-2DD7-6B466B40E07C}"/>
              </a:ext>
            </a:extLst>
          </p:cNvPr>
          <p:cNvSpPr txBox="1"/>
          <p:nvPr/>
        </p:nvSpPr>
        <p:spPr>
          <a:xfrm>
            <a:off x="4676502" y="6055667"/>
            <a:ext cx="92615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Parc national de Tijuca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283528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venture, ciel, faire de la randonnée&#10;&#10;Description générée automatiquement">
            <a:extLst>
              <a:ext uri="{FF2B5EF4-FFF2-40B4-BE49-F238E27FC236}">
                <a16:creationId xmlns:a16="http://schemas.microsoft.com/office/drawing/2014/main" id="{465D4FF2-F327-BFD8-AE46-526E35029E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532" y="3285309"/>
            <a:ext cx="4860000" cy="3244843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paysage, fleur&#10;&#10;Description générée automatiquement">
            <a:extLst>
              <a:ext uri="{FF2B5EF4-FFF2-40B4-BE49-F238E27FC236}">
                <a16:creationId xmlns:a16="http://schemas.microsoft.com/office/drawing/2014/main" id="{2DF4225F-C8CF-2803-B23D-E006FD9D71F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59468" y="247105"/>
            <a:ext cx="6372000" cy="3312354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38031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montagne, forêt&#10;&#10;Description générée automatiquement">
            <a:extLst>
              <a:ext uri="{FF2B5EF4-FFF2-40B4-BE49-F238E27FC236}">
                <a16:creationId xmlns:a16="http://schemas.microsoft.com/office/drawing/2014/main" id="{5E084263-F336-CD3F-B70C-826FE09A67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218" y="334736"/>
            <a:ext cx="5904000" cy="3321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paysage, nature&#10;&#10;Description générée automatiquement">
            <a:extLst>
              <a:ext uri="{FF2B5EF4-FFF2-40B4-BE49-F238E27FC236}">
                <a16:creationId xmlns:a16="http://schemas.microsoft.com/office/drawing/2014/main" id="{96715D0E-ECF1-77FA-7DEF-84766F3D51A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5782" y="3429000"/>
            <a:ext cx="4644000" cy="3096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991304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ysage, nature&#10;&#10;Description générée automatiquement">
            <a:extLst>
              <a:ext uri="{FF2B5EF4-FFF2-40B4-BE49-F238E27FC236}">
                <a16:creationId xmlns:a16="http://schemas.microsoft.com/office/drawing/2014/main" id="{A89000D3-4B0F-4DD2-3FE8-72FB298B5A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777" y="3429000"/>
            <a:ext cx="6516000" cy="32037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plante, faire de la randonnée&#10;&#10;Description générée automatiquement">
            <a:extLst>
              <a:ext uri="{FF2B5EF4-FFF2-40B4-BE49-F238E27FC236}">
                <a16:creationId xmlns:a16="http://schemas.microsoft.com/office/drawing/2014/main" id="{F5F9BEAB-4060-E32E-AAB4-AD6E2EA503E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6960" y="189000"/>
            <a:ext cx="5760000" cy="324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72546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perroquet, plein air, ara&#10;&#10;Description générée automatiquement">
            <a:extLst>
              <a:ext uri="{FF2B5EF4-FFF2-40B4-BE49-F238E27FC236}">
                <a16:creationId xmlns:a16="http://schemas.microsoft.com/office/drawing/2014/main" id="{F9C01201-1B29-82BC-00E2-23A123F4DC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737" y="220199"/>
            <a:ext cx="5184000" cy="3452626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arbre, végétation&#10;&#10;Description générée automatiquement">
            <a:extLst>
              <a:ext uri="{FF2B5EF4-FFF2-40B4-BE49-F238E27FC236}">
                <a16:creationId xmlns:a16="http://schemas.microsoft.com/office/drawing/2014/main" id="{E7252390-B2A6-00A7-A15E-AED3FE50DDE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2263" y="3108961"/>
            <a:ext cx="4608000" cy="3456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002606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rbre, personne&#10;&#10;Description générée automatiquement">
            <a:extLst>
              <a:ext uri="{FF2B5EF4-FFF2-40B4-BE49-F238E27FC236}">
                <a16:creationId xmlns:a16="http://schemas.microsoft.com/office/drawing/2014/main" id="{BF9D7F6E-A1B7-112D-175E-59C80507E7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583" y="3282043"/>
            <a:ext cx="5148000" cy="321835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ciel, montagne, jungle&#10;&#10;Description générée automatiquement">
            <a:extLst>
              <a:ext uri="{FF2B5EF4-FFF2-40B4-BE49-F238E27FC236}">
                <a16:creationId xmlns:a16="http://schemas.microsoft.com/office/drawing/2014/main" id="{B1D5695C-1A42-1E64-862F-B01FF4D90A8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3417" y="325414"/>
            <a:ext cx="5472000" cy="32832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391525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oiseau, plein air, branche&#10;&#10;Description générée automatiquement">
            <a:extLst>
              <a:ext uri="{FF2B5EF4-FFF2-40B4-BE49-F238E27FC236}">
                <a16:creationId xmlns:a16="http://schemas.microsoft.com/office/drawing/2014/main" id="{30B634FE-C0F9-04E8-69A5-C513AA2B9C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877" y="273525"/>
            <a:ext cx="5436000" cy="3328155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lever de soleil, montagne, paysage, ciel&#10;&#10;Description générée automatiquement">
            <a:extLst>
              <a:ext uri="{FF2B5EF4-FFF2-40B4-BE49-F238E27FC236}">
                <a16:creationId xmlns:a16="http://schemas.microsoft.com/office/drawing/2014/main" id="{B641927F-484A-8887-DDF1-D0B84902960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0115" y="3233129"/>
            <a:ext cx="5040000" cy="336259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AED5E06-5F31-3039-9F54-E53C352D5D1B}"/>
              </a:ext>
            </a:extLst>
          </p:cNvPr>
          <p:cNvSpPr txBox="1"/>
          <p:nvPr/>
        </p:nvSpPr>
        <p:spPr>
          <a:xfrm>
            <a:off x="6629401" y="2287832"/>
            <a:ext cx="504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/>
              <a:t> quelques collines à Rio de Janeiro en 2018.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9546038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Photographie aérienne, nature&#10;&#10;Description générée automatiquement">
            <a:extLst>
              <a:ext uri="{FF2B5EF4-FFF2-40B4-BE49-F238E27FC236}">
                <a16:creationId xmlns:a16="http://schemas.microsoft.com/office/drawing/2014/main" id="{B3A835A0-0498-730F-ABBD-1EB669D71E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980" y="3162748"/>
            <a:ext cx="5256000" cy="3504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ature, arbre, ciel&#10;&#10;Description générée automatiquement">
            <a:extLst>
              <a:ext uri="{FF2B5EF4-FFF2-40B4-BE49-F238E27FC236}">
                <a16:creationId xmlns:a16="http://schemas.microsoft.com/office/drawing/2014/main" id="{B1C3BCCC-1C69-D89D-27B3-0680C2E715D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15020" y="162000"/>
            <a:ext cx="4356000" cy="3267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7DC1078-7724-DB14-1819-698E9EF2388A}"/>
              </a:ext>
            </a:extLst>
          </p:cNvPr>
          <p:cNvSpPr txBox="1"/>
          <p:nvPr/>
        </p:nvSpPr>
        <p:spPr>
          <a:xfrm>
            <a:off x="1119244" y="949081"/>
            <a:ext cx="60915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 Parque Nacional da Tijuca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3506095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ature, ciel&#10;&#10;Description générée automatiquement">
            <a:extLst>
              <a:ext uri="{FF2B5EF4-FFF2-40B4-BE49-F238E27FC236}">
                <a16:creationId xmlns:a16="http://schemas.microsoft.com/office/drawing/2014/main" id="{62A94DED-CABE-0BD4-D550-410FF9B463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764" y="255494"/>
            <a:ext cx="4392000" cy="3294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montagne, ciel, nature&#10;&#10;Description générée automatiquement">
            <a:extLst>
              <a:ext uri="{FF2B5EF4-FFF2-40B4-BE49-F238E27FC236}">
                <a16:creationId xmlns:a16="http://schemas.microsoft.com/office/drawing/2014/main" id="{0EACC377-BB56-5A7D-9D5A-99515A6DC0A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6158" y="3025589"/>
            <a:ext cx="5462078" cy="3564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563303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gazébo&#10;&#10;Description générée automatiquement">
            <a:extLst>
              <a:ext uri="{FF2B5EF4-FFF2-40B4-BE49-F238E27FC236}">
                <a16:creationId xmlns:a16="http://schemas.microsoft.com/office/drawing/2014/main" id="{91A58B83-5128-23EC-AFD2-DE72FC802D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402" y="1842246"/>
            <a:ext cx="4311016" cy="3456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ante, Plante terrestre, plein air, Ensete&#10;&#10;Description générée automatiquement">
            <a:extLst>
              <a:ext uri="{FF2B5EF4-FFF2-40B4-BE49-F238E27FC236}">
                <a16:creationId xmlns:a16="http://schemas.microsoft.com/office/drawing/2014/main" id="{9ED50924-6BAC-B33F-3371-B4AF1DDECF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8174" y="1173000"/>
            <a:ext cx="3384000" cy="4512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FE437161-039C-D5B9-8449-48BF92863872}"/>
              </a:ext>
            </a:extLst>
          </p:cNvPr>
          <p:cNvSpPr txBox="1"/>
          <p:nvPr/>
        </p:nvSpPr>
        <p:spPr>
          <a:xfrm>
            <a:off x="2415988" y="467542"/>
            <a:ext cx="91810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Forêt de </a:t>
            </a:r>
            <a:r>
              <a:rPr lang="fr-FR" sz="2800" b="1" dirty="0" err="1"/>
              <a:t>Tijuca</a:t>
            </a:r>
            <a:r>
              <a:rPr lang="fr-FR" sz="2800" b="1" dirty="0"/>
              <a:t> et jardin </a:t>
            </a:r>
            <a:r>
              <a:rPr lang="fr-FR" sz="2800" b="1" dirty="0" err="1"/>
              <a:t>botaniqueà</a:t>
            </a:r>
            <a:r>
              <a:rPr lang="fr-FR" sz="2800" b="1" dirty="0"/>
              <a:t> Suivre</a:t>
            </a:r>
          </a:p>
        </p:txBody>
      </p:sp>
    </p:spTree>
    <p:extLst>
      <p:ext uri="{BB962C8B-B14F-4D97-AF65-F5344CB8AC3E}">
        <p14:creationId xmlns:p14="http://schemas.microsoft.com/office/powerpoint/2010/main" val="8395692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lante&#10;&#10;Description générée automatiquement">
            <a:extLst>
              <a:ext uri="{FF2B5EF4-FFF2-40B4-BE49-F238E27FC236}">
                <a16:creationId xmlns:a16="http://schemas.microsoft.com/office/drawing/2014/main" id="{1B83B542-5531-B2EB-A0D3-630013A6BF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318" y="335336"/>
            <a:ext cx="5904000" cy="3321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uage, palmier, ciel&#10;&#10;Description générée automatiquement">
            <a:extLst>
              <a:ext uri="{FF2B5EF4-FFF2-40B4-BE49-F238E27FC236}">
                <a16:creationId xmlns:a16="http://schemas.microsoft.com/office/drawing/2014/main" id="{A9C4AED6-1480-E18B-7A3A-ADB5994476B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8024" y="3321424"/>
            <a:ext cx="4968000" cy="3312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85942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eau&#10;&#10;Description générée automatiquement">
            <a:extLst>
              <a:ext uri="{FF2B5EF4-FFF2-40B4-BE49-F238E27FC236}">
                <a16:creationId xmlns:a16="http://schemas.microsoft.com/office/drawing/2014/main" id="{B9EBBFE5-7289-0719-C811-1419CBC5D1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040" y="3173506"/>
            <a:ext cx="5004000" cy="3336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ciel, plein air, plante, bâtiment&#10;&#10;Description générée automatiquement">
            <a:extLst>
              <a:ext uri="{FF2B5EF4-FFF2-40B4-BE49-F238E27FC236}">
                <a16:creationId xmlns:a16="http://schemas.microsoft.com/office/drawing/2014/main" id="{6228EFD9-44E7-6703-181C-6B1DAEFA80B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2960" y="255494"/>
            <a:ext cx="4932000" cy="3288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73460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lac&#10;&#10;Description générée automatiquement">
            <a:extLst>
              <a:ext uri="{FF2B5EF4-FFF2-40B4-BE49-F238E27FC236}">
                <a16:creationId xmlns:a16="http://schemas.microsoft.com/office/drawing/2014/main" id="{7E13BCE6-E394-A8E6-12FA-B581D1E2E3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041" y="242047"/>
            <a:ext cx="5076000" cy="3384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mammifère, arbre, singe, plein air&#10;&#10;Description générée automatiquement">
            <a:extLst>
              <a:ext uri="{FF2B5EF4-FFF2-40B4-BE49-F238E27FC236}">
                <a16:creationId xmlns:a16="http://schemas.microsoft.com/office/drawing/2014/main" id="{DA32D547-B052-B567-66D3-D6578094839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6959" y="3267636"/>
            <a:ext cx="4968000" cy="3312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812345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plante, arbre, Aménagement paysager&#10;&#10;Description générée automatiquement">
            <a:extLst>
              <a:ext uri="{FF2B5EF4-FFF2-40B4-BE49-F238E27FC236}">
                <a16:creationId xmlns:a16="http://schemas.microsoft.com/office/drawing/2014/main" id="{5E873E40-2038-225D-C9A5-52E4DA5589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424" y="3297071"/>
            <a:ext cx="6084000" cy="3289163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plante, ciel, arbre&#10;&#10;Description générée automatiquement">
            <a:extLst>
              <a:ext uri="{FF2B5EF4-FFF2-40B4-BE49-F238E27FC236}">
                <a16:creationId xmlns:a16="http://schemas.microsoft.com/office/drawing/2014/main" id="{16E329A0-A001-BA7C-241F-92DD825B776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6270" y="259977"/>
            <a:ext cx="5112000" cy="3408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66586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49169697-8BFD-8807-6DE5-FF151002A8CB}"/>
              </a:ext>
            </a:extLst>
          </p:cNvPr>
          <p:cNvSpPr txBox="1"/>
          <p:nvPr/>
        </p:nvSpPr>
        <p:spPr>
          <a:xfrm>
            <a:off x="1304365" y="874059"/>
            <a:ext cx="97894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Le Parc National de  </a:t>
            </a:r>
            <a:r>
              <a:rPr lang="fr-FR" sz="3200" b="1" dirty="0" err="1"/>
              <a:t>Tijuca</a:t>
            </a:r>
            <a:r>
              <a:rPr lang="fr-FR" sz="3200" b="1" dirty="0"/>
              <a:t>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4C14582-F0AC-C687-985A-91BC3E53A961}"/>
              </a:ext>
            </a:extLst>
          </p:cNvPr>
          <p:cNvSpPr txBox="1"/>
          <p:nvPr/>
        </p:nvSpPr>
        <p:spPr>
          <a:xfrm>
            <a:off x="3738283" y="1775011"/>
            <a:ext cx="70193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Rio –De – Janeiro - Brésil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D5E4DA8-5A42-1B5C-D72C-D1A943259376}"/>
              </a:ext>
            </a:extLst>
          </p:cNvPr>
          <p:cNvSpPr txBox="1"/>
          <p:nvPr/>
        </p:nvSpPr>
        <p:spPr>
          <a:xfrm>
            <a:off x="3402106" y="2675963"/>
            <a:ext cx="92919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9CD93E8-0EAE-29E5-4963-B2B6A882A128}"/>
              </a:ext>
            </a:extLst>
          </p:cNvPr>
          <p:cNvSpPr txBox="1"/>
          <p:nvPr/>
        </p:nvSpPr>
        <p:spPr>
          <a:xfrm>
            <a:off x="4262718" y="3576915"/>
            <a:ext cx="6656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De Votre Visite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F671B41-4B25-EEDA-A4C8-B62F357FDF35}"/>
              </a:ext>
            </a:extLst>
          </p:cNvPr>
          <p:cNvSpPr txBox="1"/>
          <p:nvPr/>
        </p:nvSpPr>
        <p:spPr>
          <a:xfrm>
            <a:off x="5540189" y="4387187"/>
            <a:ext cx="63470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5704972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248</Words>
  <Application>Microsoft Office PowerPoint</Application>
  <PresentationFormat>Grand écran</PresentationFormat>
  <Paragraphs>30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2024-07-06T08:54:22Z</dcterms:created>
  <dcterms:modified xsi:type="dcterms:W3CDTF">2024-07-07T07:37:16Z</dcterms:modified>
</cp:coreProperties>
</file>