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7" r:id="rId3"/>
    <p:sldId id="274" r:id="rId4"/>
    <p:sldId id="273" r:id="rId5"/>
    <p:sldId id="272" r:id="rId6"/>
    <p:sldId id="271" r:id="rId7"/>
    <p:sldId id="270" r:id="rId8"/>
    <p:sldId id="269" r:id="rId9"/>
    <p:sldId id="268" r:id="rId10"/>
    <p:sldId id="267" r:id="rId11"/>
    <p:sldId id="266" r:id="rId12"/>
    <p:sldId id="264" r:id="rId13"/>
    <p:sldId id="286" r:id="rId14"/>
    <p:sldId id="263" r:id="rId15"/>
    <p:sldId id="262" r:id="rId16"/>
    <p:sldId id="261" r:id="rId17"/>
    <p:sldId id="260" r:id="rId18"/>
    <p:sldId id="259" r:id="rId19"/>
    <p:sldId id="258" r:id="rId20"/>
    <p:sldId id="257" r:id="rId21"/>
    <p:sldId id="275" r:id="rId22"/>
    <p:sldId id="277" r:id="rId23"/>
    <p:sldId id="276" r:id="rId24"/>
    <p:sldId id="278" r:id="rId25"/>
    <p:sldId id="279"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86" autoAdjust="0"/>
    <p:restoredTop sz="94737" autoAdjust="0"/>
  </p:normalViewPr>
  <p:slideViewPr>
    <p:cSldViewPr snapToGrid="0">
      <p:cViewPr varScale="1">
        <p:scale>
          <a:sx n="70" d="100"/>
          <a:sy n="70" d="100"/>
        </p:scale>
        <p:origin x="77" y="1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88272E-3855-4205-8E5F-A9BAE4BA6F6D}" type="datetimeFigureOut">
              <a:rPr lang="fr-FR" smtClean="0"/>
              <a:t>18/07/2024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BC01D0-18EE-4934-80AD-C0D53F0ECBFB}" type="slidenum">
              <a:rPr lang="fr-FR" smtClean="0"/>
              <a:t>‹N°›</a:t>
            </a:fld>
            <a:endParaRPr lang="fr-FR"/>
          </a:p>
        </p:txBody>
      </p:sp>
    </p:spTree>
    <p:extLst>
      <p:ext uri="{BB962C8B-B14F-4D97-AF65-F5344CB8AC3E}">
        <p14:creationId xmlns:p14="http://schemas.microsoft.com/office/powerpoint/2010/main" val="487930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2BC01D0-18EE-4934-80AD-C0D53F0ECBFB}" type="slidenum">
              <a:rPr lang="fr-FR" smtClean="0"/>
              <a:t>1</a:t>
            </a:fld>
            <a:endParaRPr lang="fr-FR"/>
          </a:p>
        </p:txBody>
      </p:sp>
    </p:spTree>
    <p:extLst>
      <p:ext uri="{BB962C8B-B14F-4D97-AF65-F5344CB8AC3E}">
        <p14:creationId xmlns:p14="http://schemas.microsoft.com/office/powerpoint/2010/main" val="215614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23878F-2969-BA05-BBB6-0D1C68C48C2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A5C6D51-3940-B7DF-CB19-35E7C77EB8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FE92A53-DD7A-8FAF-A6A4-DDB317E71A2B}"/>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8A94CD61-7D4E-C517-2512-9A66CE6199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C483885-AE2D-2D4A-FBF5-24145B204DC9}"/>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28986823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A111AB-ACB6-74FB-3B35-ED955758B0A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AEC98C4-E3BD-D3EA-30F5-3A4A41FD349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5E6A42-F5B9-5D8F-BE39-9AD9A87AA06D}"/>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F160CAE0-34FD-8A4A-52A7-C4D28F4427F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6534C3-7FA3-0388-44E0-2FBF10ABAAD2}"/>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1916808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33927E-358C-D5A2-0014-9E8430B517C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2FF9879-CD01-162B-6FD9-68866CF6B25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CE79F58-402B-BD3F-EC98-9C5ECDD727D9}"/>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F87A30D5-5001-795C-B9E5-CB0C6BF7D8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F359D84-A5CD-5ABF-8B90-73CDAB436B4D}"/>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16540666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A80DC8-3AB5-49BA-915E-07634D511A7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1E90DA6-CE06-1E4A-BE99-7B0134E9D9F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11153B8-D57E-DBA5-0464-1E915DC9698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F9D7EFA-A929-1CAB-8610-A1E887C2002B}"/>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6" name="Espace réservé du pied de page 5">
            <a:extLst>
              <a:ext uri="{FF2B5EF4-FFF2-40B4-BE49-F238E27FC236}">
                <a16:creationId xmlns:a16="http://schemas.microsoft.com/office/drawing/2014/main" id="{89128FFC-A1B0-94EF-8CDE-53318955B74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DD144CF-3802-E904-6F91-F1DAC05CABB4}"/>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2819838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F5F5E1-BF27-3A4C-A566-5CD5AA75B05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CE9F304-ECC4-B2F1-F249-5765FDC94B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F254B14-17BD-C00F-9099-F8F1DA231DC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6B30574-27A6-9A6D-502E-77D43BEE88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67725B7-C47B-4338-E627-3BEEE9D3A2B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F57E8DD-7338-9ACE-4238-9C747FB0EE80}"/>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8" name="Espace réservé du pied de page 7">
            <a:extLst>
              <a:ext uri="{FF2B5EF4-FFF2-40B4-BE49-F238E27FC236}">
                <a16:creationId xmlns:a16="http://schemas.microsoft.com/office/drawing/2014/main" id="{F7AE72EF-3F4D-7DDE-145D-D511048BA68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94B470F-4686-B1ED-6574-CB37D56AD71D}"/>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22462843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7C3418-8723-065D-7977-D325B8A461E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8BBA0F0-5FBD-B5D4-8DDD-5D87519155B4}"/>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4" name="Espace réservé du pied de page 3">
            <a:extLst>
              <a:ext uri="{FF2B5EF4-FFF2-40B4-BE49-F238E27FC236}">
                <a16:creationId xmlns:a16="http://schemas.microsoft.com/office/drawing/2014/main" id="{9E2C1F04-FB71-BA4E-EBBA-3D074A67580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AADD207-5C02-9A85-443D-FFB761056672}"/>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30416601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EE91C30-053D-4A56-01B0-543B0753678A}"/>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3" name="Espace réservé du pied de page 2">
            <a:extLst>
              <a:ext uri="{FF2B5EF4-FFF2-40B4-BE49-F238E27FC236}">
                <a16:creationId xmlns:a16="http://schemas.microsoft.com/office/drawing/2014/main" id="{6F85450F-E003-C691-A2E9-A63CCF06DC7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BE1D225-F002-65AE-180F-73E8A2FF7CFD}"/>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243356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D2FBF5-1364-7D92-B04E-CD2E710FD66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BCED1C6-4E61-DC33-A738-2F5B8B1197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0D6A7A9-800C-A7F7-9D9A-07D6A94949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BCF83D5-FEE4-DA62-7A49-610F00F62B4B}"/>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6" name="Espace réservé du pied de page 5">
            <a:extLst>
              <a:ext uri="{FF2B5EF4-FFF2-40B4-BE49-F238E27FC236}">
                <a16:creationId xmlns:a16="http://schemas.microsoft.com/office/drawing/2014/main" id="{A6273C7D-E020-058B-FD2E-B840EE8DDF2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55313EA-5935-80D4-B000-2D6813B0B706}"/>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8064038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28D68-5F39-97BC-0EF0-ECEB73818AB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180245B-5E9B-55EC-7258-EF694E4984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A18D29-D711-D5D9-5C6A-4FC206585F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9427127-F937-A6B2-78A5-82817C659769}"/>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6" name="Espace réservé du pied de page 5">
            <a:extLst>
              <a:ext uri="{FF2B5EF4-FFF2-40B4-BE49-F238E27FC236}">
                <a16:creationId xmlns:a16="http://schemas.microsoft.com/office/drawing/2014/main" id="{D45951E4-EBC4-F4A9-7FA3-F7D5069323C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31ED5B1-66BD-B616-DEFB-889D530A71BB}"/>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7261159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F8569E-48EB-120B-6707-0312BB24C35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76D3894-157D-C016-72AB-4510BA7F4E7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F315177-2983-E0B8-66F6-6CE260F995A0}"/>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8B074228-291D-A3F0-2DD9-E5C5EEC5D4D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200248-0FED-C48E-8302-EAE706DC3E6C}"/>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5535736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E132DFE-BF20-CB72-CA50-984DF4BE4E7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935A074-3887-5C9D-214D-406BF65197E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DEC368-2621-03B6-9E68-A267D70D068D}"/>
              </a:ext>
            </a:extLst>
          </p:cNvPr>
          <p:cNvSpPr>
            <a:spLocks noGrp="1"/>
          </p:cNvSpPr>
          <p:nvPr>
            <p:ph type="dt" sz="half" idx="10"/>
          </p:nvPr>
        </p:nvSpPr>
        <p:spPr/>
        <p:txBody>
          <a:bodyPr/>
          <a:lstStyle/>
          <a:p>
            <a:fld id="{CC91B51D-BA70-43B8-89E9-E4E06DD6037E}"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78BE01F3-4C53-C04B-7FC6-EA9F9E9470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C2790A-88A2-293E-EFC5-A7F1EBD939D6}"/>
              </a:ext>
            </a:extLst>
          </p:cNvPr>
          <p:cNvSpPr>
            <a:spLocks noGrp="1"/>
          </p:cNvSpPr>
          <p:nvPr>
            <p:ph type="sldNum" sz="quarter" idx="12"/>
          </p:nvPr>
        </p:nvSpPr>
        <p:spPr/>
        <p:txBody>
          <a:bodyPr/>
          <a:lstStyle/>
          <a:p>
            <a:fld id="{D2A1C759-A54E-463A-A9FB-A1E14B971D8F}" type="slidenum">
              <a:rPr lang="fr-FR" smtClean="0"/>
              <a:t>‹N°›</a:t>
            </a:fld>
            <a:endParaRPr lang="fr-FR"/>
          </a:p>
        </p:txBody>
      </p:sp>
    </p:spTree>
    <p:extLst>
      <p:ext uri="{BB962C8B-B14F-4D97-AF65-F5344CB8AC3E}">
        <p14:creationId xmlns:p14="http://schemas.microsoft.com/office/powerpoint/2010/main" val="41687606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99A8248-9349-9A06-0B79-7A6B846601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4DA2001-6E73-FB6D-6424-67AB1C0523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7D1A123-7885-7CD2-98AD-02AA514340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C91B51D-BA70-43B8-89E9-E4E06DD6037E}"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512EE0A5-CD88-ECFD-D325-EE15DB953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CD4B27-D189-315D-777E-42A088FA64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2A1C759-A54E-463A-A9FB-A1E14B971D8F}" type="slidenum">
              <a:rPr lang="fr-FR" smtClean="0"/>
              <a:t>‹N°›</a:t>
            </a:fld>
            <a:endParaRPr lang="fr-FR"/>
          </a:p>
        </p:txBody>
      </p:sp>
    </p:spTree>
    <p:extLst>
      <p:ext uri="{BB962C8B-B14F-4D97-AF65-F5344CB8AC3E}">
        <p14:creationId xmlns:p14="http://schemas.microsoft.com/office/powerpoint/2010/main" val="31209529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eau, ciel, lac&#10;&#10;Description générée automatiquement">
            <a:extLst>
              <a:ext uri="{FF2B5EF4-FFF2-40B4-BE49-F238E27FC236}">
                <a16:creationId xmlns:a16="http://schemas.microsoft.com/office/drawing/2014/main" id="{41FD9682-0690-DB89-4120-5F9404B4FBD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72916" y="765502"/>
            <a:ext cx="10246164" cy="5400000"/>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728BFB8F-97D0-AB44-6041-02D850941884}"/>
              </a:ext>
            </a:extLst>
          </p:cNvPr>
          <p:cNvSpPr txBox="1"/>
          <p:nvPr/>
        </p:nvSpPr>
        <p:spPr>
          <a:xfrm>
            <a:off x="3093326" y="841702"/>
            <a:ext cx="7315200" cy="523220"/>
          </a:xfrm>
          <a:prstGeom prst="rect">
            <a:avLst/>
          </a:prstGeom>
          <a:noFill/>
        </p:spPr>
        <p:txBody>
          <a:bodyPr wrap="square" rtlCol="0">
            <a:spAutoFit/>
          </a:bodyPr>
          <a:lstStyle/>
          <a:p>
            <a:r>
              <a:rPr lang="fr-FR" sz="2800" b="1" dirty="0">
                <a:solidFill>
                  <a:srgbClr val="FFFF00"/>
                </a:solidFill>
              </a:rPr>
              <a:t>Le Lac Et La Ville De Zurich- Suisse</a:t>
            </a:r>
          </a:p>
        </p:txBody>
      </p:sp>
      <p:sp>
        <p:nvSpPr>
          <p:cNvPr id="5" name="ZoneTexte 4">
            <a:extLst>
              <a:ext uri="{FF2B5EF4-FFF2-40B4-BE49-F238E27FC236}">
                <a16:creationId xmlns:a16="http://schemas.microsoft.com/office/drawing/2014/main" id="{A110F0CE-40DD-EA31-BA3A-D93A0914E45F}"/>
              </a:ext>
            </a:extLst>
          </p:cNvPr>
          <p:cNvSpPr txBox="1"/>
          <p:nvPr/>
        </p:nvSpPr>
        <p:spPr>
          <a:xfrm>
            <a:off x="2832025" y="4804880"/>
            <a:ext cx="8295003" cy="1384995"/>
          </a:xfrm>
          <a:prstGeom prst="rect">
            <a:avLst/>
          </a:prstGeom>
          <a:noFill/>
        </p:spPr>
        <p:txBody>
          <a:bodyPr wrap="square" rtlCol="0">
            <a:spAutoFit/>
          </a:bodyPr>
          <a:lstStyle/>
          <a:p>
            <a:endParaRPr lang="fr-FR" sz="2800" b="1" dirty="0">
              <a:solidFill>
                <a:srgbClr val="FFFF00"/>
              </a:solidFill>
            </a:endParaRPr>
          </a:p>
          <a:p>
            <a:endParaRPr lang="fr-FR" sz="2800" b="1" dirty="0">
              <a:solidFill>
                <a:srgbClr val="FFFF00"/>
              </a:solidFill>
            </a:endParaRPr>
          </a:p>
          <a:p>
            <a:r>
              <a:rPr lang="fr-FR" sz="2800" b="1" dirty="0">
                <a:solidFill>
                  <a:srgbClr val="FFFF00"/>
                </a:solidFill>
              </a:rPr>
              <a:t>Vue du lac depuis le </a:t>
            </a:r>
            <a:r>
              <a:rPr lang="fr-FR" sz="2800" b="1" dirty="0" err="1">
                <a:solidFill>
                  <a:srgbClr val="FFFF00"/>
                </a:solidFill>
              </a:rPr>
              <a:t>Bürkliplatz</a:t>
            </a:r>
            <a:r>
              <a:rPr lang="fr-FR" sz="2800" b="1" dirty="0">
                <a:solidFill>
                  <a:srgbClr val="FFFF00"/>
                </a:solidFill>
              </a:rPr>
              <a:t> à Zurich.</a:t>
            </a:r>
          </a:p>
        </p:txBody>
      </p:sp>
    </p:spTree>
    <p:extLst>
      <p:ext uri="{BB962C8B-B14F-4D97-AF65-F5344CB8AC3E}">
        <p14:creationId xmlns:p14="http://schemas.microsoft.com/office/powerpoint/2010/main" val="11337951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sndAc>
          <p:stSnd>
            <p:snd r:embed="rId3" name="Valse de la Forêt par l Orchestre de Frédéric Buch.wav"/>
          </p:stSnd>
        </p:sndAc>
      </p:transition>
    </mc:Choice>
    <mc:Fallback>
      <p:transition spd="slow" advClick="0" advTm="8000">
        <p:fade/>
        <p:sndAc>
          <p:stSnd>
            <p:snd r:embed="rId3" name="Valse de la Forêt par l Orchestre de Frédéric Buch.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3A18E8-A93D-2E5A-51DB-DE38CE79A1A9}"/>
              </a:ext>
            </a:extLst>
          </p:cNvPr>
          <p:cNvSpPr/>
          <p:nvPr/>
        </p:nvSpPr>
        <p:spPr>
          <a:xfrm>
            <a:off x="0" y="0"/>
            <a:ext cx="12300155"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Son principal affluent est la Linth. Le lac de Zurich a la forme d'une banane de 42 km de long. Il s'est formé après la dernière glaciation quand la Linth a été arrêtée par une moraine. Il se compose de deux parties, séparées par une presqu'île, la péninsule </a:t>
            </a:r>
            <a:r>
              <a:rPr lang="fr-FR" sz="2800" b="1" dirty="0" err="1">
                <a:solidFill>
                  <a:srgbClr val="FFFF00"/>
                </a:solidFill>
              </a:rPr>
              <a:t>Hurden</a:t>
            </a:r>
            <a:r>
              <a:rPr lang="fr-FR" sz="2800" b="1" dirty="0">
                <a:solidFill>
                  <a:srgbClr val="FFFF00"/>
                </a:solidFill>
              </a:rPr>
              <a:t>, qui entraîne un fort rétrécissement de la largeur du lac, en face de Rapperswil :</a:t>
            </a:r>
          </a:p>
          <a:p>
            <a:pPr algn="ctr"/>
            <a:endParaRPr lang="fr-FR" sz="2800" b="1" dirty="0">
              <a:solidFill>
                <a:srgbClr val="FFFF00"/>
              </a:solidFill>
            </a:endParaRPr>
          </a:p>
          <a:p>
            <a:pPr algn="ctr"/>
            <a:r>
              <a:rPr lang="fr-FR" sz="2800" b="1" dirty="0">
                <a:solidFill>
                  <a:srgbClr val="FFFF00"/>
                </a:solidFill>
              </a:rPr>
              <a:t>la première partie du lac s'étend de </a:t>
            </a:r>
            <a:r>
              <a:rPr lang="fr-FR" sz="2800" b="1" dirty="0" err="1">
                <a:solidFill>
                  <a:srgbClr val="FFFF00"/>
                </a:solidFill>
              </a:rPr>
              <a:t>Schmerikon</a:t>
            </a:r>
            <a:r>
              <a:rPr lang="fr-FR" sz="2800" b="1" dirty="0">
                <a:solidFill>
                  <a:srgbClr val="FFFF00"/>
                </a:solidFill>
              </a:rPr>
              <a:t> à l'extrémité sud-est jusqu'à Rapperswil. On l'appelle l’</a:t>
            </a:r>
            <a:r>
              <a:rPr lang="fr-FR" sz="2800" b="1" dirty="0" err="1">
                <a:solidFill>
                  <a:srgbClr val="FFFF00"/>
                </a:solidFill>
              </a:rPr>
              <a:t>Obersee</a:t>
            </a:r>
            <a:r>
              <a:rPr lang="fr-FR" sz="2800" b="1" dirty="0">
                <a:solidFill>
                  <a:srgbClr val="FFFF00"/>
                </a:solidFill>
              </a:rPr>
              <a:t> (le « haut-lac »). Sa longueur est de 14 km ;</a:t>
            </a:r>
          </a:p>
          <a:p>
            <a:pPr algn="ctr"/>
            <a:r>
              <a:rPr lang="fr-FR" sz="2800" b="1" dirty="0">
                <a:solidFill>
                  <a:srgbClr val="FFFF00"/>
                </a:solidFill>
              </a:rPr>
              <a:t>la deuxième partie, de Rapperswil en face de la péninsule </a:t>
            </a:r>
            <a:r>
              <a:rPr lang="fr-FR" sz="2800" b="1" dirty="0" err="1">
                <a:solidFill>
                  <a:srgbClr val="FFFF00"/>
                </a:solidFill>
              </a:rPr>
              <a:t>Hurden</a:t>
            </a:r>
            <a:r>
              <a:rPr lang="fr-FR" sz="2800" b="1" dirty="0">
                <a:solidFill>
                  <a:srgbClr val="FFFF00"/>
                </a:solidFill>
              </a:rPr>
              <a:t> jusqu'à Zurich à l'extrémité nord-ouest, a une longueur de 28 km.</a:t>
            </a:r>
          </a:p>
          <a:p>
            <a:pPr algn="ctr"/>
            <a:r>
              <a:rPr lang="fr-FR" sz="2800" b="1" dirty="0">
                <a:solidFill>
                  <a:srgbClr val="FFFF00"/>
                </a:solidFill>
              </a:rPr>
              <a:t>Jusqu'au Moyen Âge, le lac de Zurich avait une troisième partie au sud-est, appelée lac de </a:t>
            </a:r>
            <a:r>
              <a:rPr lang="fr-FR" sz="2800" b="1" dirty="0" err="1">
                <a:solidFill>
                  <a:srgbClr val="FFFF00"/>
                </a:solidFill>
              </a:rPr>
              <a:t>Tuggen</a:t>
            </a:r>
            <a:r>
              <a:rPr lang="fr-FR" sz="2800" b="1" dirty="0">
                <a:solidFill>
                  <a:srgbClr val="FFFF00"/>
                </a:solidFill>
              </a:rPr>
              <a:t>, du nom du village tout proche de </a:t>
            </a:r>
            <a:r>
              <a:rPr lang="fr-FR" sz="2800" b="1" dirty="0" err="1">
                <a:solidFill>
                  <a:srgbClr val="FFFF00"/>
                </a:solidFill>
              </a:rPr>
              <a:t>Tuggen</a:t>
            </a:r>
            <a:r>
              <a:rPr lang="fr-FR" sz="2800" b="1" dirty="0">
                <a:solidFill>
                  <a:srgbClr val="FFFF00"/>
                </a:solidFill>
              </a:rPr>
              <a:t>. Aujourd'hui, cette partie est comblée.</a:t>
            </a:r>
          </a:p>
        </p:txBody>
      </p:sp>
    </p:spTree>
    <p:extLst>
      <p:ext uri="{BB962C8B-B14F-4D97-AF65-F5344CB8AC3E}">
        <p14:creationId xmlns:p14="http://schemas.microsoft.com/office/powerpoint/2010/main" val="3206084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3" end="3"/>
                                            </p:txEl>
                                          </p:spTgt>
                                        </p:tgtEl>
                                        <p:attrNameLst>
                                          <p:attrName>style.visibility</p:attrName>
                                        </p:attrNameLst>
                                      </p:cBhvr>
                                      <p:to>
                                        <p:strVal val="visible"/>
                                      </p:to>
                                    </p:set>
                                    <p:set>
                                      <p:cBhvr>
                                        <p:cTn id="25" dur="455" fill="hold">
                                          <p:stCondLst>
                                            <p:cond delay="0"/>
                                          </p:stCondLst>
                                        </p:cTn>
                                        <p:tgtEl>
                                          <p:spTgt spid="2">
                                            <p:txEl>
                                              <p:pRg st="3" end="3"/>
                                            </p:txEl>
                                          </p:spTgt>
                                        </p:tgtEl>
                                        <p:attrNameLst>
                                          <p:attrName>style.rotation</p:attrName>
                                        </p:attrNameLst>
                                      </p:cBhvr>
                                      <p:to>
                                        <p:strVal val="-45.0"/>
                                      </p:to>
                                    </p:set>
                                    <p:anim calcmode="lin" valueType="num">
                                      <p:cBhvr>
                                        <p:cTn id="26" dur="455" fill="hold">
                                          <p:stCondLst>
                                            <p:cond delay="455"/>
                                          </p:stCondLst>
                                        </p:cTn>
                                        <p:tgtEl>
                                          <p:spTgt spid="2">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3" end="3"/>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2">
                                            <p:txEl>
                                              <p:pRg st="4" end="4"/>
                                            </p:txEl>
                                          </p:spTgt>
                                        </p:tgtEl>
                                        <p:attrNameLst>
                                          <p:attrName>style.visibility</p:attrName>
                                        </p:attrNameLst>
                                      </p:cBhvr>
                                      <p:to>
                                        <p:strVal val="visible"/>
                                      </p:to>
                                    </p:set>
                                    <p:set>
                                      <p:cBhvr>
                                        <p:cTn id="34" dur="455" fill="hold">
                                          <p:stCondLst>
                                            <p:cond delay="0"/>
                                          </p:stCondLst>
                                        </p:cTn>
                                        <p:tgtEl>
                                          <p:spTgt spid="2">
                                            <p:txEl>
                                              <p:pRg st="4" end="4"/>
                                            </p:txEl>
                                          </p:spTgt>
                                        </p:tgtEl>
                                        <p:attrNameLst>
                                          <p:attrName>style.rotation</p:attrName>
                                        </p:attrNameLst>
                                      </p:cBhvr>
                                      <p:to>
                                        <p:strVal val="-45.0"/>
                                      </p:to>
                                    </p:set>
                                    <p:anim calcmode="lin" valueType="num">
                                      <p:cBhvr>
                                        <p:cTn id="35"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aysage, plein air, eau, arbre&#10;&#10;Description générée automatiquement">
            <a:extLst>
              <a:ext uri="{FF2B5EF4-FFF2-40B4-BE49-F238E27FC236}">
                <a16:creationId xmlns:a16="http://schemas.microsoft.com/office/drawing/2014/main" id="{941D1859-6FDC-AEFD-899B-60D72358D270}"/>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72923" y="728999"/>
            <a:ext cx="10246150" cy="5400000"/>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AE9B4F7E-3493-18AE-2377-BF1015264F19}"/>
              </a:ext>
            </a:extLst>
          </p:cNvPr>
          <p:cNvSpPr txBox="1"/>
          <p:nvPr/>
        </p:nvSpPr>
        <p:spPr>
          <a:xfrm>
            <a:off x="2028187" y="5823009"/>
            <a:ext cx="8680454"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lac de Zurich et l'île d'</a:t>
            </a:r>
            <a:r>
              <a:rPr lang="fr-FR" sz="2400" b="1" dirty="0" err="1">
                <a:solidFill>
                  <a:srgbClr val="FFFF00"/>
                </a:solidFill>
              </a:rPr>
              <a:t>Ufenau</a:t>
            </a:r>
            <a:r>
              <a:rPr lang="fr-FR" sz="2400" b="1" dirty="0">
                <a:solidFill>
                  <a:srgbClr val="FFFF00"/>
                </a:solidFill>
              </a:rPr>
              <a:t>, la plus grande île de Suisse.</a:t>
            </a:r>
          </a:p>
        </p:txBody>
      </p:sp>
    </p:spTree>
    <p:extLst>
      <p:ext uri="{BB962C8B-B14F-4D97-AF65-F5344CB8AC3E}">
        <p14:creationId xmlns:p14="http://schemas.microsoft.com/office/powerpoint/2010/main" val="10262433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transport, embarcation, eau, plein air&#10;&#10;Description générée automatiquement">
            <a:extLst>
              <a:ext uri="{FF2B5EF4-FFF2-40B4-BE49-F238E27FC236}">
                <a16:creationId xmlns:a16="http://schemas.microsoft.com/office/drawing/2014/main" id="{D7152D1E-F9CF-2A43-70B6-25CD4F3FB23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31333" y="639972"/>
            <a:ext cx="10584000" cy="5578053"/>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1AC47E13-A031-FECD-53AA-46388F2183E7}"/>
              </a:ext>
            </a:extLst>
          </p:cNvPr>
          <p:cNvSpPr txBox="1"/>
          <p:nvPr/>
        </p:nvSpPr>
        <p:spPr>
          <a:xfrm>
            <a:off x="1402259" y="5753182"/>
            <a:ext cx="10583999" cy="523220"/>
          </a:xfrm>
          <a:prstGeom prst="rect">
            <a:avLst/>
          </a:prstGeom>
          <a:noFill/>
        </p:spPr>
        <p:txBody>
          <a:bodyPr wrap="square" rtlCol="0">
            <a:spAutoFit/>
          </a:bodyPr>
          <a:lstStyle/>
          <a:p>
            <a:r>
              <a:rPr lang="fr-FR" sz="2800" b="1" dirty="0">
                <a:solidFill>
                  <a:srgbClr val="FFFF00"/>
                </a:solidFill>
              </a:rPr>
              <a:t>Navire « </a:t>
            </a:r>
            <a:r>
              <a:rPr lang="fr-FR" sz="2800" b="1" dirty="0" err="1">
                <a:solidFill>
                  <a:srgbClr val="FFFF00"/>
                </a:solidFill>
              </a:rPr>
              <a:t>Stadt</a:t>
            </a:r>
            <a:r>
              <a:rPr lang="fr-FR" sz="2800" b="1" dirty="0">
                <a:solidFill>
                  <a:srgbClr val="FFFF00"/>
                </a:solidFill>
              </a:rPr>
              <a:t> Rapperswil » en opération sur le lac de Zurich, </a:t>
            </a:r>
          </a:p>
        </p:txBody>
      </p:sp>
    </p:spTree>
    <p:extLst>
      <p:ext uri="{BB962C8B-B14F-4D97-AF65-F5344CB8AC3E}">
        <p14:creationId xmlns:p14="http://schemas.microsoft.com/office/powerpoint/2010/main" val="14413589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F77BF330-49E3-07B5-B4EF-1486EFC00E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682" y="639618"/>
            <a:ext cx="11268000" cy="5117550"/>
          </a:xfrm>
          <a:prstGeom prst="rect">
            <a:avLst/>
          </a:prstGeom>
        </p:spPr>
      </p:pic>
      <p:sp>
        <p:nvSpPr>
          <p:cNvPr id="4" name="ZoneTexte 3">
            <a:extLst>
              <a:ext uri="{FF2B5EF4-FFF2-40B4-BE49-F238E27FC236}">
                <a16:creationId xmlns:a16="http://schemas.microsoft.com/office/drawing/2014/main" id="{7A769A85-40F9-5718-258A-E0AECAA28455}"/>
              </a:ext>
            </a:extLst>
          </p:cNvPr>
          <p:cNvSpPr txBox="1"/>
          <p:nvPr/>
        </p:nvSpPr>
        <p:spPr>
          <a:xfrm>
            <a:off x="1268730" y="5757168"/>
            <a:ext cx="9974332" cy="830997"/>
          </a:xfrm>
          <a:prstGeom prst="rect">
            <a:avLst/>
          </a:prstGeom>
          <a:noFill/>
        </p:spPr>
        <p:txBody>
          <a:bodyPr wrap="square" rtlCol="0">
            <a:spAutoFit/>
          </a:bodyPr>
          <a:lstStyle/>
          <a:p>
            <a:r>
              <a:rPr lang="fr-FR" sz="2400" b="1"/>
              <a:t>La vallée de la Sihl , le Zimmerberg , le lac de Zurich , Forch (à gauche) et Pfannenstiel , vus depuis Felsenegg .</a:t>
            </a:r>
            <a:endParaRPr lang="fr-FR" sz="2400" b="1" dirty="0"/>
          </a:p>
        </p:txBody>
      </p:sp>
    </p:spTree>
    <p:extLst>
      <p:ext uri="{BB962C8B-B14F-4D97-AF65-F5344CB8AC3E}">
        <p14:creationId xmlns:p14="http://schemas.microsoft.com/office/powerpoint/2010/main" val="2885365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arbre, eau, ciel&#10;&#10;Description générée automatiquement">
            <a:extLst>
              <a:ext uri="{FF2B5EF4-FFF2-40B4-BE49-F238E27FC236}">
                <a16:creationId xmlns:a16="http://schemas.microsoft.com/office/drawing/2014/main" id="{FEA3BE0C-6EBF-F558-4B2E-E84C9BAF6173}"/>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631383" y="548999"/>
            <a:ext cx="10929230" cy="5760000"/>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A9CA686B-9657-CBAC-0DE1-611273E27A1D}"/>
              </a:ext>
            </a:extLst>
          </p:cNvPr>
          <p:cNvSpPr txBox="1"/>
          <p:nvPr/>
        </p:nvSpPr>
        <p:spPr>
          <a:xfrm>
            <a:off x="722819" y="4778011"/>
            <a:ext cx="10929230" cy="156966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lac de Zurich depuis </a:t>
            </a:r>
            <a:r>
              <a:rPr lang="fr-FR" sz="2400" b="1" dirty="0" err="1">
                <a:solidFill>
                  <a:srgbClr val="FFFF00"/>
                </a:solidFill>
              </a:rPr>
              <a:t>Grossmünster</a:t>
            </a:r>
            <a:r>
              <a:rPr lang="fr-FR" sz="2400" b="1" dirty="0">
                <a:solidFill>
                  <a:srgbClr val="FFFF00"/>
                </a:solidFill>
              </a:rPr>
              <a:t> avec le </a:t>
            </a:r>
            <a:r>
              <a:rPr lang="fr-FR" sz="2400" b="1" dirty="0" err="1">
                <a:solidFill>
                  <a:srgbClr val="FFFF00"/>
                </a:solidFill>
              </a:rPr>
              <a:t>Quaibrücke</a:t>
            </a:r>
            <a:r>
              <a:rPr lang="fr-FR" sz="2400" b="1" dirty="0">
                <a:solidFill>
                  <a:srgbClr val="FFFF00"/>
                </a:solidFill>
              </a:rPr>
              <a:t> et la rivière Limmat au premier plan</a:t>
            </a:r>
          </a:p>
        </p:txBody>
      </p:sp>
    </p:spTree>
    <p:extLst>
      <p:ext uri="{BB962C8B-B14F-4D97-AF65-F5344CB8AC3E}">
        <p14:creationId xmlns:p14="http://schemas.microsoft.com/office/powerpoint/2010/main" val="16300177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3" name="Rectangle 12">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 name="Image 4" descr="Une image contenant plein air, ciel, panorama, eau&#10;&#10;Description générée automatiquement">
            <a:extLst>
              <a:ext uri="{FF2B5EF4-FFF2-40B4-BE49-F238E27FC236}">
                <a16:creationId xmlns:a16="http://schemas.microsoft.com/office/drawing/2014/main" id="{A9D5BE7C-90E0-D167-806F-D12FFBDF3A08}"/>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1234292" y="908999"/>
            <a:ext cx="9563070" cy="5040000"/>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6" name="ZoneTexte 5">
            <a:extLst>
              <a:ext uri="{FF2B5EF4-FFF2-40B4-BE49-F238E27FC236}">
                <a16:creationId xmlns:a16="http://schemas.microsoft.com/office/drawing/2014/main" id="{46FE8C61-0E2B-FB88-CC8F-10B88ED10308}"/>
              </a:ext>
            </a:extLst>
          </p:cNvPr>
          <p:cNvSpPr txBox="1"/>
          <p:nvPr/>
        </p:nvSpPr>
        <p:spPr>
          <a:xfrm>
            <a:off x="2502606" y="5487334"/>
            <a:ext cx="7360355" cy="461665"/>
          </a:xfrm>
          <a:prstGeom prst="rect">
            <a:avLst/>
          </a:prstGeom>
          <a:noFill/>
        </p:spPr>
        <p:txBody>
          <a:bodyPr wrap="square" rtlCol="0">
            <a:spAutoFit/>
          </a:bodyPr>
          <a:lstStyle/>
          <a:p>
            <a:r>
              <a:rPr lang="fr-FR" sz="2400" b="1">
                <a:solidFill>
                  <a:srgbClr val="FFFF00"/>
                </a:solidFill>
              </a:rPr>
              <a:t>Vue du lac de Zurich depuis Zurich jusqu'aux Alpes</a:t>
            </a:r>
            <a:endParaRPr lang="fr-FR" sz="2400" b="1" dirty="0">
              <a:solidFill>
                <a:srgbClr val="FFFF00"/>
              </a:solidFill>
            </a:endParaRPr>
          </a:p>
        </p:txBody>
      </p:sp>
    </p:spTree>
    <p:extLst>
      <p:ext uri="{BB962C8B-B14F-4D97-AF65-F5344CB8AC3E}">
        <p14:creationId xmlns:p14="http://schemas.microsoft.com/office/powerpoint/2010/main" val="13830017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nature, plein air, ciel, hiver&#10;&#10;Description générée automatiquement">
            <a:extLst>
              <a:ext uri="{FF2B5EF4-FFF2-40B4-BE49-F238E27FC236}">
                <a16:creationId xmlns:a16="http://schemas.microsoft.com/office/drawing/2014/main" id="{FC661049-5993-75F0-CC80-CE32095ED390}"/>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803998" y="639970"/>
            <a:ext cx="10584000" cy="5578058"/>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B84F3EDF-883F-9A0D-DF08-56E97F337632}"/>
              </a:ext>
            </a:extLst>
          </p:cNvPr>
          <p:cNvSpPr txBox="1"/>
          <p:nvPr/>
        </p:nvSpPr>
        <p:spPr>
          <a:xfrm>
            <a:off x="2080260" y="6218028"/>
            <a:ext cx="8697101" cy="461665"/>
          </a:xfrm>
          <a:prstGeom prst="rect">
            <a:avLst/>
          </a:prstGeom>
          <a:noFill/>
        </p:spPr>
        <p:txBody>
          <a:bodyPr wrap="square" rtlCol="0">
            <a:spAutoFit/>
          </a:bodyPr>
          <a:lstStyle/>
          <a:p>
            <a:r>
              <a:rPr lang="fr-FR" sz="2400" b="1"/>
              <a:t>Vue depuis le sommet de la tour d'observation d'Uetliberg.</a:t>
            </a:r>
            <a:endParaRPr lang="fr-FR" sz="2400" b="1" dirty="0"/>
          </a:p>
        </p:txBody>
      </p:sp>
    </p:spTree>
    <p:extLst>
      <p:ext uri="{BB962C8B-B14F-4D97-AF65-F5344CB8AC3E}">
        <p14:creationId xmlns:p14="http://schemas.microsoft.com/office/powerpoint/2010/main" val="2228645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paysage, ciel, nature&#10;&#10;Description générée automatiquement">
            <a:extLst>
              <a:ext uri="{FF2B5EF4-FFF2-40B4-BE49-F238E27FC236}">
                <a16:creationId xmlns:a16="http://schemas.microsoft.com/office/drawing/2014/main" id="{D11AA097-99C4-2C5D-0F5C-05FFB2668F31}"/>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802153" y="638999"/>
            <a:ext cx="10587690" cy="5580000"/>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120FF25E-0E97-1B01-F647-3B980DD263B7}"/>
              </a:ext>
            </a:extLst>
          </p:cNvPr>
          <p:cNvSpPr txBox="1"/>
          <p:nvPr/>
        </p:nvSpPr>
        <p:spPr>
          <a:xfrm>
            <a:off x="2366010" y="5388002"/>
            <a:ext cx="8299732"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Vue depuis </a:t>
            </a:r>
            <a:r>
              <a:rPr lang="fr-FR" sz="2400" b="1" dirty="0" err="1">
                <a:solidFill>
                  <a:srgbClr val="FFFF00"/>
                </a:solidFill>
              </a:rPr>
              <a:t>Felsenegg</a:t>
            </a:r>
            <a:r>
              <a:rPr lang="fr-FR" sz="2400" b="1" dirty="0">
                <a:solidFill>
                  <a:srgbClr val="FFFF00"/>
                </a:solidFill>
              </a:rPr>
              <a:t> sur la partie est du lac de Zurich</a:t>
            </a:r>
          </a:p>
        </p:txBody>
      </p:sp>
    </p:spTree>
    <p:extLst>
      <p:ext uri="{BB962C8B-B14F-4D97-AF65-F5344CB8AC3E}">
        <p14:creationId xmlns:p14="http://schemas.microsoft.com/office/powerpoint/2010/main" val="13845766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eau, arbre&#10;&#10;Description générée automatiquement">
            <a:extLst>
              <a:ext uri="{FF2B5EF4-FFF2-40B4-BE49-F238E27FC236}">
                <a16:creationId xmlns:a16="http://schemas.microsoft.com/office/drawing/2014/main" id="{5E754B73-339B-0AE4-AE3C-4501A73125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270" y="3249945"/>
            <a:ext cx="5076000" cy="3441336"/>
          </a:xfrm>
          <a:prstGeom prst="rect">
            <a:avLst/>
          </a:prstGeom>
        </p:spPr>
      </p:pic>
      <p:sp>
        <p:nvSpPr>
          <p:cNvPr id="4" name="ZoneTexte 3">
            <a:extLst>
              <a:ext uri="{FF2B5EF4-FFF2-40B4-BE49-F238E27FC236}">
                <a16:creationId xmlns:a16="http://schemas.microsoft.com/office/drawing/2014/main" id="{5142C09E-05A5-3352-085C-3D81940B4AF8}"/>
              </a:ext>
            </a:extLst>
          </p:cNvPr>
          <p:cNvSpPr txBox="1"/>
          <p:nvPr/>
        </p:nvSpPr>
        <p:spPr>
          <a:xfrm>
            <a:off x="1497330" y="2788280"/>
            <a:ext cx="4800600" cy="461665"/>
          </a:xfrm>
          <a:prstGeom prst="rect">
            <a:avLst/>
          </a:prstGeom>
          <a:noFill/>
        </p:spPr>
        <p:txBody>
          <a:bodyPr wrap="square" rtlCol="0">
            <a:spAutoFit/>
          </a:bodyPr>
          <a:lstStyle/>
          <a:p>
            <a:r>
              <a:rPr lang="fr-FR" sz="2400" b="1"/>
              <a:t>Île d'Ufenau</a:t>
            </a:r>
            <a:endParaRPr lang="fr-FR" sz="2400" b="1" dirty="0"/>
          </a:p>
        </p:txBody>
      </p:sp>
      <p:pic>
        <p:nvPicPr>
          <p:cNvPr id="6" name="Image 5" descr="Une image contenant plein air, nature, ciel, eau&#10;&#10;Description générée automatiquement">
            <a:extLst>
              <a:ext uri="{FF2B5EF4-FFF2-40B4-BE49-F238E27FC236}">
                <a16:creationId xmlns:a16="http://schemas.microsoft.com/office/drawing/2014/main" id="{387E924F-C5AD-1072-73CC-87B3955DD6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266254"/>
            <a:ext cx="5796000" cy="3341802"/>
          </a:xfrm>
          <a:prstGeom prst="rect">
            <a:avLst/>
          </a:prstGeom>
        </p:spPr>
      </p:pic>
      <p:sp>
        <p:nvSpPr>
          <p:cNvPr id="7" name="ZoneTexte 6">
            <a:extLst>
              <a:ext uri="{FF2B5EF4-FFF2-40B4-BE49-F238E27FC236}">
                <a16:creationId xmlns:a16="http://schemas.microsoft.com/office/drawing/2014/main" id="{13BCDC6B-306F-5EFB-B472-572059287FBD}"/>
              </a:ext>
            </a:extLst>
          </p:cNvPr>
          <p:cNvSpPr txBox="1"/>
          <p:nvPr/>
        </p:nvSpPr>
        <p:spPr>
          <a:xfrm>
            <a:off x="8229600" y="2828835"/>
            <a:ext cx="5657850" cy="1200329"/>
          </a:xfrm>
          <a:prstGeom prst="rect">
            <a:avLst/>
          </a:prstGeom>
          <a:noFill/>
        </p:spPr>
        <p:txBody>
          <a:bodyPr wrap="square" rtlCol="0">
            <a:spAutoFit/>
          </a:bodyPr>
          <a:lstStyle/>
          <a:p>
            <a:endParaRPr lang="fr-FR" sz="2400" b="1" dirty="0"/>
          </a:p>
          <a:p>
            <a:endParaRPr lang="fr-FR" sz="2400" b="1" dirty="0"/>
          </a:p>
          <a:p>
            <a:r>
              <a:rPr lang="fr-FR" sz="2400" b="1" dirty="0"/>
              <a:t>Au presqu'île</a:t>
            </a:r>
          </a:p>
        </p:txBody>
      </p:sp>
    </p:spTree>
    <p:extLst>
      <p:ext uri="{BB962C8B-B14F-4D97-AF65-F5344CB8AC3E}">
        <p14:creationId xmlns:p14="http://schemas.microsoft.com/office/powerpoint/2010/main" val="34491734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Photographie aérienne, lac&#10;&#10;Description générée automatiquement">
            <a:extLst>
              <a:ext uri="{FF2B5EF4-FFF2-40B4-BE49-F238E27FC236}">
                <a16:creationId xmlns:a16="http://schemas.microsoft.com/office/drawing/2014/main" id="{92BA0690-B61D-76D1-15E6-4C4AB23C0C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534" y="189000"/>
            <a:ext cx="4320000" cy="3240000"/>
          </a:xfrm>
          <a:prstGeom prst="rect">
            <a:avLst/>
          </a:prstGeom>
        </p:spPr>
      </p:pic>
      <p:sp>
        <p:nvSpPr>
          <p:cNvPr id="5" name="ZoneTexte 4">
            <a:extLst>
              <a:ext uri="{FF2B5EF4-FFF2-40B4-BE49-F238E27FC236}">
                <a16:creationId xmlns:a16="http://schemas.microsoft.com/office/drawing/2014/main" id="{D706B3C6-5BF5-EF10-38C8-E8D35FF58FC8}"/>
              </a:ext>
            </a:extLst>
          </p:cNvPr>
          <p:cNvSpPr txBox="1"/>
          <p:nvPr/>
        </p:nvSpPr>
        <p:spPr>
          <a:xfrm>
            <a:off x="270229" y="3520627"/>
            <a:ext cx="3956610" cy="1569660"/>
          </a:xfrm>
          <a:prstGeom prst="rect">
            <a:avLst/>
          </a:prstGeom>
          <a:noFill/>
        </p:spPr>
        <p:txBody>
          <a:bodyPr wrap="square" rtlCol="0">
            <a:spAutoFit/>
          </a:bodyPr>
          <a:lstStyle/>
          <a:p>
            <a:r>
              <a:rPr lang="fr-FR" sz="2400" b="1" dirty="0"/>
              <a:t>: Au premier plan, Rüti, au centre Rapperswil-Jona. À droite, le lac de Zurich, à gauche, l'</a:t>
            </a:r>
            <a:r>
              <a:rPr lang="fr-FR" sz="2400" b="1" dirty="0" err="1"/>
              <a:t>Obersee</a:t>
            </a:r>
            <a:r>
              <a:rPr lang="fr-FR" sz="2400" b="1" dirty="0"/>
              <a:t>.</a:t>
            </a:r>
          </a:p>
        </p:txBody>
      </p:sp>
      <p:pic>
        <p:nvPicPr>
          <p:cNvPr id="7" name="Image 6" descr="Une image contenant plein air, eau, ciel, nature&#10;&#10;Description générée automatiquement">
            <a:extLst>
              <a:ext uri="{FF2B5EF4-FFF2-40B4-BE49-F238E27FC236}">
                <a16:creationId xmlns:a16="http://schemas.microsoft.com/office/drawing/2014/main" id="{E9BB891F-691E-995D-277C-35B9C1EDC5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5771" y="3115733"/>
            <a:ext cx="5256000" cy="3490348"/>
          </a:xfrm>
          <a:prstGeom prst="rect">
            <a:avLst/>
          </a:prstGeom>
        </p:spPr>
      </p:pic>
      <p:sp>
        <p:nvSpPr>
          <p:cNvPr id="8" name="ZoneTexte 7">
            <a:extLst>
              <a:ext uri="{FF2B5EF4-FFF2-40B4-BE49-F238E27FC236}">
                <a16:creationId xmlns:a16="http://schemas.microsoft.com/office/drawing/2014/main" id="{AC6B364F-C66C-AFCF-6041-F90647C092EF}"/>
              </a:ext>
            </a:extLst>
          </p:cNvPr>
          <p:cNvSpPr txBox="1"/>
          <p:nvPr/>
        </p:nvSpPr>
        <p:spPr>
          <a:xfrm>
            <a:off x="7167879" y="2284736"/>
            <a:ext cx="4425245" cy="830997"/>
          </a:xfrm>
          <a:prstGeom prst="rect">
            <a:avLst/>
          </a:prstGeom>
          <a:noFill/>
        </p:spPr>
        <p:txBody>
          <a:bodyPr wrap="square" rtlCol="0">
            <a:spAutoFit/>
          </a:bodyPr>
          <a:lstStyle/>
          <a:p>
            <a:r>
              <a:rPr lang="fr-FR" sz="2400" b="1" dirty="0" err="1"/>
              <a:t>Lützelau</a:t>
            </a:r>
            <a:r>
              <a:rPr lang="fr-FR" sz="2400" b="1" dirty="0"/>
              <a:t> et Rapperswil, vue depuis l'île d'</a:t>
            </a:r>
            <a:r>
              <a:rPr lang="fr-FR" sz="2400" b="1" dirty="0" err="1"/>
              <a:t>Ufenau</a:t>
            </a:r>
            <a:endParaRPr lang="fr-FR" sz="2400" b="1" dirty="0"/>
          </a:p>
        </p:txBody>
      </p:sp>
    </p:spTree>
    <p:extLst>
      <p:ext uri="{BB962C8B-B14F-4D97-AF65-F5344CB8AC3E}">
        <p14:creationId xmlns:p14="http://schemas.microsoft.com/office/powerpoint/2010/main" val="25489345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F2A46FC-A8BE-4771-BE51-D9123E9185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12"/>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plein air, bateau, eau, ciel&#10;&#10;Description générée automatiquement">
            <a:extLst>
              <a:ext uri="{FF2B5EF4-FFF2-40B4-BE49-F238E27FC236}">
                <a16:creationId xmlns:a16="http://schemas.microsoft.com/office/drawing/2014/main" id="{39D16D45-B43D-E6D8-C716-9C71A866E7F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18610" y="199407"/>
            <a:ext cx="6539096" cy="3456000"/>
          </a:xfrm>
          <a:custGeom>
            <a:avLst/>
            <a:gdLst/>
            <a:ahLst/>
            <a:cxnLst/>
            <a:rect l="l" t="t" r="r" b="b"/>
            <a:pathLst>
              <a:path w="10485104" h="5523506">
                <a:moveTo>
                  <a:pt x="5949681" y="536"/>
                </a:moveTo>
                <a:cubicBezTo>
                  <a:pt x="6074035" y="-2131"/>
                  <a:pt x="6198411" y="5173"/>
                  <a:pt x="6321822" y="22405"/>
                </a:cubicBezTo>
                <a:cubicBezTo>
                  <a:pt x="6498937" y="51493"/>
                  <a:pt x="6677824" y="73364"/>
                  <a:pt x="6857694" y="55210"/>
                </a:cubicBezTo>
                <a:cubicBezTo>
                  <a:pt x="6981675" y="42526"/>
                  <a:pt x="7105459" y="35089"/>
                  <a:pt x="7230031" y="35528"/>
                </a:cubicBezTo>
                <a:cubicBezTo>
                  <a:pt x="7516370" y="35528"/>
                  <a:pt x="7802902" y="38152"/>
                  <a:pt x="8089242" y="32684"/>
                </a:cubicBezTo>
                <a:cubicBezTo>
                  <a:pt x="8344090" y="27873"/>
                  <a:pt x="8597956" y="17377"/>
                  <a:pt x="8853003" y="43837"/>
                </a:cubicBezTo>
                <a:cubicBezTo>
                  <a:pt x="9229472" y="82767"/>
                  <a:pt x="9607909" y="70300"/>
                  <a:pt x="9985559" y="65708"/>
                </a:cubicBezTo>
                <a:cubicBezTo>
                  <a:pt x="10083101" y="64320"/>
                  <a:pt x="10180599" y="61132"/>
                  <a:pt x="10278047" y="56140"/>
                </a:cubicBezTo>
                <a:lnTo>
                  <a:pt x="10449151" y="44199"/>
                </a:lnTo>
                <a:lnTo>
                  <a:pt x="10468533" y="198724"/>
                </a:lnTo>
                <a:cubicBezTo>
                  <a:pt x="10475933" y="234109"/>
                  <a:pt x="10480462" y="270161"/>
                  <a:pt x="10482057" y="306442"/>
                </a:cubicBezTo>
                <a:cubicBezTo>
                  <a:pt x="10492136" y="438884"/>
                  <a:pt x="10475168" y="569479"/>
                  <a:pt x="10461007" y="700359"/>
                </a:cubicBezTo>
                <a:cubicBezTo>
                  <a:pt x="10451566" y="783776"/>
                  <a:pt x="10437150" y="868045"/>
                  <a:pt x="10461007" y="950608"/>
                </a:cubicBezTo>
                <a:cubicBezTo>
                  <a:pt x="10477350" y="1008147"/>
                  <a:pt x="10480985" y="1069224"/>
                  <a:pt x="10471595" y="1128666"/>
                </a:cubicBezTo>
                <a:cubicBezTo>
                  <a:pt x="10455763" y="1234166"/>
                  <a:pt x="10452459" y="1341527"/>
                  <a:pt x="10461772" y="1447979"/>
                </a:cubicBezTo>
                <a:cubicBezTo>
                  <a:pt x="10467921" y="1518165"/>
                  <a:pt x="10466977" y="1588906"/>
                  <a:pt x="10458965" y="1658865"/>
                </a:cubicBezTo>
                <a:cubicBezTo>
                  <a:pt x="10448377" y="1752939"/>
                  <a:pt x="10431919" y="1848719"/>
                  <a:pt x="10451949" y="1943076"/>
                </a:cubicBezTo>
                <a:cubicBezTo>
                  <a:pt x="10483843" y="2092999"/>
                  <a:pt x="10477464" y="2242779"/>
                  <a:pt x="10464706" y="2393837"/>
                </a:cubicBezTo>
                <a:cubicBezTo>
                  <a:pt x="10455138" y="2506243"/>
                  <a:pt x="10444549" y="2619928"/>
                  <a:pt x="10463686" y="2733613"/>
                </a:cubicBezTo>
                <a:cubicBezTo>
                  <a:pt x="10471914" y="2786362"/>
                  <a:pt x="10471914" y="2840306"/>
                  <a:pt x="10463686" y="2893056"/>
                </a:cubicBezTo>
                <a:cubicBezTo>
                  <a:pt x="10453735" y="2964109"/>
                  <a:pt x="10444294" y="3034452"/>
                  <a:pt x="10457052" y="3106215"/>
                </a:cubicBezTo>
                <a:cubicBezTo>
                  <a:pt x="10462665" y="3137479"/>
                  <a:pt x="10466875" y="3169026"/>
                  <a:pt x="10469810" y="3200574"/>
                </a:cubicBezTo>
                <a:cubicBezTo>
                  <a:pt x="10475653" y="3281119"/>
                  <a:pt x="10473561" y="3362120"/>
                  <a:pt x="10463559" y="3442154"/>
                </a:cubicBezTo>
                <a:cubicBezTo>
                  <a:pt x="10453990" y="3535091"/>
                  <a:pt x="10469554" y="3628597"/>
                  <a:pt x="10456797" y="3721250"/>
                </a:cubicBezTo>
                <a:cubicBezTo>
                  <a:pt x="10447738" y="3795870"/>
                  <a:pt x="10447394" y="3871485"/>
                  <a:pt x="10455776" y="3946204"/>
                </a:cubicBezTo>
                <a:cubicBezTo>
                  <a:pt x="10470855" y="4087457"/>
                  <a:pt x="10469912" y="4230260"/>
                  <a:pt x="10452970" y="4371244"/>
                </a:cubicBezTo>
                <a:cubicBezTo>
                  <a:pt x="10442508" y="4453523"/>
                  <a:pt x="10436512" y="4538218"/>
                  <a:pt x="10455266" y="4618934"/>
                </a:cubicBezTo>
                <a:cubicBezTo>
                  <a:pt x="10499408" y="4808646"/>
                  <a:pt x="10473637" y="4998642"/>
                  <a:pt x="10455266" y="5187359"/>
                </a:cubicBezTo>
                <a:cubicBezTo>
                  <a:pt x="10444103" y="5288708"/>
                  <a:pt x="10443847" y="5391181"/>
                  <a:pt x="10454500" y="5492602"/>
                </a:cubicBezTo>
                <a:lnTo>
                  <a:pt x="10454510" y="5492731"/>
                </a:lnTo>
                <a:lnTo>
                  <a:pt x="10414967" y="5491139"/>
                </a:lnTo>
                <a:cubicBezTo>
                  <a:pt x="10117611" y="5495732"/>
                  <a:pt x="9820450" y="5526349"/>
                  <a:pt x="9523092" y="5507105"/>
                </a:cubicBezTo>
                <a:cubicBezTo>
                  <a:pt x="9272964" y="5490920"/>
                  <a:pt x="9023034" y="5477142"/>
                  <a:pt x="8772711" y="5490483"/>
                </a:cubicBezTo>
                <a:cubicBezTo>
                  <a:pt x="8636774" y="5499549"/>
                  <a:pt x="8500636" y="5503107"/>
                  <a:pt x="8364561" y="5501172"/>
                </a:cubicBezTo>
                <a:lnTo>
                  <a:pt x="8196562" y="5491993"/>
                </a:lnTo>
                <a:lnTo>
                  <a:pt x="8077075" y="5475562"/>
                </a:lnTo>
                <a:lnTo>
                  <a:pt x="7915670" y="5468917"/>
                </a:lnTo>
                <a:lnTo>
                  <a:pt x="7914092" y="5467957"/>
                </a:lnTo>
                <a:lnTo>
                  <a:pt x="7894412" y="5467957"/>
                </a:lnTo>
                <a:lnTo>
                  <a:pt x="7892834" y="5468758"/>
                </a:lnTo>
                <a:lnTo>
                  <a:pt x="7727602" y="5475562"/>
                </a:lnTo>
                <a:lnTo>
                  <a:pt x="7690606" y="5480649"/>
                </a:lnTo>
                <a:lnTo>
                  <a:pt x="7624212" y="5484579"/>
                </a:lnTo>
                <a:cubicBezTo>
                  <a:pt x="7434738" y="5508001"/>
                  <a:pt x="7243868" y="5514147"/>
                  <a:pt x="7053506" y="5502949"/>
                </a:cubicBezTo>
                <a:cubicBezTo>
                  <a:pt x="6777009" y="5485453"/>
                  <a:pt x="6500117" y="5474737"/>
                  <a:pt x="6223029" y="5498574"/>
                </a:cubicBezTo>
                <a:cubicBezTo>
                  <a:pt x="6065592" y="5511916"/>
                  <a:pt x="5908157" y="5526131"/>
                  <a:pt x="5750720" y="5507761"/>
                </a:cubicBezTo>
                <a:cubicBezTo>
                  <a:pt x="5616170" y="5490965"/>
                  <a:pt x="5480520" y="5488253"/>
                  <a:pt x="5345518" y="5499668"/>
                </a:cubicBezTo>
                <a:cubicBezTo>
                  <a:pt x="5197844" y="5511040"/>
                  <a:pt x="5049616" y="5511040"/>
                  <a:pt x="4901942" y="5499668"/>
                </a:cubicBezTo>
                <a:cubicBezTo>
                  <a:pt x="4760445" y="5490920"/>
                  <a:pt x="4618556" y="5476268"/>
                  <a:pt x="4477454" y="5492013"/>
                </a:cubicBezTo>
                <a:cubicBezTo>
                  <a:pt x="4279085" y="5513884"/>
                  <a:pt x="4081305" y="5506667"/>
                  <a:pt x="3883329" y="5493326"/>
                </a:cubicBezTo>
                <a:cubicBezTo>
                  <a:pt x="3719792" y="5482391"/>
                  <a:pt x="3555664" y="5466425"/>
                  <a:pt x="3392914" y="5492233"/>
                </a:cubicBezTo>
                <a:cubicBezTo>
                  <a:pt x="3175771" y="5523222"/>
                  <a:pt x="2956480" y="5531206"/>
                  <a:pt x="2737979" y="5516072"/>
                </a:cubicBezTo>
                <a:cubicBezTo>
                  <a:pt x="2289680" y="5492670"/>
                  <a:pt x="1840986" y="5498574"/>
                  <a:pt x="1392489" y="5480641"/>
                </a:cubicBezTo>
                <a:cubicBezTo>
                  <a:pt x="1244499" y="5474519"/>
                  <a:pt x="1097296" y="5507322"/>
                  <a:pt x="949699" y="5509072"/>
                </a:cubicBezTo>
                <a:cubicBezTo>
                  <a:pt x="684469" y="5512352"/>
                  <a:pt x="418241" y="5493120"/>
                  <a:pt x="151598" y="5492249"/>
                </a:cubicBezTo>
                <a:lnTo>
                  <a:pt x="1415" y="5496057"/>
                </a:lnTo>
                <a:lnTo>
                  <a:pt x="3772" y="5431261"/>
                </a:lnTo>
                <a:cubicBezTo>
                  <a:pt x="7163" y="5398149"/>
                  <a:pt x="12808" y="5364994"/>
                  <a:pt x="20909" y="5331792"/>
                </a:cubicBezTo>
                <a:cubicBezTo>
                  <a:pt x="51502" y="5208362"/>
                  <a:pt x="50009" y="5079152"/>
                  <a:pt x="16572" y="4956462"/>
                </a:cubicBezTo>
                <a:cubicBezTo>
                  <a:pt x="9172" y="4924695"/>
                  <a:pt x="4643" y="4892329"/>
                  <a:pt x="3048" y="4859758"/>
                </a:cubicBezTo>
                <a:cubicBezTo>
                  <a:pt x="-7031" y="4740857"/>
                  <a:pt x="9937" y="4623614"/>
                  <a:pt x="24098" y="4506116"/>
                </a:cubicBezTo>
                <a:cubicBezTo>
                  <a:pt x="33539" y="4431228"/>
                  <a:pt x="47955" y="4355575"/>
                  <a:pt x="24098" y="4281453"/>
                </a:cubicBezTo>
                <a:cubicBezTo>
                  <a:pt x="7755" y="4229797"/>
                  <a:pt x="4120" y="4174965"/>
                  <a:pt x="13510" y="4121600"/>
                </a:cubicBezTo>
                <a:cubicBezTo>
                  <a:pt x="29342" y="4026887"/>
                  <a:pt x="32646" y="3930503"/>
                  <a:pt x="23333" y="3834935"/>
                </a:cubicBezTo>
                <a:cubicBezTo>
                  <a:pt x="17184" y="3771925"/>
                  <a:pt x="18128" y="3708417"/>
                  <a:pt x="26140" y="3645611"/>
                </a:cubicBezTo>
                <a:cubicBezTo>
                  <a:pt x="36728" y="3561155"/>
                  <a:pt x="53186" y="3475168"/>
                  <a:pt x="33156" y="3390458"/>
                </a:cubicBezTo>
                <a:cubicBezTo>
                  <a:pt x="1262" y="3255864"/>
                  <a:pt x="7641" y="3121398"/>
                  <a:pt x="20399" y="2985784"/>
                </a:cubicBezTo>
                <a:cubicBezTo>
                  <a:pt x="29967" y="2884871"/>
                  <a:pt x="40556" y="2782810"/>
                  <a:pt x="21419" y="2680748"/>
                </a:cubicBezTo>
                <a:cubicBezTo>
                  <a:pt x="13191" y="2633392"/>
                  <a:pt x="13191" y="2584964"/>
                  <a:pt x="21419" y="2537607"/>
                </a:cubicBezTo>
                <a:cubicBezTo>
                  <a:pt x="31370" y="2473819"/>
                  <a:pt x="40811" y="2410668"/>
                  <a:pt x="28053" y="2346242"/>
                </a:cubicBezTo>
                <a:cubicBezTo>
                  <a:pt x="22440" y="2318175"/>
                  <a:pt x="18230" y="2289853"/>
                  <a:pt x="15295" y="2261531"/>
                </a:cubicBezTo>
                <a:cubicBezTo>
                  <a:pt x="9452" y="2189221"/>
                  <a:pt x="11544" y="2116502"/>
                  <a:pt x="21546" y="2044651"/>
                </a:cubicBezTo>
                <a:cubicBezTo>
                  <a:pt x="31115" y="1961216"/>
                  <a:pt x="15551" y="1877270"/>
                  <a:pt x="28308" y="1794090"/>
                </a:cubicBezTo>
                <a:cubicBezTo>
                  <a:pt x="37367" y="1727100"/>
                  <a:pt x="37711" y="1659216"/>
                  <a:pt x="29329" y="1592136"/>
                </a:cubicBezTo>
                <a:cubicBezTo>
                  <a:pt x="14250" y="1465325"/>
                  <a:pt x="15193" y="1337123"/>
                  <a:pt x="32135" y="1210554"/>
                </a:cubicBezTo>
                <a:cubicBezTo>
                  <a:pt x="42597" y="1136687"/>
                  <a:pt x="48593" y="1060652"/>
                  <a:pt x="29839" y="988188"/>
                </a:cubicBezTo>
                <a:cubicBezTo>
                  <a:pt x="-14303" y="817873"/>
                  <a:pt x="11468" y="647303"/>
                  <a:pt x="29839" y="477881"/>
                </a:cubicBezTo>
                <a:cubicBezTo>
                  <a:pt x="41002" y="386894"/>
                  <a:pt x="41258" y="294898"/>
                  <a:pt x="30605" y="203847"/>
                </a:cubicBezTo>
                <a:lnTo>
                  <a:pt x="17136" y="42362"/>
                </a:lnTo>
                <a:lnTo>
                  <a:pt x="155390" y="51827"/>
                </a:lnTo>
                <a:cubicBezTo>
                  <a:pt x="380715" y="63616"/>
                  <a:pt x="606095" y="63411"/>
                  <a:pt x="831032" y="41432"/>
                </a:cubicBezTo>
                <a:cubicBezTo>
                  <a:pt x="1107234" y="18075"/>
                  <a:pt x="1384519" y="14708"/>
                  <a:pt x="1661115" y="31372"/>
                </a:cubicBezTo>
                <a:cubicBezTo>
                  <a:pt x="1911045" y="42962"/>
                  <a:pt x="2160581" y="71395"/>
                  <a:pt x="2411103" y="47120"/>
                </a:cubicBezTo>
                <a:cubicBezTo>
                  <a:pt x="2497298" y="38807"/>
                  <a:pt x="2581920" y="18689"/>
                  <a:pt x="2668707" y="14096"/>
                </a:cubicBezTo>
                <a:cubicBezTo>
                  <a:pt x="3075287" y="-7775"/>
                  <a:pt x="3480488" y="25030"/>
                  <a:pt x="3885690" y="51930"/>
                </a:cubicBezTo>
                <a:cubicBezTo>
                  <a:pt x="4033287" y="61770"/>
                  <a:pt x="4180883" y="73799"/>
                  <a:pt x="4328480" y="46900"/>
                </a:cubicBezTo>
                <a:cubicBezTo>
                  <a:pt x="4453032" y="25577"/>
                  <a:pt x="4579453" y="21181"/>
                  <a:pt x="4704949" y="33778"/>
                </a:cubicBezTo>
                <a:cubicBezTo>
                  <a:pt x="4816098" y="46376"/>
                  <a:pt x="4927939" y="49371"/>
                  <a:pt x="5039501" y="42745"/>
                </a:cubicBezTo>
                <a:cubicBezTo>
                  <a:pt x="5342568" y="15407"/>
                  <a:pt x="5645828" y="318"/>
                  <a:pt x="5949681" y="536"/>
                </a:cubicBezTo>
                <a:close/>
              </a:path>
            </a:pathLst>
          </a:custGeom>
        </p:spPr>
      </p:pic>
      <p:sp>
        <p:nvSpPr>
          <p:cNvPr id="6" name="ZoneTexte 5">
            <a:extLst>
              <a:ext uri="{FF2B5EF4-FFF2-40B4-BE49-F238E27FC236}">
                <a16:creationId xmlns:a16="http://schemas.microsoft.com/office/drawing/2014/main" id="{35017061-7CD8-CC52-F103-947B51555CCC}"/>
              </a:ext>
            </a:extLst>
          </p:cNvPr>
          <p:cNvSpPr txBox="1"/>
          <p:nvPr/>
        </p:nvSpPr>
        <p:spPr>
          <a:xfrm>
            <a:off x="182880" y="3416388"/>
            <a:ext cx="7349490" cy="1200329"/>
          </a:xfrm>
          <a:prstGeom prst="rect">
            <a:avLst/>
          </a:prstGeom>
          <a:noFill/>
        </p:spPr>
        <p:txBody>
          <a:bodyPr wrap="square" rtlCol="0">
            <a:spAutoFit/>
          </a:bodyPr>
          <a:lstStyle/>
          <a:p>
            <a:endParaRPr lang="fr-FR" sz="2400" b="1" dirty="0"/>
          </a:p>
          <a:p>
            <a:r>
              <a:rPr lang="fr-FR" sz="2400" b="1" dirty="0"/>
              <a:t>Bateaux à aubes </a:t>
            </a:r>
            <a:r>
              <a:rPr lang="fr-FR" sz="2400" b="1" dirty="0" err="1"/>
              <a:t>Stadt</a:t>
            </a:r>
            <a:r>
              <a:rPr lang="fr-FR" sz="2400" b="1" dirty="0"/>
              <a:t> Rapperswil (à gauche) et </a:t>
            </a:r>
            <a:r>
              <a:rPr lang="fr-FR" sz="2400" b="1" dirty="0" err="1"/>
              <a:t>Stadt</a:t>
            </a:r>
            <a:r>
              <a:rPr lang="fr-FR" sz="2400" b="1" dirty="0"/>
              <a:t> Zürich (1914) dans le port de Rapperswil (SG)</a:t>
            </a:r>
          </a:p>
        </p:txBody>
      </p:sp>
      <p:pic>
        <p:nvPicPr>
          <p:cNvPr id="8" name="Image 7" descr="Une image contenant obscurité, léger, nuit&#10;&#10;Description générée automatiquement">
            <a:extLst>
              <a:ext uri="{FF2B5EF4-FFF2-40B4-BE49-F238E27FC236}">
                <a16:creationId xmlns:a16="http://schemas.microsoft.com/office/drawing/2014/main" id="{09DFCEAE-E2D0-7409-00CB-CE381B112C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37489" y="1927407"/>
            <a:ext cx="3535901" cy="4716000"/>
          </a:xfrm>
          <a:prstGeom prst="rect">
            <a:avLst/>
          </a:prstGeom>
        </p:spPr>
      </p:pic>
      <p:sp>
        <p:nvSpPr>
          <p:cNvPr id="9" name="ZoneTexte 8">
            <a:extLst>
              <a:ext uri="{FF2B5EF4-FFF2-40B4-BE49-F238E27FC236}">
                <a16:creationId xmlns:a16="http://schemas.microsoft.com/office/drawing/2014/main" id="{0F874984-03B6-FC6D-1B00-B7B05349B693}"/>
              </a:ext>
            </a:extLst>
          </p:cNvPr>
          <p:cNvSpPr txBox="1"/>
          <p:nvPr/>
        </p:nvSpPr>
        <p:spPr>
          <a:xfrm>
            <a:off x="8285754" y="357747"/>
            <a:ext cx="4240530" cy="1569660"/>
          </a:xfrm>
          <a:prstGeom prst="rect">
            <a:avLst/>
          </a:prstGeom>
          <a:noFill/>
        </p:spPr>
        <p:txBody>
          <a:bodyPr wrap="square" rtlCol="0">
            <a:spAutoFit/>
          </a:bodyPr>
          <a:lstStyle/>
          <a:p>
            <a:endParaRPr lang="fr-FR" sz="2400" b="1"/>
          </a:p>
          <a:p>
            <a:endParaRPr lang="fr-FR" sz="2400" b="1"/>
          </a:p>
          <a:p>
            <a:r>
              <a:rPr lang="fr-FR" sz="2400" b="1"/>
              <a:t>Plus de détails</a:t>
            </a:r>
          </a:p>
          <a:p>
            <a:r>
              <a:rPr lang="fr-FR" sz="2400" b="1"/>
              <a:t>Le Zurisee vu d'un avion</a:t>
            </a:r>
            <a:endParaRPr lang="fr-FR" sz="2400" b="1" dirty="0"/>
          </a:p>
        </p:txBody>
      </p:sp>
    </p:spTree>
    <p:extLst>
      <p:ext uri="{BB962C8B-B14F-4D97-AF65-F5344CB8AC3E}">
        <p14:creationId xmlns:p14="http://schemas.microsoft.com/office/powerpoint/2010/main" val="1469231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lac, Photographie aérienne&#10;&#10;Description générée automatiquement">
            <a:extLst>
              <a:ext uri="{FF2B5EF4-FFF2-40B4-BE49-F238E27FC236}">
                <a16:creationId xmlns:a16="http://schemas.microsoft.com/office/drawing/2014/main" id="{0C621002-E495-E2A1-CD81-2BD1665076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7003" y="3447019"/>
            <a:ext cx="3901440" cy="2596896"/>
          </a:xfrm>
          <a:prstGeom prst="rect">
            <a:avLst/>
          </a:prstGeom>
        </p:spPr>
      </p:pic>
      <p:pic>
        <p:nvPicPr>
          <p:cNvPr id="4" name="Image 3" descr="Une image contenant plein air, ciel, eau, arbre&#10;&#10;Description générée automatiquement">
            <a:extLst>
              <a:ext uri="{FF2B5EF4-FFF2-40B4-BE49-F238E27FC236}">
                <a16:creationId xmlns:a16="http://schemas.microsoft.com/office/drawing/2014/main" id="{3DE4ACEB-6DAF-989B-0E60-BB6AB07715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6612" y="914400"/>
            <a:ext cx="4320000" cy="3240000"/>
          </a:xfrm>
          <a:prstGeom prst="rect">
            <a:avLst/>
          </a:prstGeom>
        </p:spPr>
      </p:pic>
      <p:sp>
        <p:nvSpPr>
          <p:cNvPr id="6" name="ZoneTexte 5">
            <a:extLst>
              <a:ext uri="{FF2B5EF4-FFF2-40B4-BE49-F238E27FC236}">
                <a16:creationId xmlns:a16="http://schemas.microsoft.com/office/drawing/2014/main" id="{ECC79AA9-0F64-8C05-7A7D-EA15D4629B47}"/>
              </a:ext>
            </a:extLst>
          </p:cNvPr>
          <p:cNvSpPr txBox="1"/>
          <p:nvPr/>
        </p:nvSpPr>
        <p:spPr>
          <a:xfrm>
            <a:off x="7349490" y="3369570"/>
            <a:ext cx="4956810" cy="1569660"/>
          </a:xfrm>
          <a:prstGeom prst="rect">
            <a:avLst/>
          </a:prstGeom>
          <a:noFill/>
        </p:spPr>
        <p:txBody>
          <a:bodyPr wrap="square" rtlCol="0">
            <a:spAutoFit/>
          </a:bodyPr>
          <a:lstStyle/>
          <a:p>
            <a:endParaRPr lang="fr-FR" sz="2400" b="1" dirty="0"/>
          </a:p>
          <a:p>
            <a:endParaRPr lang="fr-FR" sz="2400" b="1" dirty="0"/>
          </a:p>
          <a:p>
            <a:r>
              <a:rPr lang="fr-FR" sz="2400" b="1" dirty="0"/>
              <a:t>Chemin de rive et passerelle piétonne près de Richterswil</a:t>
            </a:r>
          </a:p>
        </p:txBody>
      </p:sp>
    </p:spTree>
    <p:extLst>
      <p:ext uri="{BB962C8B-B14F-4D97-AF65-F5344CB8AC3E}">
        <p14:creationId xmlns:p14="http://schemas.microsoft.com/office/powerpoint/2010/main" val="2362946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eau, plein air, ciel, nuage&#10;&#10;Description générée automatiquement">
            <a:extLst>
              <a:ext uri="{FF2B5EF4-FFF2-40B4-BE49-F238E27FC236}">
                <a16:creationId xmlns:a16="http://schemas.microsoft.com/office/drawing/2014/main" id="{D3268A45-C22F-47AC-0269-6C5B54F20ADE}"/>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57443" y="166511"/>
            <a:ext cx="6696000" cy="3528967"/>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EA16E96A-A413-7A91-719E-76373148E54D}"/>
              </a:ext>
            </a:extLst>
          </p:cNvPr>
          <p:cNvSpPr txBox="1"/>
          <p:nvPr/>
        </p:nvSpPr>
        <p:spPr>
          <a:xfrm>
            <a:off x="1654197" y="3046116"/>
            <a:ext cx="4351444" cy="1569660"/>
          </a:xfrm>
          <a:prstGeom prst="rect">
            <a:avLst/>
          </a:prstGeom>
          <a:noFill/>
        </p:spPr>
        <p:txBody>
          <a:bodyPr wrap="square" rtlCol="0">
            <a:spAutoFit/>
          </a:bodyPr>
          <a:lstStyle/>
          <a:p>
            <a:endParaRPr lang="fr-FR" sz="2400" b="1" dirty="0"/>
          </a:p>
          <a:p>
            <a:endParaRPr lang="fr-FR" sz="2400" b="1" dirty="0"/>
          </a:p>
          <a:p>
            <a:r>
              <a:rPr lang="fr-FR" sz="2400" b="1" dirty="0"/>
              <a:t>Passerelle piétonne en bois près de Rapperswil</a:t>
            </a:r>
          </a:p>
        </p:txBody>
      </p:sp>
      <p:pic>
        <p:nvPicPr>
          <p:cNvPr id="6" name="Image 5" descr="Une image contenant plein air, ciel, eau, lac&#10;&#10;Description générée automatiquement">
            <a:extLst>
              <a:ext uri="{FF2B5EF4-FFF2-40B4-BE49-F238E27FC236}">
                <a16:creationId xmlns:a16="http://schemas.microsoft.com/office/drawing/2014/main" id="{662D86F0-7C7C-4903-EF5A-525DE95354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4557" y="3494145"/>
            <a:ext cx="4860000" cy="3238718"/>
          </a:xfrm>
          <a:prstGeom prst="rect">
            <a:avLst/>
          </a:prstGeom>
        </p:spPr>
      </p:pic>
      <p:sp>
        <p:nvSpPr>
          <p:cNvPr id="7" name="ZoneTexte 6">
            <a:extLst>
              <a:ext uri="{FF2B5EF4-FFF2-40B4-BE49-F238E27FC236}">
                <a16:creationId xmlns:a16="http://schemas.microsoft.com/office/drawing/2014/main" id="{B0FFFF37-EB25-64EA-D165-600F1A49A817}"/>
              </a:ext>
            </a:extLst>
          </p:cNvPr>
          <p:cNvSpPr txBox="1"/>
          <p:nvPr/>
        </p:nvSpPr>
        <p:spPr>
          <a:xfrm>
            <a:off x="8034640" y="3133022"/>
            <a:ext cx="4517757" cy="461665"/>
          </a:xfrm>
          <a:prstGeom prst="rect">
            <a:avLst/>
          </a:prstGeom>
          <a:noFill/>
        </p:spPr>
        <p:txBody>
          <a:bodyPr wrap="square" rtlCol="0">
            <a:spAutoFit/>
          </a:bodyPr>
          <a:lstStyle/>
          <a:p>
            <a:r>
              <a:rPr lang="fr-FR" sz="2400" b="1" dirty="0"/>
              <a:t>Le Lac De Zurich</a:t>
            </a:r>
          </a:p>
        </p:txBody>
      </p:sp>
    </p:spTree>
    <p:extLst>
      <p:ext uri="{BB962C8B-B14F-4D97-AF65-F5344CB8AC3E}">
        <p14:creationId xmlns:p14="http://schemas.microsoft.com/office/powerpoint/2010/main" val="22554433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paysage, nature, neige&#10;&#10;Description générée automatiquement">
            <a:extLst>
              <a:ext uri="{FF2B5EF4-FFF2-40B4-BE49-F238E27FC236}">
                <a16:creationId xmlns:a16="http://schemas.microsoft.com/office/drawing/2014/main" id="{A441FF1C-F171-8F50-F74D-38044853F0A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07109" y="3594653"/>
            <a:ext cx="6192000" cy="3263347"/>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4A69EC65-FD86-91CF-1070-7BC7E1B1C44C}"/>
              </a:ext>
            </a:extLst>
          </p:cNvPr>
          <p:cNvSpPr txBox="1"/>
          <p:nvPr/>
        </p:nvSpPr>
        <p:spPr>
          <a:xfrm>
            <a:off x="686133" y="3132987"/>
            <a:ext cx="6265334" cy="461665"/>
          </a:xfrm>
          <a:prstGeom prst="rect">
            <a:avLst/>
          </a:prstGeom>
          <a:noFill/>
        </p:spPr>
        <p:txBody>
          <a:bodyPr wrap="square" rtlCol="0">
            <a:spAutoFit/>
          </a:bodyPr>
          <a:lstStyle/>
          <a:p>
            <a:r>
              <a:rPr lang="fr-FR" sz="2400" b="1"/>
              <a:t>Petites îles près du delta de la Jona</a:t>
            </a:r>
            <a:endParaRPr lang="fr-FR" sz="2400" b="1" dirty="0"/>
          </a:p>
        </p:txBody>
      </p:sp>
      <p:pic>
        <p:nvPicPr>
          <p:cNvPr id="6" name="Image 5" descr="Une image contenant plein air, eau, ciel, bateau&#10;&#10;Description générée automatiquement">
            <a:extLst>
              <a:ext uri="{FF2B5EF4-FFF2-40B4-BE49-F238E27FC236}">
                <a16:creationId xmlns:a16="http://schemas.microsoft.com/office/drawing/2014/main" id="{2F3A7FDA-ED52-1E89-1405-5CEC3C8AD4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1732" y="190281"/>
            <a:ext cx="4860000" cy="3238718"/>
          </a:xfrm>
          <a:prstGeom prst="rect">
            <a:avLst/>
          </a:prstGeom>
        </p:spPr>
      </p:pic>
    </p:spTree>
    <p:extLst>
      <p:ext uri="{BB962C8B-B14F-4D97-AF65-F5344CB8AC3E}">
        <p14:creationId xmlns:p14="http://schemas.microsoft.com/office/powerpoint/2010/main" val="10655712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Photographie aérienne, nature, ciel&#10;&#10;Description générée automatiquement">
            <a:extLst>
              <a:ext uri="{FF2B5EF4-FFF2-40B4-BE49-F238E27FC236}">
                <a16:creationId xmlns:a16="http://schemas.microsoft.com/office/drawing/2014/main" id="{91E46742-A205-9533-348F-387802477BAD}"/>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87120" y="237703"/>
            <a:ext cx="6284317" cy="3312000"/>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94A71AAC-7692-4BE7-756C-FD093255A030}"/>
              </a:ext>
            </a:extLst>
          </p:cNvPr>
          <p:cNvSpPr txBox="1"/>
          <p:nvPr/>
        </p:nvSpPr>
        <p:spPr>
          <a:xfrm>
            <a:off x="1303667" y="3549703"/>
            <a:ext cx="5333449" cy="830997"/>
          </a:xfrm>
          <a:prstGeom prst="rect">
            <a:avLst/>
          </a:prstGeom>
          <a:noFill/>
        </p:spPr>
        <p:txBody>
          <a:bodyPr wrap="square" rtlCol="0">
            <a:spAutoFit/>
          </a:bodyPr>
          <a:lstStyle/>
          <a:p>
            <a:r>
              <a:rPr lang="fr-FR" sz="2400" b="1" dirty="0"/>
              <a:t>Vue sur le lac de Zurich de Rapperswil vers </a:t>
            </a:r>
            <a:r>
              <a:rPr lang="fr-FR" sz="2400" b="1" dirty="0" err="1"/>
              <a:t>Hurden</a:t>
            </a:r>
            <a:endParaRPr lang="fr-FR" sz="2400" b="1" dirty="0"/>
          </a:p>
        </p:txBody>
      </p:sp>
      <p:pic>
        <p:nvPicPr>
          <p:cNvPr id="6" name="Image 5" descr="Une image contenant plein air, eau, ciel, bateau&#10;&#10;Description générée automatiquement">
            <a:extLst>
              <a:ext uri="{FF2B5EF4-FFF2-40B4-BE49-F238E27FC236}">
                <a16:creationId xmlns:a16="http://schemas.microsoft.com/office/drawing/2014/main" id="{19A72F87-82D0-C2E1-CEA0-13BE554286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58557" y="3149654"/>
            <a:ext cx="5112000" cy="3406651"/>
          </a:xfrm>
          <a:prstGeom prst="rect">
            <a:avLst/>
          </a:prstGeom>
        </p:spPr>
      </p:pic>
    </p:spTree>
    <p:extLst>
      <p:ext uri="{BB962C8B-B14F-4D97-AF65-F5344CB8AC3E}">
        <p14:creationId xmlns:p14="http://schemas.microsoft.com/office/powerpoint/2010/main" val="36963306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7" name="Image 6" descr="Une image contenant plein air, ciel, eau, oiseau&#10;&#10;Description générée automatiquement">
            <a:extLst>
              <a:ext uri="{FF2B5EF4-FFF2-40B4-BE49-F238E27FC236}">
                <a16:creationId xmlns:a16="http://schemas.microsoft.com/office/drawing/2014/main" id="{9BB56C2C-8F38-0D2C-9FA8-2CFF7F1A0C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9027" y="3117027"/>
            <a:ext cx="4788000" cy="3190737"/>
          </a:xfrm>
          <a:prstGeom prst="rect">
            <a:avLst/>
          </a:prstGeom>
        </p:spPr>
      </p:pic>
      <p:pic>
        <p:nvPicPr>
          <p:cNvPr id="13" name="Image 12" descr="Une image contenant plein air, eau, lac, ciel&#10;&#10;Description générée automatiquement">
            <a:extLst>
              <a:ext uri="{FF2B5EF4-FFF2-40B4-BE49-F238E27FC236}">
                <a16:creationId xmlns:a16="http://schemas.microsoft.com/office/drawing/2014/main" id="{099DA7AB-4003-BF31-9AC6-EFA64F5084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98428" y="505609"/>
            <a:ext cx="4536000" cy="3402000"/>
          </a:xfrm>
          <a:prstGeom prst="rect">
            <a:avLst/>
          </a:prstGeom>
        </p:spPr>
      </p:pic>
      <p:sp>
        <p:nvSpPr>
          <p:cNvPr id="15" name="ZoneTexte 14">
            <a:extLst>
              <a:ext uri="{FF2B5EF4-FFF2-40B4-BE49-F238E27FC236}">
                <a16:creationId xmlns:a16="http://schemas.microsoft.com/office/drawing/2014/main" id="{5341B151-2DDF-E000-1ECD-87838CA758E9}"/>
              </a:ext>
            </a:extLst>
          </p:cNvPr>
          <p:cNvSpPr txBox="1"/>
          <p:nvPr/>
        </p:nvSpPr>
        <p:spPr>
          <a:xfrm>
            <a:off x="2094764" y="2043571"/>
            <a:ext cx="4367605" cy="523220"/>
          </a:xfrm>
          <a:prstGeom prst="rect">
            <a:avLst/>
          </a:prstGeom>
          <a:noFill/>
        </p:spPr>
        <p:txBody>
          <a:bodyPr wrap="square" rtlCol="0">
            <a:spAutoFit/>
          </a:bodyPr>
          <a:lstStyle/>
          <a:p>
            <a:r>
              <a:rPr lang="fr-FR" sz="2800" b="1" dirty="0"/>
              <a:t>Le Lac De Zurich 1 Et 2</a:t>
            </a:r>
          </a:p>
        </p:txBody>
      </p:sp>
    </p:spTree>
    <p:extLst>
      <p:ext uri="{BB962C8B-B14F-4D97-AF65-F5344CB8AC3E}">
        <p14:creationId xmlns:p14="http://schemas.microsoft.com/office/powerpoint/2010/main" val="26129594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50">
          <a:fgClr>
            <a:schemeClr val="tx2"/>
          </a:fgClr>
          <a:bgClr>
            <a:schemeClr val="bg1"/>
          </a:bgClr>
        </a:patt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1BE3FA7-0D70-4431-814F-D8C40576E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Image 4" descr="Une image contenant plein air, ciel, bâtiment, bateau&#10;&#10;Description générée automatiquement">
            <a:extLst>
              <a:ext uri="{FF2B5EF4-FFF2-40B4-BE49-F238E27FC236}">
                <a16:creationId xmlns:a16="http://schemas.microsoft.com/office/drawing/2014/main" id="{175AAA59-6F70-1DE5-F29D-DFC8AD5D665C}"/>
              </a:ext>
            </a:extLst>
          </p:cNvPr>
          <p:cNvPicPr>
            <a:picLocks noChangeAspect="1"/>
          </p:cNvPicPr>
          <p:nvPr/>
        </p:nvPicPr>
        <p:blipFill>
          <a:blip r:embed="rId2" cstate="email">
            <a:extLst>
              <a:ext uri="{28A0092B-C50C-407E-A947-70E740481C1C}">
                <a14:useLocalDpi xmlns:a14="http://schemas.microsoft.com/office/drawing/2010/main"/>
              </a:ext>
            </a:extLst>
          </a:blip>
          <a:srcRect b="-2"/>
          <a:stretch/>
        </p:blipFill>
        <p:spPr>
          <a:xfrm>
            <a:off x="321731" y="557189"/>
            <a:ext cx="5668684" cy="5743618"/>
          </a:xfrm>
          <a:prstGeom prst="rect">
            <a:avLst/>
          </a:prstGeom>
        </p:spPr>
      </p:pic>
      <p:pic>
        <p:nvPicPr>
          <p:cNvPr id="3" name="Image 2" descr="Une image contenant eau, plein air, île, Reliefs côtiers et océaniques&#10;&#10;Description générée automatiquement">
            <a:extLst>
              <a:ext uri="{FF2B5EF4-FFF2-40B4-BE49-F238E27FC236}">
                <a16:creationId xmlns:a16="http://schemas.microsoft.com/office/drawing/2014/main" id="{D1B46224-ADEB-0149-63E3-AFD60AE9F0B5}"/>
              </a:ext>
            </a:extLst>
          </p:cNvPr>
          <p:cNvPicPr>
            <a:picLocks noChangeAspect="1"/>
          </p:cNvPicPr>
          <p:nvPr/>
        </p:nvPicPr>
        <p:blipFill>
          <a:blip r:embed="rId3" cstate="email">
            <a:extLst>
              <a:ext uri="{28A0092B-C50C-407E-A947-70E740481C1C}">
                <a14:useLocalDpi xmlns:a14="http://schemas.microsoft.com/office/drawing/2010/main"/>
              </a:ext>
            </a:extLst>
          </a:blip>
          <a:srcRect b="-2"/>
          <a:stretch/>
        </p:blipFill>
        <p:spPr>
          <a:xfrm>
            <a:off x="6195375" y="557189"/>
            <a:ext cx="5674893" cy="5743618"/>
          </a:xfrm>
          <a:prstGeom prst="rect">
            <a:avLst/>
          </a:prstGeom>
        </p:spPr>
      </p:pic>
    </p:spTree>
    <p:extLst>
      <p:ext uri="{BB962C8B-B14F-4D97-AF65-F5344CB8AC3E}">
        <p14:creationId xmlns:p14="http://schemas.microsoft.com/office/powerpoint/2010/main" val="16582430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1" name="Group 20">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22" name="Rectangle 21">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5" name="Freeform: Shape 24">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Photographie aérienne, Vue plongeante, arbre&#10;&#10;Description générée automatiquement">
            <a:extLst>
              <a:ext uri="{FF2B5EF4-FFF2-40B4-BE49-F238E27FC236}">
                <a16:creationId xmlns:a16="http://schemas.microsoft.com/office/drawing/2014/main" id="{B2093D7C-9DA0-4605-D148-81C02DC17906}"/>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33023" y="321805"/>
            <a:ext cx="6192000" cy="3263347"/>
          </a:xfrm>
          <a:prstGeom prst="rect">
            <a:avLst/>
          </a:prstGeom>
          <a:ln w="12700" cap="flat" cmpd="sng" algn="ctr">
            <a:noFill/>
            <a:prstDash val="solid"/>
            <a:miter lim="800000"/>
          </a:ln>
          <a:effectLst>
            <a:outerShdw blurRad="317500" algn="ctr" rotWithShape="0">
              <a:schemeClr val="tx1">
                <a:alpha val="25000"/>
              </a:schemeClr>
            </a:outerShdw>
          </a:effectLst>
        </p:spPr>
      </p:pic>
      <p:pic>
        <p:nvPicPr>
          <p:cNvPr id="5" name="Image 4" descr="Une image contenant plein air, eau, ciel, bateau&#10;&#10;Description générée automatiquement">
            <a:extLst>
              <a:ext uri="{FF2B5EF4-FFF2-40B4-BE49-F238E27FC236}">
                <a16:creationId xmlns:a16="http://schemas.microsoft.com/office/drawing/2014/main" id="{4F174E5D-FD19-8924-8A28-7750B2ECF9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37486" y="3275471"/>
            <a:ext cx="6192000" cy="3479302"/>
          </a:xfrm>
          <a:prstGeom prst="rect">
            <a:avLst/>
          </a:prstGeom>
        </p:spPr>
      </p:pic>
    </p:spTree>
    <p:extLst>
      <p:ext uri="{BB962C8B-B14F-4D97-AF65-F5344CB8AC3E}">
        <p14:creationId xmlns:p14="http://schemas.microsoft.com/office/powerpoint/2010/main" val="115048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nature, plein air, paysage, herbe&#10;&#10;Description générée automatiquement">
            <a:extLst>
              <a:ext uri="{FF2B5EF4-FFF2-40B4-BE49-F238E27FC236}">
                <a16:creationId xmlns:a16="http://schemas.microsoft.com/office/drawing/2014/main" id="{E8420DA1-B6CB-56E3-A257-E7454EF71091}"/>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188258" y="274396"/>
            <a:ext cx="6489243" cy="3420000"/>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227FA669-1487-910A-67E0-37FF53ADEA82}"/>
              </a:ext>
            </a:extLst>
          </p:cNvPr>
          <p:cNvSpPr txBox="1"/>
          <p:nvPr/>
        </p:nvSpPr>
        <p:spPr>
          <a:xfrm>
            <a:off x="473336" y="3706538"/>
            <a:ext cx="6196405" cy="1569660"/>
          </a:xfrm>
          <a:prstGeom prst="rect">
            <a:avLst/>
          </a:prstGeom>
          <a:noFill/>
        </p:spPr>
        <p:txBody>
          <a:bodyPr wrap="square" rtlCol="0">
            <a:spAutoFit/>
          </a:bodyPr>
          <a:lstStyle/>
          <a:p>
            <a:r>
              <a:rPr lang="fr-FR" sz="2400" b="1"/>
              <a:t>Lacs de la région de Zurich</a:t>
            </a:r>
          </a:p>
          <a:p>
            <a:r>
              <a:rPr lang="fr-FR" sz="2400" b="1"/>
              <a:t>Les innombrables petits et grands lacs de la région autour de Zurich font partie des destinations d’excursion prisées.</a:t>
            </a:r>
            <a:endParaRPr lang="fr-FR" sz="2400" b="1" dirty="0"/>
          </a:p>
        </p:txBody>
      </p:sp>
      <p:sp>
        <p:nvSpPr>
          <p:cNvPr id="5" name="ZoneTexte 4">
            <a:extLst>
              <a:ext uri="{FF2B5EF4-FFF2-40B4-BE49-F238E27FC236}">
                <a16:creationId xmlns:a16="http://schemas.microsoft.com/office/drawing/2014/main" id="{B9D8E318-1104-D1FB-C5CB-38BDCB84FB6B}"/>
              </a:ext>
            </a:extLst>
          </p:cNvPr>
          <p:cNvSpPr txBox="1"/>
          <p:nvPr/>
        </p:nvSpPr>
        <p:spPr>
          <a:xfrm>
            <a:off x="6865759" y="2173080"/>
            <a:ext cx="4959925" cy="4154984"/>
          </a:xfrm>
          <a:prstGeom prst="rect">
            <a:avLst/>
          </a:prstGeom>
          <a:noFill/>
        </p:spPr>
        <p:txBody>
          <a:bodyPr wrap="square" rtlCol="0">
            <a:spAutoFit/>
          </a:bodyPr>
          <a:lstStyle/>
          <a:p>
            <a:r>
              <a:rPr lang="fr-FR" sz="2400" b="1" dirty="0"/>
              <a:t>La région de Zurich est connu pour ses nombreux points d’eaux uniques, parfaits pour une excursion en famille. Les Suisses ne se rendent pas aux lacs que pour se rafraîchir les jours de chaleur, mais aussi pour se réunir en famille ou entre amis sur leurs rives en vue d’un sympathique barbecue ou pour se reposer dans la superbe nature. </a:t>
            </a:r>
          </a:p>
        </p:txBody>
      </p:sp>
    </p:spTree>
    <p:extLst>
      <p:ext uri="{BB962C8B-B14F-4D97-AF65-F5344CB8AC3E}">
        <p14:creationId xmlns:p14="http://schemas.microsoft.com/office/powerpoint/2010/main" val="7704225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FE21981-771D-4A29-8D3A-D068BE54B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 6" descr="Une image contenant plein air, bâtiment, ciel, nuage&#10;&#10;Description générée automatiquement">
            <a:extLst>
              <a:ext uri="{FF2B5EF4-FFF2-40B4-BE49-F238E27FC236}">
                <a16:creationId xmlns:a16="http://schemas.microsoft.com/office/drawing/2014/main" id="{064CB316-C82D-1217-19F2-5B3BDB942E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48000" y="190828"/>
            <a:ext cx="8496000" cy="6379305"/>
          </a:xfrm>
          <a:prstGeom prst="rect">
            <a:avLst/>
          </a:prstGeom>
        </p:spPr>
      </p:pic>
      <p:sp>
        <p:nvSpPr>
          <p:cNvPr id="8" name="ZoneTexte 7">
            <a:extLst>
              <a:ext uri="{FF2B5EF4-FFF2-40B4-BE49-F238E27FC236}">
                <a16:creationId xmlns:a16="http://schemas.microsoft.com/office/drawing/2014/main" id="{F4C006ED-10C0-1437-E8FF-2E4D5B524F78}"/>
              </a:ext>
            </a:extLst>
          </p:cNvPr>
          <p:cNvSpPr txBox="1"/>
          <p:nvPr/>
        </p:nvSpPr>
        <p:spPr>
          <a:xfrm>
            <a:off x="3436108" y="6046913"/>
            <a:ext cx="5722640" cy="523220"/>
          </a:xfrm>
          <a:prstGeom prst="rect">
            <a:avLst/>
          </a:prstGeom>
          <a:noFill/>
        </p:spPr>
        <p:txBody>
          <a:bodyPr wrap="square" rtlCol="0">
            <a:spAutoFit/>
          </a:bodyPr>
          <a:lstStyle/>
          <a:p>
            <a:r>
              <a:rPr lang="fr-FR" sz="2800" b="1" dirty="0">
                <a:solidFill>
                  <a:srgbClr val="FFFF00"/>
                </a:solidFill>
              </a:rPr>
              <a:t>Maison Fleurie Au Bord Du Lac</a:t>
            </a:r>
            <a:endParaRPr lang="fr-FR" sz="2400" b="1" dirty="0">
              <a:solidFill>
                <a:srgbClr val="FFFF00"/>
              </a:solidFill>
            </a:endParaRPr>
          </a:p>
        </p:txBody>
      </p:sp>
    </p:spTree>
    <p:extLst>
      <p:ext uri="{BB962C8B-B14F-4D97-AF65-F5344CB8AC3E}">
        <p14:creationId xmlns:p14="http://schemas.microsoft.com/office/powerpoint/2010/main" val="18741030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C699A17A-63D7-BAF5-A2CA-258EE73DEF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184" y="189000"/>
            <a:ext cx="4320000" cy="3240000"/>
          </a:xfrm>
          <a:prstGeom prst="rect">
            <a:avLst/>
          </a:prstGeom>
        </p:spPr>
      </p:pic>
      <p:sp>
        <p:nvSpPr>
          <p:cNvPr id="4" name="ZoneTexte 3">
            <a:extLst>
              <a:ext uri="{FF2B5EF4-FFF2-40B4-BE49-F238E27FC236}">
                <a16:creationId xmlns:a16="http://schemas.microsoft.com/office/drawing/2014/main" id="{D360F5E2-3C4D-AB70-42B8-70C358B81C96}"/>
              </a:ext>
            </a:extLst>
          </p:cNvPr>
          <p:cNvSpPr txBox="1"/>
          <p:nvPr/>
        </p:nvSpPr>
        <p:spPr>
          <a:xfrm>
            <a:off x="94362" y="3429000"/>
            <a:ext cx="4559643" cy="1569660"/>
          </a:xfrm>
          <a:prstGeom prst="rect">
            <a:avLst/>
          </a:prstGeom>
          <a:noFill/>
        </p:spPr>
        <p:txBody>
          <a:bodyPr wrap="square" rtlCol="0">
            <a:spAutoFit/>
          </a:bodyPr>
          <a:lstStyle/>
          <a:p>
            <a:r>
              <a:rPr lang="fr-FR" sz="2400" b="1" dirty="0"/>
              <a:t>La Limmat avec, de gauche à droite, les églises Fraumünster, Saint-Pierre, </a:t>
            </a:r>
            <a:r>
              <a:rPr lang="fr-FR" sz="2400" b="1" dirty="0" err="1"/>
              <a:t>Wasserkirche</a:t>
            </a:r>
            <a:r>
              <a:rPr lang="fr-FR" sz="2400" b="1" dirty="0"/>
              <a:t> et </a:t>
            </a:r>
            <a:r>
              <a:rPr lang="fr-FR" sz="2400" b="1" dirty="0" err="1"/>
              <a:t>Grossmünster</a:t>
            </a:r>
            <a:r>
              <a:rPr lang="fr-FR" sz="2400" b="1" dirty="0"/>
              <a:t>.</a:t>
            </a:r>
          </a:p>
        </p:txBody>
      </p:sp>
      <p:pic>
        <p:nvPicPr>
          <p:cNvPr id="6" name="Image 5" descr="Une image contenant plein air, bâtiment, paysage, maison&#10;&#10;Description générée automatiquement">
            <a:extLst>
              <a:ext uri="{FF2B5EF4-FFF2-40B4-BE49-F238E27FC236}">
                <a16:creationId xmlns:a16="http://schemas.microsoft.com/office/drawing/2014/main" id="{7E2726CF-BCA4-9A80-90DC-B52523D3BE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36590" y="3317640"/>
            <a:ext cx="4752000" cy="3362040"/>
          </a:xfrm>
          <a:prstGeom prst="rect">
            <a:avLst/>
          </a:prstGeom>
        </p:spPr>
      </p:pic>
      <p:sp>
        <p:nvSpPr>
          <p:cNvPr id="7" name="ZoneTexte 6">
            <a:extLst>
              <a:ext uri="{FF2B5EF4-FFF2-40B4-BE49-F238E27FC236}">
                <a16:creationId xmlns:a16="http://schemas.microsoft.com/office/drawing/2014/main" id="{D54730D6-A6E3-49F7-556D-3D61EAEC574C}"/>
              </a:ext>
            </a:extLst>
          </p:cNvPr>
          <p:cNvSpPr txBox="1"/>
          <p:nvPr/>
        </p:nvSpPr>
        <p:spPr>
          <a:xfrm>
            <a:off x="7315200" y="1695400"/>
            <a:ext cx="4752000" cy="1477328"/>
          </a:xfrm>
          <a:prstGeom prst="rect">
            <a:avLst/>
          </a:prstGeom>
          <a:noFill/>
        </p:spPr>
        <p:txBody>
          <a:bodyPr wrap="square" rtlCol="0">
            <a:spAutoFit/>
          </a:bodyPr>
          <a:lstStyle/>
          <a:p>
            <a:endParaRPr lang="fr-FR" dirty="0"/>
          </a:p>
          <a:p>
            <a:r>
              <a:rPr lang="fr-FR" sz="2400" b="1" dirty="0"/>
              <a:t>Plus de détails</a:t>
            </a:r>
          </a:p>
          <a:p>
            <a:r>
              <a:rPr lang="fr-FR" sz="2400" b="1" dirty="0"/>
              <a:t>La vieille ville, la Limmat et le lac de Zurich.</a:t>
            </a:r>
          </a:p>
        </p:txBody>
      </p:sp>
      <p:sp>
        <p:nvSpPr>
          <p:cNvPr id="9" name="ZoneTexte 8">
            <a:extLst>
              <a:ext uri="{FF2B5EF4-FFF2-40B4-BE49-F238E27FC236}">
                <a16:creationId xmlns:a16="http://schemas.microsoft.com/office/drawing/2014/main" id="{5F76F9B5-92F1-BB65-A32A-844DAF5D2DEC}"/>
              </a:ext>
            </a:extLst>
          </p:cNvPr>
          <p:cNvSpPr txBox="1"/>
          <p:nvPr/>
        </p:nvSpPr>
        <p:spPr>
          <a:xfrm>
            <a:off x="5909068" y="613663"/>
            <a:ext cx="5461687" cy="584775"/>
          </a:xfrm>
          <a:prstGeom prst="rect">
            <a:avLst/>
          </a:prstGeom>
          <a:noFill/>
        </p:spPr>
        <p:txBody>
          <a:bodyPr wrap="square" rtlCol="0">
            <a:spAutoFit/>
          </a:bodyPr>
          <a:lstStyle/>
          <a:p>
            <a:r>
              <a:rPr lang="fr-FR" sz="3200" b="1" dirty="0">
                <a:solidFill>
                  <a:srgbClr val="FFFF00"/>
                </a:solidFill>
              </a:rPr>
              <a:t>La Ville De Zurich -Suisse</a:t>
            </a:r>
          </a:p>
        </p:txBody>
      </p:sp>
    </p:spTree>
    <p:extLst>
      <p:ext uri="{BB962C8B-B14F-4D97-AF65-F5344CB8AC3E}">
        <p14:creationId xmlns:p14="http://schemas.microsoft.com/office/powerpoint/2010/main" val="39362088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CBFB9E-E647-679D-808C-1218924A884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Zurich est la ville la plus peuplée de Suisse avec une population de 415 215 habitants en décembre 20185. L'agglomération compte quant à elle environ 1,1 à 1,4 million d'habitants suivant les définitions.</a:t>
            </a:r>
          </a:p>
          <a:p>
            <a:pPr algn="ctr"/>
            <a:endParaRPr lang="fr-FR" sz="2800" b="1" dirty="0">
              <a:solidFill>
                <a:srgbClr val="FFFF00"/>
              </a:solidFill>
            </a:endParaRPr>
          </a:p>
          <a:p>
            <a:pPr algn="ctr"/>
            <a:r>
              <a:rPr lang="fr-FR" sz="2800" b="1" dirty="0">
                <a:solidFill>
                  <a:srgbClr val="FFFF00"/>
                </a:solidFill>
              </a:rPr>
              <a:t>La taille de l'aire métropolitaine varie entre 3 et 4 millions d'habitants selon les définitions (</a:t>
            </a:r>
            <a:r>
              <a:rPr lang="fr-FR" sz="2800" b="1" dirty="0" err="1">
                <a:solidFill>
                  <a:srgbClr val="FFFF00"/>
                </a:solidFill>
              </a:rPr>
              <a:t>Greater</a:t>
            </a:r>
            <a:r>
              <a:rPr lang="fr-FR" sz="2800" b="1" dirty="0">
                <a:solidFill>
                  <a:srgbClr val="FFFF00"/>
                </a:solidFill>
              </a:rPr>
              <a:t> Zürich Area, </a:t>
            </a:r>
            <a:r>
              <a:rPr lang="fr-FR" sz="2800" b="1" dirty="0" err="1">
                <a:solidFill>
                  <a:srgbClr val="FFFF00"/>
                </a:solidFill>
              </a:rPr>
              <a:t>European</a:t>
            </a:r>
            <a:r>
              <a:rPr lang="fr-FR" sz="2800" b="1" dirty="0">
                <a:solidFill>
                  <a:srgbClr val="FFFF00"/>
                </a:solidFill>
              </a:rPr>
              <a:t> </a:t>
            </a:r>
            <a:r>
              <a:rPr lang="fr-FR" sz="2800" b="1" dirty="0" err="1">
                <a:solidFill>
                  <a:srgbClr val="FFFF00"/>
                </a:solidFill>
              </a:rPr>
              <a:t>Metropolitan</a:t>
            </a:r>
            <a:r>
              <a:rPr lang="fr-FR" sz="2800" b="1" dirty="0">
                <a:solidFill>
                  <a:srgbClr val="FFFF00"/>
                </a:solidFill>
              </a:rPr>
              <a:t> Région of Zürich, etc.).</a:t>
            </a:r>
          </a:p>
          <a:p>
            <a:pPr algn="ctr"/>
            <a:endParaRPr lang="fr-FR" sz="2800" b="1" dirty="0">
              <a:solidFill>
                <a:srgbClr val="FFFF00"/>
              </a:solidFill>
            </a:endParaRPr>
          </a:p>
          <a:p>
            <a:pPr algn="ctr"/>
            <a:r>
              <a:rPr lang="fr-FR" sz="2800" b="1" dirty="0">
                <a:solidFill>
                  <a:srgbClr val="FFFF00"/>
                </a:solidFill>
              </a:rPr>
              <a:t>Située au bord du lac de Zurich (</a:t>
            </a:r>
            <a:r>
              <a:rPr lang="fr-FR" sz="2800" b="1" dirty="0" err="1">
                <a:solidFill>
                  <a:srgbClr val="FFFF00"/>
                </a:solidFill>
              </a:rPr>
              <a:t>Zürichsee</a:t>
            </a:r>
            <a:r>
              <a:rPr lang="fr-FR" sz="2800" b="1" dirty="0">
                <a:solidFill>
                  <a:srgbClr val="FFFF00"/>
                </a:solidFill>
              </a:rPr>
              <a:t>), le quatrième lac de Suisse en superficie, Zurich est un lieu de villégiature apprécié par la bourgeoisie suisse, allemande et autrichienne, notamment en raison de la beauté de sa vue et de son centre historique. La rivière la traversant, la Limmat, a été classée rivière urbaine la plus propre d'Europe selon le Département de l'Agriculture des États-Unis en 2015. Les Zurichois ont l'habitude de s'y baigner, en plein cœur de la ville, en été</a:t>
            </a:r>
          </a:p>
        </p:txBody>
      </p:sp>
    </p:spTree>
    <p:extLst>
      <p:ext uri="{BB962C8B-B14F-4D97-AF65-F5344CB8AC3E}">
        <p14:creationId xmlns:p14="http://schemas.microsoft.com/office/powerpoint/2010/main" val="23426975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arc-en-ciel, bateau, ciel, plein air&#10;&#10;Description générée automatiquement">
            <a:extLst>
              <a:ext uri="{FF2B5EF4-FFF2-40B4-BE49-F238E27FC236}">
                <a16:creationId xmlns:a16="http://schemas.microsoft.com/office/drawing/2014/main" id="{FE8D5C57-9A18-77ED-4208-784C1EFA781E}"/>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429053" y="1680590"/>
            <a:ext cx="6192000" cy="3263347"/>
          </a:xfrm>
          <a:prstGeom prst="rect">
            <a:avLst/>
          </a:prstGeom>
          <a:ln w="12700" cap="flat" cmpd="sng" algn="ctr">
            <a:noFill/>
            <a:prstDash val="solid"/>
            <a:miter lim="800000"/>
          </a:ln>
          <a:effectLst>
            <a:outerShdw blurRad="317500" algn="ctr" rotWithShape="0">
              <a:schemeClr val="tx1">
                <a:alpha val="25000"/>
              </a:schemeClr>
            </a:outerShdw>
          </a:effectLst>
        </p:spPr>
      </p:pic>
      <p:pic>
        <p:nvPicPr>
          <p:cNvPr id="5" name="Image 4" descr="Une image contenant plein air, bâtiment, ciel, arbre&#10;&#10;Description générée automatiquement">
            <a:extLst>
              <a:ext uri="{FF2B5EF4-FFF2-40B4-BE49-F238E27FC236}">
                <a16:creationId xmlns:a16="http://schemas.microsoft.com/office/drawing/2014/main" id="{57497A25-341D-BC62-2A6A-56335CAA14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70947" y="1359266"/>
            <a:ext cx="3492000" cy="4657455"/>
          </a:xfrm>
          <a:prstGeom prst="rect">
            <a:avLst/>
          </a:prstGeom>
        </p:spPr>
      </p:pic>
      <p:sp>
        <p:nvSpPr>
          <p:cNvPr id="13" name="ZoneTexte 12">
            <a:extLst>
              <a:ext uri="{FF2B5EF4-FFF2-40B4-BE49-F238E27FC236}">
                <a16:creationId xmlns:a16="http://schemas.microsoft.com/office/drawing/2014/main" id="{8306ADF6-5587-200C-31C0-9F71D9BBC836}"/>
              </a:ext>
            </a:extLst>
          </p:cNvPr>
          <p:cNvSpPr txBox="1"/>
          <p:nvPr/>
        </p:nvSpPr>
        <p:spPr>
          <a:xfrm>
            <a:off x="4389349" y="79469"/>
            <a:ext cx="8237894" cy="1200329"/>
          </a:xfrm>
          <a:prstGeom prst="rect">
            <a:avLst/>
          </a:prstGeom>
          <a:noFill/>
        </p:spPr>
        <p:txBody>
          <a:bodyPr wrap="square" rtlCol="0">
            <a:spAutoFit/>
          </a:bodyPr>
          <a:lstStyle/>
          <a:p>
            <a:endParaRPr lang="fr-FR" sz="2400" b="1" dirty="0"/>
          </a:p>
          <a:p>
            <a:endParaRPr lang="fr-FR" sz="2400" b="1" dirty="0"/>
          </a:p>
          <a:p>
            <a:r>
              <a:rPr lang="fr-FR" sz="2400" b="1" dirty="0"/>
              <a:t>Église réformée française de Zurich, achevée en 1902,</a:t>
            </a:r>
          </a:p>
        </p:txBody>
      </p:sp>
    </p:spTree>
    <p:extLst>
      <p:ext uri="{BB962C8B-B14F-4D97-AF65-F5344CB8AC3E}">
        <p14:creationId xmlns:p14="http://schemas.microsoft.com/office/powerpoint/2010/main" val="7438291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ciel, bâtiment, Véhicule terrestre&#10;&#10;Description générée automatiquement">
            <a:extLst>
              <a:ext uri="{FF2B5EF4-FFF2-40B4-BE49-F238E27FC236}">
                <a16:creationId xmlns:a16="http://schemas.microsoft.com/office/drawing/2014/main" id="{10A02EE6-705E-BE45-3EAE-B38174817452}"/>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34779" y="3212822"/>
            <a:ext cx="6624000" cy="3491023"/>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64FB8470-C282-4040-1DDA-498CC7974426}"/>
              </a:ext>
            </a:extLst>
          </p:cNvPr>
          <p:cNvSpPr txBox="1"/>
          <p:nvPr/>
        </p:nvSpPr>
        <p:spPr>
          <a:xfrm>
            <a:off x="1474852" y="2012492"/>
            <a:ext cx="6400800" cy="1200329"/>
          </a:xfrm>
          <a:prstGeom prst="rect">
            <a:avLst/>
          </a:prstGeom>
          <a:noFill/>
        </p:spPr>
        <p:txBody>
          <a:bodyPr wrap="square" rtlCol="0">
            <a:spAutoFit/>
          </a:bodyPr>
          <a:lstStyle/>
          <a:p>
            <a:endParaRPr lang="fr-FR" sz="2400" b="1" dirty="0"/>
          </a:p>
          <a:p>
            <a:endParaRPr lang="fr-FR" sz="2400" b="1" dirty="0"/>
          </a:p>
          <a:p>
            <a:r>
              <a:rPr lang="fr-FR" sz="2400" b="1" dirty="0"/>
              <a:t>Château rouge dans le Kreis 2.</a:t>
            </a:r>
          </a:p>
        </p:txBody>
      </p:sp>
      <p:pic>
        <p:nvPicPr>
          <p:cNvPr id="6" name="Image 5" descr="Une image contenant peinture, plein air, arbre, montagne&#10;&#10;Description générée automatiquement">
            <a:extLst>
              <a:ext uri="{FF2B5EF4-FFF2-40B4-BE49-F238E27FC236}">
                <a16:creationId xmlns:a16="http://schemas.microsoft.com/office/drawing/2014/main" id="{DFF28751-0649-14CB-A88F-732AA3FA4A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20856" y="225180"/>
            <a:ext cx="5236365" cy="3420000"/>
          </a:xfrm>
          <a:prstGeom prst="rect">
            <a:avLst/>
          </a:prstGeom>
        </p:spPr>
      </p:pic>
      <p:sp>
        <p:nvSpPr>
          <p:cNvPr id="7" name="ZoneTexte 6">
            <a:extLst>
              <a:ext uri="{FF2B5EF4-FFF2-40B4-BE49-F238E27FC236}">
                <a16:creationId xmlns:a16="http://schemas.microsoft.com/office/drawing/2014/main" id="{9A1454EF-A4BD-39FC-BCCC-64453F203F59}"/>
              </a:ext>
            </a:extLst>
          </p:cNvPr>
          <p:cNvSpPr txBox="1"/>
          <p:nvPr/>
        </p:nvSpPr>
        <p:spPr>
          <a:xfrm>
            <a:off x="7369134" y="2979053"/>
            <a:ext cx="4312508" cy="1569660"/>
          </a:xfrm>
          <a:prstGeom prst="rect">
            <a:avLst/>
          </a:prstGeom>
          <a:noFill/>
        </p:spPr>
        <p:txBody>
          <a:bodyPr wrap="square" rtlCol="0">
            <a:spAutoFit/>
          </a:bodyPr>
          <a:lstStyle/>
          <a:p>
            <a:endParaRPr lang="fr-FR" sz="2400" b="1" dirty="0"/>
          </a:p>
          <a:p>
            <a:endParaRPr lang="fr-FR" sz="2400" b="1" dirty="0"/>
          </a:p>
          <a:p>
            <a:r>
              <a:rPr lang="fr-FR" sz="2400" b="1" dirty="0"/>
              <a:t>Vue générale de Zurich prise de la Waid autour de 1884.</a:t>
            </a:r>
          </a:p>
        </p:txBody>
      </p:sp>
    </p:spTree>
    <p:extLst>
      <p:ext uri="{BB962C8B-B14F-4D97-AF65-F5344CB8AC3E}">
        <p14:creationId xmlns:p14="http://schemas.microsoft.com/office/powerpoint/2010/main" val="1533117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ciel, bâtiment, nuage&#10;&#10;Description générée automatiquement">
            <a:extLst>
              <a:ext uri="{FF2B5EF4-FFF2-40B4-BE49-F238E27FC236}">
                <a16:creationId xmlns:a16="http://schemas.microsoft.com/office/drawing/2014/main" id="{158C750C-905D-5E99-252B-23CDA33E1CC8}"/>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59492" y="210133"/>
            <a:ext cx="6300000" cy="3320266"/>
          </a:xfrm>
          <a:prstGeom prst="rect">
            <a:avLst/>
          </a:prstGeom>
          <a:ln w="12700" cap="flat" cmpd="sng" algn="ctr">
            <a:noFill/>
            <a:prstDash val="solid"/>
            <a:miter lim="800000"/>
          </a:ln>
          <a:effectLst>
            <a:outerShdw blurRad="317500" algn="ctr" rotWithShape="0">
              <a:schemeClr val="tx1">
                <a:alpha val="25000"/>
              </a:schemeClr>
            </a:outerShdw>
          </a:effectLst>
        </p:spPr>
      </p:pic>
      <p:pic>
        <p:nvPicPr>
          <p:cNvPr id="5" name="Image 4" descr="Une image contenant plein air, ciel, eau, bâtiment&#10;&#10;Description générée automatiquement">
            <a:extLst>
              <a:ext uri="{FF2B5EF4-FFF2-40B4-BE49-F238E27FC236}">
                <a16:creationId xmlns:a16="http://schemas.microsoft.com/office/drawing/2014/main" id="{0E4E473E-CCC6-9A26-077C-65251BBA95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37562" y="3587867"/>
            <a:ext cx="7620175" cy="3060000"/>
          </a:xfrm>
          <a:prstGeom prst="rect">
            <a:avLst/>
          </a:prstGeom>
        </p:spPr>
      </p:pic>
      <p:sp>
        <p:nvSpPr>
          <p:cNvPr id="6" name="ZoneTexte 5">
            <a:extLst>
              <a:ext uri="{FF2B5EF4-FFF2-40B4-BE49-F238E27FC236}">
                <a16:creationId xmlns:a16="http://schemas.microsoft.com/office/drawing/2014/main" id="{58599218-D082-B5BC-B215-8368BBEE6AF7}"/>
              </a:ext>
            </a:extLst>
          </p:cNvPr>
          <p:cNvSpPr txBox="1"/>
          <p:nvPr/>
        </p:nvSpPr>
        <p:spPr>
          <a:xfrm>
            <a:off x="6794522" y="3530399"/>
            <a:ext cx="4842776" cy="523220"/>
          </a:xfrm>
          <a:prstGeom prst="rect">
            <a:avLst/>
          </a:prstGeom>
          <a:noFill/>
        </p:spPr>
        <p:txBody>
          <a:bodyPr wrap="square" rtlCol="0">
            <a:spAutoFit/>
          </a:bodyPr>
          <a:lstStyle/>
          <a:p>
            <a:r>
              <a:rPr lang="fr-FR" sz="2800" b="1" dirty="0">
                <a:solidFill>
                  <a:srgbClr val="FFFF00"/>
                </a:solidFill>
              </a:rPr>
              <a:t>La Ville De Zurich</a:t>
            </a:r>
          </a:p>
        </p:txBody>
      </p:sp>
    </p:spTree>
    <p:extLst>
      <p:ext uri="{BB962C8B-B14F-4D97-AF65-F5344CB8AC3E}">
        <p14:creationId xmlns:p14="http://schemas.microsoft.com/office/powerpoint/2010/main" val="9288804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34717ADC-4706-73F7-EC65-E93C52CF3F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877" y="250723"/>
            <a:ext cx="4572000" cy="3429000"/>
          </a:xfrm>
          <a:prstGeom prst="rect">
            <a:avLst/>
          </a:prstGeom>
        </p:spPr>
      </p:pic>
      <p:sp>
        <p:nvSpPr>
          <p:cNvPr id="4" name="ZoneTexte 3">
            <a:extLst>
              <a:ext uri="{FF2B5EF4-FFF2-40B4-BE49-F238E27FC236}">
                <a16:creationId xmlns:a16="http://schemas.microsoft.com/office/drawing/2014/main" id="{AC769A37-1A60-AE3D-30D4-71792B8753F0}"/>
              </a:ext>
            </a:extLst>
          </p:cNvPr>
          <p:cNvSpPr txBox="1"/>
          <p:nvPr/>
        </p:nvSpPr>
        <p:spPr>
          <a:xfrm>
            <a:off x="358877" y="2942302"/>
            <a:ext cx="6459793" cy="2246769"/>
          </a:xfrm>
          <a:prstGeom prst="rect">
            <a:avLst/>
          </a:prstGeom>
          <a:noFill/>
        </p:spPr>
        <p:txBody>
          <a:bodyPr wrap="square" rtlCol="0">
            <a:spAutoFit/>
          </a:bodyPr>
          <a:lstStyle/>
          <a:p>
            <a:endParaRPr lang="fr-FR" sz="2800" b="1" dirty="0"/>
          </a:p>
          <a:p>
            <a:endParaRPr lang="fr-FR" sz="2800" b="1" dirty="0"/>
          </a:p>
          <a:p>
            <a:r>
              <a:rPr lang="fr-FR" sz="2800" b="1" dirty="0"/>
              <a:t>La Limmat avec, de gauche à droite, les églises Fraumünster, Saint-Pierre, </a:t>
            </a:r>
            <a:r>
              <a:rPr lang="fr-FR" sz="2800" b="1" dirty="0" err="1"/>
              <a:t>Wasserkirche</a:t>
            </a:r>
            <a:r>
              <a:rPr lang="fr-FR" sz="2800" b="1" dirty="0"/>
              <a:t> et </a:t>
            </a:r>
            <a:r>
              <a:rPr lang="fr-FR" sz="2800" b="1" dirty="0" err="1"/>
              <a:t>Grossmünster</a:t>
            </a:r>
            <a:r>
              <a:rPr lang="fr-FR" sz="2800" b="1" dirty="0"/>
              <a:t>.</a:t>
            </a:r>
          </a:p>
        </p:txBody>
      </p:sp>
      <p:pic>
        <p:nvPicPr>
          <p:cNvPr id="6" name="Image 5" descr="Une image contenant plein air, bâtiment, paysage, maison&#10;&#10;Description générée automatiquement">
            <a:extLst>
              <a:ext uri="{FF2B5EF4-FFF2-40B4-BE49-F238E27FC236}">
                <a16:creationId xmlns:a16="http://schemas.microsoft.com/office/drawing/2014/main" id="{68B1EE3B-0204-D044-9B63-27C2546493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89123" y="3215148"/>
            <a:ext cx="4644000" cy="3285630"/>
          </a:xfrm>
          <a:prstGeom prst="rect">
            <a:avLst/>
          </a:prstGeom>
        </p:spPr>
      </p:pic>
      <p:sp>
        <p:nvSpPr>
          <p:cNvPr id="7" name="ZoneTexte 6">
            <a:extLst>
              <a:ext uri="{FF2B5EF4-FFF2-40B4-BE49-F238E27FC236}">
                <a16:creationId xmlns:a16="http://schemas.microsoft.com/office/drawing/2014/main" id="{ED719ADC-A711-6C92-5A56-AF0A09ABACA5}"/>
              </a:ext>
            </a:extLst>
          </p:cNvPr>
          <p:cNvSpPr txBox="1"/>
          <p:nvPr/>
        </p:nvSpPr>
        <p:spPr>
          <a:xfrm>
            <a:off x="7261125" y="1645488"/>
            <a:ext cx="4429433" cy="1569660"/>
          </a:xfrm>
          <a:prstGeom prst="rect">
            <a:avLst/>
          </a:prstGeom>
          <a:noFill/>
        </p:spPr>
        <p:txBody>
          <a:bodyPr wrap="square" rtlCol="0">
            <a:spAutoFit/>
          </a:bodyPr>
          <a:lstStyle/>
          <a:p>
            <a:endParaRPr lang="fr-FR" sz="2400" b="1" dirty="0"/>
          </a:p>
          <a:p>
            <a:endParaRPr lang="fr-FR" sz="2400" b="1" dirty="0"/>
          </a:p>
          <a:p>
            <a:r>
              <a:rPr lang="fr-FR" sz="2400" b="1" dirty="0"/>
              <a:t>La vieille ville, la Limmat et le lac de Zurich.</a:t>
            </a:r>
          </a:p>
        </p:txBody>
      </p:sp>
    </p:spTree>
    <p:extLst>
      <p:ext uri="{BB962C8B-B14F-4D97-AF65-F5344CB8AC3E}">
        <p14:creationId xmlns:p14="http://schemas.microsoft.com/office/powerpoint/2010/main" val="14258445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 name="Image 4" descr="Une image contenant plein air, bâtiment, ciel, fenêtre&#10;&#10;Description générée automatiquement">
            <a:extLst>
              <a:ext uri="{FF2B5EF4-FFF2-40B4-BE49-F238E27FC236}">
                <a16:creationId xmlns:a16="http://schemas.microsoft.com/office/drawing/2014/main" id="{6A12E9F9-51F0-0232-6DA8-B92321C6CE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96846" y="278999"/>
            <a:ext cx="9798303" cy="6300000"/>
          </a:xfrm>
          <a:prstGeom prst="rect">
            <a:avLst/>
          </a:prstGeom>
        </p:spPr>
      </p:pic>
      <p:sp>
        <p:nvSpPr>
          <p:cNvPr id="9" name="ZoneTexte 8">
            <a:extLst>
              <a:ext uri="{FF2B5EF4-FFF2-40B4-BE49-F238E27FC236}">
                <a16:creationId xmlns:a16="http://schemas.microsoft.com/office/drawing/2014/main" id="{69827164-6C01-3871-9FC8-3C0448F0875E}"/>
              </a:ext>
            </a:extLst>
          </p:cNvPr>
          <p:cNvSpPr txBox="1"/>
          <p:nvPr/>
        </p:nvSpPr>
        <p:spPr>
          <a:xfrm>
            <a:off x="4639748" y="5613890"/>
            <a:ext cx="6098458" cy="1015663"/>
          </a:xfrm>
          <a:prstGeom prst="rect">
            <a:avLst/>
          </a:prstGeom>
          <a:noFill/>
        </p:spPr>
        <p:txBody>
          <a:bodyPr wrap="square">
            <a:spAutoFit/>
          </a:bodyPr>
          <a:lstStyle/>
          <a:p>
            <a:endParaRPr lang="fr-FR" dirty="0"/>
          </a:p>
          <a:p>
            <a:endParaRPr lang="fr-FR" dirty="0"/>
          </a:p>
          <a:p>
            <a:r>
              <a:rPr lang="fr-FR" sz="2400" b="1" dirty="0">
                <a:solidFill>
                  <a:srgbClr val="FFFF00"/>
                </a:solidFill>
              </a:rPr>
              <a:t>La bibliothèque en 2008.</a:t>
            </a:r>
            <a:endParaRPr lang="fr-FR" b="1" dirty="0">
              <a:solidFill>
                <a:srgbClr val="FFFF00"/>
              </a:solidFill>
            </a:endParaRPr>
          </a:p>
        </p:txBody>
      </p:sp>
    </p:spTree>
    <p:extLst>
      <p:ext uri="{BB962C8B-B14F-4D97-AF65-F5344CB8AC3E}">
        <p14:creationId xmlns:p14="http://schemas.microsoft.com/office/powerpoint/2010/main" val="32507559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plein air, véhicule, Véhicule terrestre, transport&#10;&#10;Description générée automatiquement">
            <a:extLst>
              <a:ext uri="{FF2B5EF4-FFF2-40B4-BE49-F238E27FC236}">
                <a16:creationId xmlns:a16="http://schemas.microsoft.com/office/drawing/2014/main" id="{A5AA96C4-D562-EFBB-EE1D-5FCF1E07FD4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528639" y="728663"/>
            <a:ext cx="10929231" cy="5760000"/>
          </a:xfrm>
          <a:prstGeom prst="rect">
            <a:avLst/>
          </a:prstGeom>
          <a:ln w="12700" cap="flat" cmpd="sng" algn="ctr">
            <a:noFill/>
            <a:prstDash val="solid"/>
            <a:miter lim="800000"/>
          </a:ln>
          <a:effectLst>
            <a:outerShdw blurRad="317500" algn="ctr" rotWithShape="0">
              <a:schemeClr val="tx1">
                <a:alpha val="25000"/>
              </a:schemeClr>
            </a:outerShdw>
          </a:effectLst>
        </p:spPr>
      </p:pic>
      <p:sp>
        <p:nvSpPr>
          <p:cNvPr id="4" name="ZoneTexte 3">
            <a:extLst>
              <a:ext uri="{FF2B5EF4-FFF2-40B4-BE49-F238E27FC236}">
                <a16:creationId xmlns:a16="http://schemas.microsoft.com/office/drawing/2014/main" id="{7CDEE4E0-63C7-C608-3025-164E60D8729B}"/>
              </a:ext>
            </a:extLst>
          </p:cNvPr>
          <p:cNvSpPr txBox="1"/>
          <p:nvPr/>
        </p:nvSpPr>
        <p:spPr>
          <a:xfrm>
            <a:off x="1048762" y="5103668"/>
            <a:ext cx="10614599" cy="1384995"/>
          </a:xfrm>
          <a:prstGeom prst="rect">
            <a:avLst/>
          </a:prstGeom>
          <a:noFill/>
        </p:spPr>
        <p:txBody>
          <a:bodyPr wrap="square" rtlCol="0">
            <a:spAutoFit/>
          </a:bodyPr>
          <a:lstStyle/>
          <a:p>
            <a:endParaRPr lang="fr-FR" sz="2800" b="1" dirty="0"/>
          </a:p>
          <a:p>
            <a:endParaRPr lang="fr-FR" sz="2800" dirty="0"/>
          </a:p>
          <a:p>
            <a:r>
              <a:rPr lang="fr-FR" sz="2800" b="1" dirty="0"/>
              <a:t>Be 5/6 Cobra, la dernière génération de tramways des VBZ</a:t>
            </a:r>
          </a:p>
        </p:txBody>
      </p:sp>
    </p:spTree>
    <p:extLst>
      <p:ext uri="{BB962C8B-B14F-4D97-AF65-F5344CB8AC3E}">
        <p14:creationId xmlns:p14="http://schemas.microsoft.com/office/powerpoint/2010/main" val="16221182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4087E04-C99E-4195-8EBA-1BD4C4511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3BB791AC-7337-46DA-B66B-FDB89A4937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833FF6E8-7D52-4189-A347-8A63C30CA0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B1C304A-C36A-4CD1-8AB4-EA545D38E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2FEFA492-1F90-4DD2-B51D-E6471B05E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3" name="Image 2" descr="Une image contenant habits, scène, personne, bâtiment&#10;&#10;Description générée automatiquement">
            <a:extLst>
              <a:ext uri="{FF2B5EF4-FFF2-40B4-BE49-F238E27FC236}">
                <a16:creationId xmlns:a16="http://schemas.microsoft.com/office/drawing/2014/main" id="{8D32817E-C6F5-818A-D38E-F6716C58FDCC}"/>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57175" y="257243"/>
            <a:ext cx="6408000" cy="3377185"/>
          </a:xfrm>
          <a:prstGeom prst="rect">
            <a:avLst/>
          </a:prstGeom>
          <a:ln w="12700" cap="flat" cmpd="sng" algn="ctr">
            <a:noFill/>
            <a:prstDash val="solid"/>
            <a:miter lim="800000"/>
          </a:ln>
          <a:effectLst>
            <a:outerShdw blurRad="317500" algn="ctr" rotWithShape="0">
              <a:schemeClr val="tx1">
                <a:alpha val="25000"/>
              </a:schemeClr>
            </a:outerShdw>
          </a:effectLst>
        </p:spPr>
      </p:pic>
      <p:pic>
        <p:nvPicPr>
          <p:cNvPr id="5" name="Image 4" descr="Une image contenant fleur, ciel, plein air, arbre&#10;&#10;Description générée automatiquement">
            <a:extLst>
              <a:ext uri="{FF2B5EF4-FFF2-40B4-BE49-F238E27FC236}">
                <a16:creationId xmlns:a16="http://schemas.microsoft.com/office/drawing/2014/main" id="{2FCBD346-45C3-5413-FD46-6F9FB0C03AA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95998" y="4147614"/>
            <a:ext cx="5724000" cy="2453143"/>
          </a:xfrm>
          <a:prstGeom prst="rect">
            <a:avLst/>
          </a:prstGeom>
        </p:spPr>
      </p:pic>
    </p:spTree>
    <p:extLst>
      <p:ext uri="{BB962C8B-B14F-4D97-AF65-F5344CB8AC3E}">
        <p14:creationId xmlns:p14="http://schemas.microsoft.com/office/powerpoint/2010/main" val="5891180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1E03CF1-7834-C659-7947-423064104AAB}"/>
              </a:ext>
            </a:extLst>
          </p:cNvPr>
          <p:cNvSpPr txBox="1"/>
          <p:nvPr/>
        </p:nvSpPr>
        <p:spPr>
          <a:xfrm>
            <a:off x="542465" y="986299"/>
            <a:ext cx="12273884" cy="584775"/>
          </a:xfrm>
          <a:prstGeom prst="rect">
            <a:avLst/>
          </a:prstGeom>
          <a:noFill/>
        </p:spPr>
        <p:txBody>
          <a:bodyPr wrap="square" rtlCol="0">
            <a:spAutoFit/>
          </a:bodyPr>
          <a:lstStyle/>
          <a:p>
            <a:r>
              <a:rPr lang="fr-FR" sz="3200" b="1" dirty="0"/>
              <a:t>Lorient Vous A Présenté Le Lac Et La Ville De Zurich - Suisse</a:t>
            </a:r>
          </a:p>
        </p:txBody>
      </p:sp>
      <p:sp>
        <p:nvSpPr>
          <p:cNvPr id="3" name="ZoneTexte 2">
            <a:extLst>
              <a:ext uri="{FF2B5EF4-FFF2-40B4-BE49-F238E27FC236}">
                <a16:creationId xmlns:a16="http://schemas.microsoft.com/office/drawing/2014/main" id="{7428FB51-4891-4BA5-257A-AB92CC075E64}"/>
              </a:ext>
            </a:extLst>
          </p:cNvPr>
          <p:cNvSpPr txBox="1"/>
          <p:nvPr/>
        </p:nvSpPr>
        <p:spPr>
          <a:xfrm>
            <a:off x="2580968" y="1801883"/>
            <a:ext cx="9379974"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ECFE1BDA-6D1F-61D0-BC2B-5E32322860AB}"/>
              </a:ext>
            </a:extLst>
          </p:cNvPr>
          <p:cNvSpPr txBox="1"/>
          <p:nvPr/>
        </p:nvSpPr>
        <p:spPr>
          <a:xfrm>
            <a:off x="3288890" y="2777857"/>
            <a:ext cx="8672052"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518451FE-85D8-C66C-8E09-A474E91EC72B}"/>
              </a:ext>
            </a:extLst>
          </p:cNvPr>
          <p:cNvSpPr txBox="1"/>
          <p:nvPr/>
        </p:nvSpPr>
        <p:spPr>
          <a:xfrm>
            <a:off x="4129549" y="3704422"/>
            <a:ext cx="8200103" cy="584775"/>
          </a:xfrm>
          <a:prstGeom prst="rect">
            <a:avLst/>
          </a:prstGeom>
          <a:noFill/>
        </p:spPr>
        <p:txBody>
          <a:bodyPr wrap="square" rtlCol="0">
            <a:spAutoFit/>
          </a:bodyPr>
          <a:lstStyle/>
          <a:p>
            <a:r>
              <a:rPr lang="fr-FR" sz="3200" b="1" dirty="0"/>
              <a:t>Merci De Votre Visite </a:t>
            </a:r>
          </a:p>
        </p:txBody>
      </p:sp>
      <p:sp>
        <p:nvSpPr>
          <p:cNvPr id="6" name="ZoneTexte 5">
            <a:extLst>
              <a:ext uri="{FF2B5EF4-FFF2-40B4-BE49-F238E27FC236}">
                <a16:creationId xmlns:a16="http://schemas.microsoft.com/office/drawing/2014/main" id="{B85EED33-4949-B3F9-A349-B78DA3151DE7}"/>
              </a:ext>
            </a:extLst>
          </p:cNvPr>
          <p:cNvSpPr txBox="1"/>
          <p:nvPr/>
        </p:nvSpPr>
        <p:spPr>
          <a:xfrm>
            <a:off x="5515897" y="4520006"/>
            <a:ext cx="7167716"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4331161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155</TotalTime>
  <Words>792</Words>
  <Application>Microsoft Office PowerPoint</Application>
  <PresentationFormat>Grand écran</PresentationFormat>
  <Paragraphs>84</Paragraphs>
  <Slides>31</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Aptos</vt:lpstr>
      <vt:lpstr>Aptos Display</vt: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10</cp:revision>
  <dcterms:created xsi:type="dcterms:W3CDTF">2024-07-18T04:57:44Z</dcterms:created>
  <dcterms:modified xsi:type="dcterms:W3CDTF">2024-07-18T08:54:27Z</dcterms:modified>
</cp:coreProperties>
</file>