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0" r:id="rId2"/>
    <p:sldId id="270" r:id="rId3"/>
    <p:sldId id="256" r:id="rId4"/>
    <p:sldId id="289" r:id="rId5"/>
    <p:sldId id="288" r:id="rId6"/>
    <p:sldId id="287" r:id="rId7"/>
    <p:sldId id="286" r:id="rId8"/>
    <p:sldId id="285" r:id="rId9"/>
    <p:sldId id="284" r:id="rId10"/>
    <p:sldId id="283" r:id="rId11"/>
    <p:sldId id="282" r:id="rId12"/>
    <p:sldId id="281" r:id="rId13"/>
    <p:sldId id="280" r:id="rId14"/>
    <p:sldId id="279" r:id="rId15"/>
    <p:sldId id="278" r:id="rId16"/>
    <p:sldId id="277" r:id="rId17"/>
    <p:sldId id="276" r:id="rId18"/>
    <p:sldId id="275" r:id="rId19"/>
    <p:sldId id="274" r:id="rId20"/>
    <p:sldId id="273" r:id="rId21"/>
    <p:sldId id="272" r:id="rId22"/>
    <p:sldId id="271" r:id="rId23"/>
    <p:sldId id="269"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DD9C3B-42C0-6758-71F6-4D4EEFC8C08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4DB0B0D-9B6F-D492-8290-BEA89E7180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DF08EDE-9118-CA01-816A-782A659F7447}"/>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5" name="Espace réservé du pied de page 4">
            <a:extLst>
              <a:ext uri="{FF2B5EF4-FFF2-40B4-BE49-F238E27FC236}">
                <a16:creationId xmlns:a16="http://schemas.microsoft.com/office/drawing/2014/main" id="{B9B569A1-786F-8A1A-640F-D7E1D4915CC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935537D-CF6F-F176-E549-B39423992747}"/>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23423509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B907F9-AC24-0FE5-A610-97B863DB9E7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F49B518-57BB-41BF-44ED-12E83BBC12D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73DB5B-7BB6-0C4B-35D9-575E5B0824E4}"/>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5" name="Espace réservé du pied de page 4">
            <a:extLst>
              <a:ext uri="{FF2B5EF4-FFF2-40B4-BE49-F238E27FC236}">
                <a16:creationId xmlns:a16="http://schemas.microsoft.com/office/drawing/2014/main" id="{659FAA43-89D9-AB8F-7F85-DC087E994F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3E5509-8A6A-378C-BE50-8EA66429D6C3}"/>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425738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02EFCC-660B-AF70-3DA9-FB44DF81DF7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3BE0410-2E0D-D47B-E096-1FC1E1391BF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CE00E2A-E826-A852-630C-7D2350D970E6}"/>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5" name="Espace réservé du pied de page 4">
            <a:extLst>
              <a:ext uri="{FF2B5EF4-FFF2-40B4-BE49-F238E27FC236}">
                <a16:creationId xmlns:a16="http://schemas.microsoft.com/office/drawing/2014/main" id="{5717A5DE-13A3-71F0-CF02-CC5CFB799DE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A9F507-D81A-DA1C-B627-32C93E7D5D1C}"/>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4002414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5DBC3C-3616-4519-ADEF-5F60A7926B6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B100242-D42F-0271-1B75-C102CA3488C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33D3B66-981C-8F88-13B8-1752013EC11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AD4528C-4933-EDE9-61DB-54E00C1CAC91}"/>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6" name="Espace réservé du pied de page 5">
            <a:extLst>
              <a:ext uri="{FF2B5EF4-FFF2-40B4-BE49-F238E27FC236}">
                <a16:creationId xmlns:a16="http://schemas.microsoft.com/office/drawing/2014/main" id="{8DB619B1-2519-0C1F-E13E-5E21A9DBC3A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88E5174-0B22-DF9D-4C13-601769E73304}"/>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31296510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5DBE32-2B76-1C43-16D6-EF0B99CD48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DA71E47-BF65-52C2-A87D-57E247DE50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DCBAB85-06C1-CA66-07B4-774EBD6128F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E9B0FE0-3D26-A03B-51D8-3D0CAABCBA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DEC486C-68D1-B69B-6B72-5F00EF5DD52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6E01369-7FB0-9FD9-D847-FD4CB731C147}"/>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8" name="Espace réservé du pied de page 7">
            <a:extLst>
              <a:ext uri="{FF2B5EF4-FFF2-40B4-BE49-F238E27FC236}">
                <a16:creationId xmlns:a16="http://schemas.microsoft.com/office/drawing/2014/main" id="{9C7ECAD0-80E3-D00F-41B3-56F89FB8375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FB275E6-77EA-88C8-AAE0-660E58348187}"/>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2345224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4D87BC-C3AC-FCB3-C62B-00A1279C1B5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635B3C6-1620-2F7F-2A48-AF85480A22EF}"/>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4" name="Espace réservé du pied de page 3">
            <a:extLst>
              <a:ext uri="{FF2B5EF4-FFF2-40B4-BE49-F238E27FC236}">
                <a16:creationId xmlns:a16="http://schemas.microsoft.com/office/drawing/2014/main" id="{C58CE91B-95EA-1931-2067-15749B1B7CB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8061865-496B-1137-8BFD-BFDDDEE075C5}"/>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4146378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9DF9C58-FB1B-D955-3D26-1D5A5B977FD5}"/>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3" name="Espace réservé du pied de page 2">
            <a:extLst>
              <a:ext uri="{FF2B5EF4-FFF2-40B4-BE49-F238E27FC236}">
                <a16:creationId xmlns:a16="http://schemas.microsoft.com/office/drawing/2014/main" id="{7D2FBB8A-FA76-E9B5-44C6-E27F99AAA08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EEE4A41-C11C-4F42-ECD0-8ECDBF7D7B66}"/>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3335982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511732-F4BB-2915-733C-D3774F5AFF7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B121CC3-0A3F-538C-3CF6-66F9EAED7C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AAC898C-8E02-86AD-09D6-E15EE3EB6A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1A128D4-7657-431D-3A75-FF563548DFAA}"/>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6" name="Espace réservé du pied de page 5">
            <a:extLst>
              <a:ext uri="{FF2B5EF4-FFF2-40B4-BE49-F238E27FC236}">
                <a16:creationId xmlns:a16="http://schemas.microsoft.com/office/drawing/2014/main" id="{7370E96A-B7F7-5A0F-7200-C8E60966791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359E77-183B-15A6-DA5F-2FAA82961D2A}"/>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297057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2363D6-06D2-9F14-E96B-383B3140605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65AFB12-8B06-16DD-B5F5-E6D34A4C7F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5B7B88D-61F9-8573-1E38-474A844A11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5DC7E41-7D2A-E509-6EE4-B07E9F8E5916}"/>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6" name="Espace réservé du pied de page 5">
            <a:extLst>
              <a:ext uri="{FF2B5EF4-FFF2-40B4-BE49-F238E27FC236}">
                <a16:creationId xmlns:a16="http://schemas.microsoft.com/office/drawing/2014/main" id="{BCC16601-5904-947E-46C4-8ABC97FF0EC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A049291-6462-2ACE-06B3-603DF7921482}"/>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4180191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DB7D94-6B65-09D8-E57B-D308B84FE45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C622C46-6B92-99C0-D8C0-1375F7CB820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DC1BB94-3C71-374F-0ED6-101E004CDE31}"/>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5" name="Espace réservé du pied de page 4">
            <a:extLst>
              <a:ext uri="{FF2B5EF4-FFF2-40B4-BE49-F238E27FC236}">
                <a16:creationId xmlns:a16="http://schemas.microsoft.com/office/drawing/2014/main" id="{99653575-89C8-DB04-DEAD-4D6D8A3B91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15E70E-F1EC-5B0B-18EA-A2CF7EE6FD72}"/>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3767255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D0BBFF4-CDFB-FBE7-4D4B-632940F54B8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16D3D84-BBC1-CA8D-F083-BE1D4AEE010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5740BC-2F9F-9063-9E5D-FD5FD9030B19}"/>
              </a:ext>
            </a:extLst>
          </p:cNvPr>
          <p:cNvSpPr>
            <a:spLocks noGrp="1"/>
          </p:cNvSpPr>
          <p:nvPr>
            <p:ph type="dt" sz="half" idx="10"/>
          </p:nvPr>
        </p:nvSpPr>
        <p:spPr/>
        <p:txBody>
          <a:bodyPr/>
          <a:lstStyle/>
          <a:p>
            <a:fld id="{D89954DD-5B3D-4B04-B567-795986799919}" type="datetimeFigureOut">
              <a:rPr lang="fr-FR" smtClean="0"/>
              <a:t>08/07/2024</a:t>
            </a:fld>
            <a:endParaRPr lang="fr-FR"/>
          </a:p>
        </p:txBody>
      </p:sp>
      <p:sp>
        <p:nvSpPr>
          <p:cNvPr id="5" name="Espace réservé du pied de page 4">
            <a:extLst>
              <a:ext uri="{FF2B5EF4-FFF2-40B4-BE49-F238E27FC236}">
                <a16:creationId xmlns:a16="http://schemas.microsoft.com/office/drawing/2014/main" id="{AC1A9BBB-8FE2-33E1-7E20-A60A95116B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0EE8DB-1A4E-AD44-36E2-64E7B230E92D}"/>
              </a:ext>
            </a:extLst>
          </p:cNvPr>
          <p:cNvSpPr>
            <a:spLocks noGrp="1"/>
          </p:cNvSpPr>
          <p:nvPr>
            <p:ph type="sldNum" sz="quarter" idx="12"/>
          </p:nvPr>
        </p:nvSpPr>
        <p:spPr/>
        <p:txBody>
          <a:bodyPr/>
          <a:lstStyle/>
          <a:p>
            <a:fld id="{2C5AB9E6-6051-4F2A-B6D0-C8FECF1B1E4C}" type="slidenum">
              <a:rPr lang="fr-FR" smtClean="0"/>
              <a:t>‹N°›</a:t>
            </a:fld>
            <a:endParaRPr lang="fr-FR"/>
          </a:p>
        </p:txBody>
      </p:sp>
    </p:spTree>
    <p:extLst>
      <p:ext uri="{BB962C8B-B14F-4D97-AF65-F5344CB8AC3E}">
        <p14:creationId xmlns:p14="http://schemas.microsoft.com/office/powerpoint/2010/main" val="3195254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AAEF72A-066A-FE2B-419C-E750519557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4EFAA8A-2298-40FD-F4D4-4760106B0B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769CA7-EA97-AC05-E44C-70BAFDEAA0C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89954DD-5B3D-4B04-B567-795986799919}" type="datetimeFigureOut">
              <a:rPr lang="fr-FR" smtClean="0"/>
              <a:t>08/07/2024</a:t>
            </a:fld>
            <a:endParaRPr lang="fr-FR"/>
          </a:p>
        </p:txBody>
      </p:sp>
      <p:sp>
        <p:nvSpPr>
          <p:cNvPr id="5" name="Espace réservé du pied de page 4">
            <a:extLst>
              <a:ext uri="{FF2B5EF4-FFF2-40B4-BE49-F238E27FC236}">
                <a16:creationId xmlns:a16="http://schemas.microsoft.com/office/drawing/2014/main" id="{B1600A8E-77A7-F0E5-EF62-EA44587867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9F49078-3306-7A8B-DB37-A3A3887CB6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C5AB9E6-6051-4F2A-B6D0-C8FECF1B1E4C}" type="slidenum">
              <a:rPr lang="fr-FR" smtClean="0"/>
              <a:t>‹N°›</a:t>
            </a:fld>
            <a:endParaRPr lang="fr-FR"/>
          </a:p>
        </p:txBody>
      </p:sp>
    </p:spTree>
    <p:extLst>
      <p:ext uri="{BB962C8B-B14F-4D97-AF65-F5344CB8AC3E}">
        <p14:creationId xmlns:p14="http://schemas.microsoft.com/office/powerpoint/2010/main" val="3188584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nuage, ciel&#10;&#10;Description générée automatiquement">
            <a:extLst>
              <a:ext uri="{FF2B5EF4-FFF2-40B4-BE49-F238E27FC236}">
                <a16:creationId xmlns:a16="http://schemas.microsoft.com/office/drawing/2014/main" id="{5A264E61-47AD-5F57-1E46-46D44C2C6A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2665" y="279000"/>
            <a:ext cx="9509435" cy="6300000"/>
          </a:xfrm>
          <a:prstGeom prst="rect">
            <a:avLst/>
          </a:prstGeom>
          <a:effectLst>
            <a:softEdge rad="635000"/>
          </a:effectLst>
        </p:spPr>
      </p:pic>
      <p:sp>
        <p:nvSpPr>
          <p:cNvPr id="4" name="ZoneTexte 3">
            <a:extLst>
              <a:ext uri="{FF2B5EF4-FFF2-40B4-BE49-F238E27FC236}">
                <a16:creationId xmlns:a16="http://schemas.microsoft.com/office/drawing/2014/main" id="{BD1C6CFC-8FEF-2B1F-239E-9BE7D23D8DA5}"/>
              </a:ext>
            </a:extLst>
          </p:cNvPr>
          <p:cNvSpPr txBox="1"/>
          <p:nvPr/>
        </p:nvSpPr>
        <p:spPr>
          <a:xfrm>
            <a:off x="2312126" y="5421086"/>
            <a:ext cx="8639974" cy="1200329"/>
          </a:xfrm>
          <a:prstGeom prst="rect">
            <a:avLst/>
          </a:prstGeom>
          <a:noFill/>
        </p:spPr>
        <p:txBody>
          <a:bodyPr wrap="square" rtlCol="0">
            <a:spAutoFit/>
          </a:bodyPr>
          <a:lstStyle/>
          <a:p>
            <a:endParaRPr lang="fr-FR" sz="2400" b="1" dirty="0"/>
          </a:p>
          <a:p>
            <a:endParaRPr lang="fr-FR" sz="2400" b="1" dirty="0"/>
          </a:p>
          <a:p>
            <a:r>
              <a:rPr lang="fr-FR" sz="2400" b="1" dirty="0"/>
              <a:t>Le phare de </a:t>
            </a:r>
            <a:r>
              <a:rPr lang="fr-FR" sz="2400" b="1" dirty="0" err="1"/>
              <a:t>Zanpa</a:t>
            </a:r>
            <a:r>
              <a:rPr lang="fr-FR" sz="2400" b="1" dirty="0"/>
              <a:t> Point est un point de repère à </a:t>
            </a:r>
            <a:r>
              <a:rPr lang="fr-FR" sz="2400" b="1" dirty="0" err="1"/>
              <a:t>Yomitan</a:t>
            </a:r>
            <a:endParaRPr lang="fr-FR" sz="2400" b="1" dirty="0"/>
          </a:p>
        </p:txBody>
      </p:sp>
      <p:sp>
        <p:nvSpPr>
          <p:cNvPr id="5" name="ZoneTexte 4">
            <a:extLst>
              <a:ext uri="{FF2B5EF4-FFF2-40B4-BE49-F238E27FC236}">
                <a16:creationId xmlns:a16="http://schemas.microsoft.com/office/drawing/2014/main" id="{7C18297A-C1A2-939A-BD46-58EDF6AAC122}"/>
              </a:ext>
            </a:extLst>
          </p:cNvPr>
          <p:cNvSpPr txBox="1"/>
          <p:nvPr/>
        </p:nvSpPr>
        <p:spPr>
          <a:xfrm>
            <a:off x="2743793" y="213755"/>
            <a:ext cx="7776639" cy="523220"/>
          </a:xfrm>
          <a:prstGeom prst="rect">
            <a:avLst/>
          </a:prstGeom>
          <a:noFill/>
        </p:spPr>
        <p:txBody>
          <a:bodyPr wrap="square" rtlCol="0">
            <a:spAutoFit/>
          </a:bodyPr>
          <a:lstStyle/>
          <a:p>
            <a:r>
              <a:rPr lang="fr-FR" sz="2800" b="1" dirty="0" err="1"/>
              <a:t>Yomitan</a:t>
            </a:r>
            <a:r>
              <a:rPr lang="fr-FR" sz="2800" b="1" dirty="0"/>
              <a:t> – Village De La Poterie  - Japon</a:t>
            </a:r>
          </a:p>
        </p:txBody>
      </p:sp>
    </p:spTree>
    <p:extLst>
      <p:ext uri="{BB962C8B-B14F-4D97-AF65-F5344CB8AC3E}">
        <p14:creationId xmlns:p14="http://schemas.microsoft.com/office/powerpoint/2010/main" val="39202923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sndAc>
          <p:stSnd>
            <p:snd r:embed="rId2" name="Bamboo Flute  by 陳悅.wav"/>
          </p:stSnd>
        </p:sndAc>
      </p:transition>
    </mc:Choice>
    <mc:Fallback xmlns="">
      <p:transition spd="slow" advClick="0" advTm="8000">
        <p:fade/>
        <p:sndAc>
          <p:stSnd>
            <p:snd r:embed="rId4" name="Bamboo Flute  by 陳悅.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866FB01-9EFD-29F2-48B0-C28D8A14BF4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Connu à l'origine sous le nom de </a:t>
            </a:r>
            <a:r>
              <a:rPr lang="fr-FR" sz="2800" b="1" dirty="0" err="1">
                <a:solidFill>
                  <a:srgbClr val="FFFF00"/>
                </a:solidFill>
              </a:rPr>
              <a:t>Yomitanzan</a:t>
            </a:r>
            <a:r>
              <a:rPr lang="fr-FR" sz="2800" b="1" dirty="0">
                <a:solidFill>
                  <a:srgbClr val="FFFF00"/>
                </a:solidFill>
              </a:rPr>
              <a:t> (</a:t>
            </a:r>
            <a:r>
              <a:rPr lang="fr-FR" sz="2800" b="1" dirty="0" err="1">
                <a:solidFill>
                  <a:srgbClr val="FFFF00"/>
                </a:solidFill>
              </a:rPr>
              <a:t>読谷山</a:t>
            </a:r>
            <a:r>
              <a:rPr lang="fr-FR" sz="2800" b="1" dirty="0">
                <a:solidFill>
                  <a:srgbClr val="FFFF00"/>
                </a:solidFill>
              </a:rPr>
              <a:t>, </a:t>
            </a:r>
            <a:r>
              <a:rPr lang="fr-FR" sz="2800" b="1" dirty="0" err="1">
                <a:solidFill>
                  <a:srgbClr val="FFFF00"/>
                </a:solidFill>
              </a:rPr>
              <a:t>Okinawaien</a:t>
            </a:r>
            <a:r>
              <a:rPr lang="fr-FR" sz="2800" b="1" dirty="0">
                <a:solidFill>
                  <a:srgbClr val="FFFF00"/>
                </a:solidFill>
              </a:rPr>
              <a:t> : </a:t>
            </a:r>
            <a:r>
              <a:rPr lang="fr-FR" sz="2800" b="1" dirty="0" err="1">
                <a:solidFill>
                  <a:srgbClr val="FFFF00"/>
                </a:solidFill>
              </a:rPr>
              <a:t>Yuntanja</a:t>
            </a:r>
            <a:r>
              <a:rPr lang="fr-FR" sz="2800" b="1" dirty="0">
                <a:solidFill>
                  <a:srgbClr val="FFFF00"/>
                </a:solidFill>
              </a:rPr>
              <a:t> [4] ) , il faisait partie du royaume de </a:t>
            </a:r>
            <a:r>
              <a:rPr lang="fr-FR" sz="2800" b="1" dirty="0" err="1">
                <a:solidFill>
                  <a:srgbClr val="FFFF00"/>
                </a:solidFill>
              </a:rPr>
              <a:t>Chūzan</a:t>
            </a:r>
            <a:r>
              <a:rPr lang="fr-FR" sz="2800" b="1" dirty="0">
                <a:solidFill>
                  <a:srgbClr val="FFFF00"/>
                </a:solidFill>
              </a:rPr>
              <a:t> pendant la période </a:t>
            </a:r>
            <a:r>
              <a:rPr lang="fr-FR" sz="2800" b="1" dirty="0" err="1">
                <a:solidFill>
                  <a:srgbClr val="FFFF00"/>
                </a:solidFill>
              </a:rPr>
              <a:t>Sanzan</a:t>
            </a:r>
            <a:r>
              <a:rPr lang="fr-FR" sz="2800" b="1" dirty="0">
                <a:solidFill>
                  <a:srgbClr val="FFFF00"/>
                </a:solidFill>
              </a:rPr>
              <a:t> [5] . En 1416, l' </a:t>
            </a:r>
            <a:r>
              <a:rPr lang="fr-FR" sz="2800" b="1" dirty="0" err="1">
                <a:solidFill>
                  <a:srgbClr val="FFFF00"/>
                </a:solidFill>
              </a:rPr>
              <a:t>Aji</a:t>
            </a:r>
            <a:r>
              <a:rPr lang="fr-FR" sz="2800" b="1" dirty="0">
                <a:solidFill>
                  <a:srgbClr val="FFFF00"/>
                </a:solidFill>
              </a:rPr>
              <a:t> de </a:t>
            </a:r>
            <a:r>
              <a:rPr lang="fr-FR" sz="2800" b="1" dirty="0" err="1">
                <a:solidFill>
                  <a:srgbClr val="FFFF00"/>
                </a:solidFill>
              </a:rPr>
              <a:t>Yomitanzan</a:t>
            </a:r>
            <a:r>
              <a:rPr lang="fr-FR" sz="2800" b="1" dirty="0">
                <a:solidFill>
                  <a:srgbClr val="FFFF00"/>
                </a:solidFill>
              </a:rPr>
              <a:t> </a:t>
            </a:r>
            <a:r>
              <a:rPr lang="fr-FR" sz="2800" b="1" dirty="0" err="1">
                <a:solidFill>
                  <a:srgbClr val="FFFF00"/>
                </a:solidFill>
              </a:rPr>
              <a:t>Magiri</a:t>
            </a:r>
            <a:r>
              <a:rPr lang="fr-FR" sz="2800" b="1" dirty="0">
                <a:solidFill>
                  <a:srgbClr val="FFFF00"/>
                </a:solidFill>
              </a:rPr>
              <a:t> , </a:t>
            </a:r>
            <a:r>
              <a:rPr lang="fr-FR" sz="2800" b="1" dirty="0" err="1">
                <a:solidFill>
                  <a:srgbClr val="FFFF00"/>
                </a:solidFill>
              </a:rPr>
              <a:t>Gosamaru</a:t>
            </a:r>
            <a:r>
              <a:rPr lang="fr-FR" sz="2800" b="1" dirty="0">
                <a:solidFill>
                  <a:srgbClr val="FFFF00"/>
                </a:solidFill>
              </a:rPr>
              <a:t> , a aidé </a:t>
            </a:r>
            <a:r>
              <a:rPr lang="fr-FR" sz="2800" b="1" dirty="0" err="1">
                <a:solidFill>
                  <a:srgbClr val="FFFF00"/>
                </a:solidFill>
              </a:rPr>
              <a:t>Shō</a:t>
            </a:r>
            <a:r>
              <a:rPr lang="fr-FR" sz="2800" b="1" dirty="0">
                <a:solidFill>
                  <a:srgbClr val="FFFF00"/>
                </a:solidFill>
              </a:rPr>
              <a:t> Hashi à envahir </a:t>
            </a:r>
            <a:r>
              <a:rPr lang="fr-FR" sz="2800" b="1" dirty="0" err="1">
                <a:solidFill>
                  <a:srgbClr val="FFFF00"/>
                </a:solidFill>
              </a:rPr>
              <a:t>Hokuzan</a:t>
            </a:r>
            <a:r>
              <a:rPr lang="fr-FR" sz="2800" b="1" dirty="0">
                <a:solidFill>
                  <a:srgbClr val="FFFF00"/>
                </a:solidFill>
              </a:rPr>
              <a:t> [5] . Bien que </a:t>
            </a:r>
            <a:r>
              <a:rPr lang="fr-FR" sz="2800" b="1" dirty="0" err="1">
                <a:solidFill>
                  <a:srgbClr val="FFFF00"/>
                </a:solidFill>
              </a:rPr>
              <a:t>Gosamaru</a:t>
            </a:r>
            <a:r>
              <a:rPr lang="fr-FR" sz="2800" b="1" dirty="0">
                <a:solidFill>
                  <a:srgbClr val="FFFF00"/>
                </a:solidFill>
              </a:rPr>
              <a:t> ait vécu au château de Yamada , </a:t>
            </a:r>
            <a:r>
              <a:rPr lang="fr-FR" sz="2800" b="1" dirty="0" err="1">
                <a:solidFill>
                  <a:srgbClr val="FFFF00"/>
                </a:solidFill>
              </a:rPr>
              <a:t>Shō</a:t>
            </a:r>
            <a:r>
              <a:rPr lang="fr-FR" sz="2800" b="1" dirty="0">
                <a:solidFill>
                  <a:srgbClr val="FFFF00"/>
                </a:solidFill>
              </a:rPr>
              <a:t> Hashi lui a permis de construire le château de </a:t>
            </a:r>
            <a:r>
              <a:rPr lang="fr-FR" sz="2800" b="1" dirty="0" err="1">
                <a:solidFill>
                  <a:srgbClr val="FFFF00"/>
                </a:solidFill>
              </a:rPr>
              <a:t>Zakimi</a:t>
            </a:r>
            <a:r>
              <a:rPr lang="fr-FR" sz="2800" b="1" dirty="0">
                <a:solidFill>
                  <a:srgbClr val="FFFF00"/>
                </a:solidFill>
              </a:rPr>
              <a:t> [5] . Le château, ainsi que d'autres sites de châteaux à Okinawa, a été désigné site du patrimoine mondial par l'UNESCO en novembre 2000 [2]. Le port de </a:t>
            </a:r>
            <a:r>
              <a:rPr lang="fr-FR" sz="2800" b="1" dirty="0" err="1">
                <a:solidFill>
                  <a:srgbClr val="FFFF00"/>
                </a:solidFill>
              </a:rPr>
              <a:t>Hamanaga</a:t>
            </a:r>
            <a:r>
              <a:rPr lang="fr-FR" sz="2800" b="1" dirty="0">
                <a:solidFill>
                  <a:srgbClr val="FFFF00"/>
                </a:solidFill>
              </a:rPr>
              <a:t>, qui était situé au nord de </a:t>
            </a:r>
            <a:r>
              <a:rPr lang="fr-FR" sz="2800" b="1" dirty="0" err="1">
                <a:solidFill>
                  <a:srgbClr val="FFFF00"/>
                </a:solidFill>
              </a:rPr>
              <a:t>Yomitanzan</a:t>
            </a:r>
            <a:r>
              <a:rPr lang="fr-FR" sz="2800" b="1" dirty="0">
                <a:solidFill>
                  <a:srgbClr val="FFFF00"/>
                </a:solidFill>
              </a:rPr>
              <a:t>, était un centre important du commerce </a:t>
            </a:r>
            <a:r>
              <a:rPr lang="fr-FR" sz="2800" b="1" dirty="0" err="1">
                <a:solidFill>
                  <a:srgbClr val="FFFF00"/>
                </a:solidFill>
              </a:rPr>
              <a:t>Nanban</a:t>
            </a:r>
            <a:r>
              <a:rPr lang="fr-FR" sz="2800" b="1" dirty="0">
                <a:solidFill>
                  <a:srgbClr val="FFFF00"/>
                </a:solidFill>
              </a:rPr>
              <a:t> , ou « barbare du sud », du royaume de </a:t>
            </a:r>
            <a:r>
              <a:rPr lang="fr-FR" sz="2800" b="1" dirty="0" err="1">
                <a:solidFill>
                  <a:srgbClr val="FFFF00"/>
                </a:solidFill>
              </a:rPr>
              <a:t>Ryukyu</a:t>
            </a:r>
            <a:r>
              <a:rPr lang="fr-FR" sz="2800" b="1" dirty="0">
                <a:solidFill>
                  <a:srgbClr val="FFFF00"/>
                </a:solidFill>
              </a:rPr>
              <a:t> [3] . [2] </a:t>
            </a:r>
            <a:r>
              <a:rPr lang="fr-FR" sz="2800" b="1" dirty="0" err="1">
                <a:solidFill>
                  <a:srgbClr val="FFFF00"/>
                </a:solidFill>
              </a:rPr>
              <a:t>Yomitanzan</a:t>
            </a:r>
            <a:r>
              <a:rPr lang="fr-FR" sz="2800" b="1" dirty="0">
                <a:solidFill>
                  <a:srgbClr val="FFFF00"/>
                </a:solidFill>
              </a:rPr>
              <a:t> était également le site d'un débarquement lors de l' invasion de </a:t>
            </a:r>
            <a:r>
              <a:rPr lang="fr-FR" sz="2800" b="1" dirty="0" err="1">
                <a:solidFill>
                  <a:srgbClr val="FFFF00"/>
                </a:solidFill>
              </a:rPr>
              <a:t>Ryukyu</a:t>
            </a:r>
            <a:r>
              <a:rPr lang="fr-FR" sz="2800" b="1" dirty="0">
                <a:solidFill>
                  <a:srgbClr val="FFFF00"/>
                </a:solidFill>
              </a:rPr>
              <a:t> par le domaine de </a:t>
            </a:r>
            <a:r>
              <a:rPr lang="fr-FR" sz="2800" b="1" dirty="0" err="1">
                <a:solidFill>
                  <a:srgbClr val="FFFF00"/>
                </a:solidFill>
              </a:rPr>
              <a:t>Satsuma</a:t>
            </a:r>
            <a:r>
              <a:rPr lang="fr-FR" sz="2800" b="1" dirty="0">
                <a:solidFill>
                  <a:srgbClr val="FFFF00"/>
                </a:solidFill>
              </a:rPr>
              <a:t> en 1609. [6] Après l'annexion de </a:t>
            </a:r>
            <a:r>
              <a:rPr lang="fr-FR" sz="2800" b="1" dirty="0" err="1">
                <a:solidFill>
                  <a:srgbClr val="FFFF00"/>
                </a:solidFill>
              </a:rPr>
              <a:t>Ryukyu</a:t>
            </a:r>
            <a:r>
              <a:rPr lang="fr-FR" sz="2800" b="1" dirty="0">
                <a:solidFill>
                  <a:srgbClr val="FFFF00"/>
                </a:solidFill>
              </a:rPr>
              <a:t> par le Japon en 1879, </a:t>
            </a:r>
            <a:r>
              <a:rPr lang="fr-FR" sz="2800" b="1" dirty="0" err="1">
                <a:solidFill>
                  <a:srgbClr val="FFFF00"/>
                </a:solidFill>
              </a:rPr>
              <a:t>Yomitanzan</a:t>
            </a:r>
            <a:r>
              <a:rPr lang="fr-FR" sz="2800" b="1" dirty="0">
                <a:solidFill>
                  <a:srgbClr val="FFFF00"/>
                </a:solidFill>
              </a:rPr>
              <a:t> a continué d'être un </a:t>
            </a:r>
            <a:r>
              <a:rPr lang="fr-FR" sz="2800" b="1" dirty="0" err="1">
                <a:solidFill>
                  <a:srgbClr val="FFFF00"/>
                </a:solidFill>
              </a:rPr>
              <a:t>magiri</a:t>
            </a:r>
            <a:r>
              <a:rPr lang="fr-FR" sz="2800" b="1" dirty="0">
                <a:solidFill>
                  <a:srgbClr val="FFFF00"/>
                </a:solidFill>
              </a:rPr>
              <a:t> ; tous les </a:t>
            </a:r>
            <a:r>
              <a:rPr lang="fr-FR" sz="2800" b="1" dirty="0" err="1">
                <a:solidFill>
                  <a:srgbClr val="FFFF00"/>
                </a:solidFill>
              </a:rPr>
              <a:t>magiri</a:t>
            </a:r>
            <a:r>
              <a:rPr lang="fr-FR" sz="2800" b="1" dirty="0">
                <a:solidFill>
                  <a:srgbClr val="FFFF00"/>
                </a:solidFill>
              </a:rPr>
              <a:t> ont été abolis en 1907 et </a:t>
            </a:r>
            <a:r>
              <a:rPr lang="fr-FR" sz="2800" b="1" dirty="0" err="1">
                <a:solidFill>
                  <a:srgbClr val="FFFF00"/>
                </a:solidFill>
              </a:rPr>
              <a:t>Yomitanzan</a:t>
            </a:r>
            <a:r>
              <a:rPr lang="fr-FR" sz="2800" b="1" dirty="0">
                <a:solidFill>
                  <a:srgbClr val="FFFF00"/>
                </a:solidFill>
              </a:rPr>
              <a:t> est devenu un village </a:t>
            </a:r>
            <a:r>
              <a:rPr lang="fr-FR" dirty="0"/>
              <a:t>.</a:t>
            </a:r>
          </a:p>
        </p:txBody>
      </p:sp>
    </p:spTree>
    <p:extLst>
      <p:ext uri="{BB962C8B-B14F-4D97-AF65-F5344CB8AC3E}">
        <p14:creationId xmlns:p14="http://schemas.microsoft.com/office/powerpoint/2010/main" val="32181532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9C8A6FC9-6A81-4108-D78D-AB614E9A38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5063" y="177686"/>
            <a:ext cx="8400000" cy="6300000"/>
          </a:xfrm>
          <a:prstGeom prst="rect">
            <a:avLst/>
          </a:prstGeom>
          <a:effectLst>
            <a:softEdge rad="635000"/>
          </a:effectLst>
        </p:spPr>
      </p:pic>
      <p:sp>
        <p:nvSpPr>
          <p:cNvPr id="4" name="ZoneTexte 3">
            <a:extLst>
              <a:ext uri="{FF2B5EF4-FFF2-40B4-BE49-F238E27FC236}">
                <a16:creationId xmlns:a16="http://schemas.microsoft.com/office/drawing/2014/main" id="{55F9C8FB-55BB-9B9D-5103-56C404655D1A}"/>
              </a:ext>
            </a:extLst>
          </p:cNvPr>
          <p:cNvSpPr txBox="1"/>
          <p:nvPr/>
        </p:nvSpPr>
        <p:spPr>
          <a:xfrm>
            <a:off x="4990595" y="5277357"/>
            <a:ext cx="7929154" cy="1200329"/>
          </a:xfrm>
          <a:prstGeom prst="rect">
            <a:avLst/>
          </a:prstGeom>
          <a:noFill/>
        </p:spPr>
        <p:txBody>
          <a:bodyPr wrap="square" rtlCol="0">
            <a:spAutoFit/>
          </a:bodyPr>
          <a:lstStyle/>
          <a:p>
            <a:endParaRPr lang="fr-FR" sz="2400" b="1" dirty="0"/>
          </a:p>
          <a:p>
            <a:endParaRPr lang="fr-FR" sz="2400" b="1" dirty="0"/>
          </a:p>
          <a:p>
            <a:r>
              <a:rPr lang="fr-FR" sz="2400" b="1" dirty="0"/>
              <a:t>Château de </a:t>
            </a:r>
            <a:r>
              <a:rPr lang="fr-FR" sz="2400" b="1" dirty="0" err="1"/>
              <a:t>Zakimi</a:t>
            </a:r>
            <a:endParaRPr lang="fr-FR" sz="2400" b="1" dirty="0"/>
          </a:p>
        </p:txBody>
      </p:sp>
      <p:sp>
        <p:nvSpPr>
          <p:cNvPr id="5" name="ZoneTexte 4">
            <a:extLst>
              <a:ext uri="{FF2B5EF4-FFF2-40B4-BE49-F238E27FC236}">
                <a16:creationId xmlns:a16="http://schemas.microsoft.com/office/drawing/2014/main" id="{6FB66DB1-0B62-9833-C77D-D1505B5741E2}"/>
              </a:ext>
            </a:extLst>
          </p:cNvPr>
          <p:cNvSpPr txBox="1"/>
          <p:nvPr/>
        </p:nvSpPr>
        <p:spPr>
          <a:xfrm>
            <a:off x="4261978" y="303428"/>
            <a:ext cx="7273108" cy="461665"/>
          </a:xfrm>
          <a:prstGeom prst="rect">
            <a:avLst/>
          </a:prstGeom>
          <a:noFill/>
        </p:spPr>
        <p:txBody>
          <a:bodyPr wrap="square" rtlCol="0">
            <a:spAutoFit/>
          </a:bodyPr>
          <a:lstStyle/>
          <a:p>
            <a:r>
              <a:rPr lang="fr-FR" sz="2400" b="1" dirty="0" err="1"/>
              <a:t>Yomitan</a:t>
            </a:r>
            <a:r>
              <a:rPr lang="fr-FR" sz="2400" b="1" dirty="0"/>
              <a:t> Village - Japonais</a:t>
            </a:r>
          </a:p>
        </p:txBody>
      </p:sp>
    </p:spTree>
    <p:extLst>
      <p:ext uri="{BB962C8B-B14F-4D97-AF65-F5344CB8AC3E}">
        <p14:creationId xmlns:p14="http://schemas.microsoft.com/office/powerpoint/2010/main" val="2370739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plante&#10;&#10;Description générée automatiquement">
            <a:extLst>
              <a:ext uri="{FF2B5EF4-FFF2-40B4-BE49-F238E27FC236}">
                <a16:creationId xmlns:a16="http://schemas.microsoft.com/office/drawing/2014/main" id="{C43C719A-C84F-325D-F819-BB960EAB334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2213" y="279000"/>
            <a:ext cx="8387574" cy="6300000"/>
          </a:xfrm>
          <a:prstGeom prst="rect">
            <a:avLst/>
          </a:prstGeom>
          <a:effectLst>
            <a:softEdge rad="317500"/>
          </a:effectLst>
        </p:spPr>
      </p:pic>
      <p:sp>
        <p:nvSpPr>
          <p:cNvPr id="4" name="ZoneTexte 3">
            <a:extLst>
              <a:ext uri="{FF2B5EF4-FFF2-40B4-BE49-F238E27FC236}">
                <a16:creationId xmlns:a16="http://schemas.microsoft.com/office/drawing/2014/main" id="{0FF2C0F0-18EE-2757-6A35-D23C8346BF17}"/>
              </a:ext>
            </a:extLst>
          </p:cNvPr>
          <p:cNvSpPr txBox="1"/>
          <p:nvPr/>
        </p:nvSpPr>
        <p:spPr>
          <a:xfrm>
            <a:off x="3544999" y="5500917"/>
            <a:ext cx="7873158" cy="1200329"/>
          </a:xfrm>
          <a:prstGeom prst="rect">
            <a:avLst/>
          </a:prstGeom>
          <a:noFill/>
        </p:spPr>
        <p:txBody>
          <a:bodyPr wrap="square" rtlCol="0">
            <a:spAutoFit/>
          </a:bodyPr>
          <a:lstStyle/>
          <a:p>
            <a:endParaRPr lang="fr-FR" sz="2400" b="1" dirty="0"/>
          </a:p>
          <a:p>
            <a:endParaRPr lang="fr-FR" sz="2400" b="1" dirty="0"/>
          </a:p>
          <a:p>
            <a:r>
              <a:rPr lang="fr-FR" sz="2400" b="1" dirty="0"/>
              <a:t>Four à </a:t>
            </a:r>
            <a:r>
              <a:rPr lang="fr-FR" sz="2400" b="1" dirty="0" err="1"/>
              <a:t>Yomitan</a:t>
            </a:r>
            <a:r>
              <a:rPr lang="fr-FR" sz="2400" b="1" dirty="0"/>
              <a:t> produisant du </a:t>
            </a:r>
            <a:r>
              <a:rPr lang="fr-FR" sz="2400" b="1" dirty="0" err="1"/>
              <a:t>yachimun</a:t>
            </a:r>
            <a:endParaRPr lang="fr-FR" sz="2400" b="1" dirty="0"/>
          </a:p>
        </p:txBody>
      </p:sp>
    </p:spTree>
    <p:extLst>
      <p:ext uri="{BB962C8B-B14F-4D97-AF65-F5344CB8AC3E}">
        <p14:creationId xmlns:p14="http://schemas.microsoft.com/office/powerpoint/2010/main" val="38243314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plein air, habits, herbe&#10;&#10;Description générée automatiquement">
            <a:extLst>
              <a:ext uri="{FF2B5EF4-FFF2-40B4-BE49-F238E27FC236}">
                <a16:creationId xmlns:a16="http://schemas.microsoft.com/office/drawing/2014/main" id="{8C37023E-E9B7-A715-8540-81C72E1585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154" y="160453"/>
            <a:ext cx="9287691" cy="6300000"/>
          </a:xfrm>
          <a:prstGeom prst="rect">
            <a:avLst/>
          </a:prstGeom>
          <a:effectLst>
            <a:softEdge rad="317500"/>
          </a:effectLst>
        </p:spPr>
      </p:pic>
      <p:sp>
        <p:nvSpPr>
          <p:cNvPr id="5" name="ZoneTexte 4">
            <a:extLst>
              <a:ext uri="{FF2B5EF4-FFF2-40B4-BE49-F238E27FC236}">
                <a16:creationId xmlns:a16="http://schemas.microsoft.com/office/drawing/2014/main" id="{9DC70BA9-E6DE-E388-F142-756F480D9198}"/>
              </a:ext>
            </a:extLst>
          </p:cNvPr>
          <p:cNvSpPr txBox="1"/>
          <p:nvPr/>
        </p:nvSpPr>
        <p:spPr>
          <a:xfrm>
            <a:off x="372291" y="6235882"/>
            <a:ext cx="11819709" cy="461665"/>
          </a:xfrm>
          <a:prstGeom prst="rect">
            <a:avLst/>
          </a:prstGeom>
          <a:noFill/>
        </p:spPr>
        <p:txBody>
          <a:bodyPr wrap="square" rtlCol="0">
            <a:spAutoFit/>
          </a:bodyPr>
          <a:lstStyle/>
          <a:p>
            <a:r>
              <a:rPr lang="fr-FR" sz="2400" b="1"/>
              <a:t>Danse Eisa par l'Association des Jeunes Tokeshi au Festival de Musique Amis 2016 </a:t>
            </a:r>
            <a:endParaRPr lang="fr-FR" sz="2400" b="1" dirty="0"/>
          </a:p>
        </p:txBody>
      </p:sp>
    </p:spTree>
    <p:extLst>
      <p:ext uri="{BB962C8B-B14F-4D97-AF65-F5344CB8AC3E}">
        <p14:creationId xmlns:p14="http://schemas.microsoft.com/office/powerpoint/2010/main" val="39952683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grotte, rocher, plein air&#10;&#10;Description générée automatiquement">
            <a:extLst>
              <a:ext uri="{FF2B5EF4-FFF2-40B4-BE49-F238E27FC236}">
                <a16:creationId xmlns:a16="http://schemas.microsoft.com/office/drawing/2014/main" id="{630505F7-76EB-A121-FD73-725DAC3539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79862" y="571500"/>
            <a:ext cx="7620000" cy="5715000"/>
          </a:xfrm>
          <a:prstGeom prst="rect">
            <a:avLst/>
          </a:prstGeom>
          <a:effectLst>
            <a:softEdge rad="317500"/>
          </a:effectLst>
        </p:spPr>
      </p:pic>
      <p:sp>
        <p:nvSpPr>
          <p:cNvPr id="4" name="ZoneTexte 3">
            <a:extLst>
              <a:ext uri="{FF2B5EF4-FFF2-40B4-BE49-F238E27FC236}">
                <a16:creationId xmlns:a16="http://schemas.microsoft.com/office/drawing/2014/main" id="{1DD7CBA9-2319-E896-71BB-C1DC5C415FD1}"/>
              </a:ext>
            </a:extLst>
          </p:cNvPr>
          <p:cNvSpPr txBox="1"/>
          <p:nvPr/>
        </p:nvSpPr>
        <p:spPr>
          <a:xfrm>
            <a:off x="8699862" y="1828799"/>
            <a:ext cx="3122023" cy="3785652"/>
          </a:xfrm>
          <a:prstGeom prst="rect">
            <a:avLst/>
          </a:prstGeom>
          <a:noFill/>
        </p:spPr>
        <p:txBody>
          <a:bodyPr wrap="square" rtlCol="0">
            <a:spAutoFit/>
          </a:bodyPr>
          <a:lstStyle/>
          <a:p>
            <a:r>
              <a:rPr lang="fr-FR" sz="2400" b="1" dirty="0"/>
              <a:t> La grotte de </a:t>
            </a:r>
            <a:r>
              <a:rPr lang="fr-FR" sz="2400" b="1" dirty="0" err="1"/>
              <a:t>Chibichiri</a:t>
            </a:r>
            <a:r>
              <a:rPr lang="fr-FR" sz="2400" b="1" dirty="0"/>
              <a:t> dans le village de </a:t>
            </a:r>
            <a:r>
              <a:rPr lang="fr-FR" sz="2400" b="1" dirty="0" err="1"/>
              <a:t>Yomitan</a:t>
            </a:r>
            <a:r>
              <a:rPr lang="fr-FR" sz="2400" b="1" dirty="0"/>
              <a:t>, à Okinawa. Lieu de suicides collectifs de soldats japonais et de civils d'Okinawa pendant la bataille d'Okinawa.</a:t>
            </a:r>
          </a:p>
        </p:txBody>
      </p:sp>
    </p:spTree>
    <p:extLst>
      <p:ext uri="{BB962C8B-B14F-4D97-AF65-F5344CB8AC3E}">
        <p14:creationId xmlns:p14="http://schemas.microsoft.com/office/powerpoint/2010/main" val="704910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Visage humain, personne, noir et blanc&#10;&#10;Description générée automatiquement">
            <a:extLst>
              <a:ext uri="{FF2B5EF4-FFF2-40B4-BE49-F238E27FC236}">
                <a16:creationId xmlns:a16="http://schemas.microsoft.com/office/drawing/2014/main" id="{2921DC5A-21AA-DFDE-882F-BEB696C386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54073" y="187786"/>
            <a:ext cx="5292000" cy="6482427"/>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255EB7C6-0E2A-2CF1-E1E3-F874CEEDAF73}"/>
              </a:ext>
            </a:extLst>
          </p:cNvPr>
          <p:cNvSpPr txBox="1"/>
          <p:nvPr/>
        </p:nvSpPr>
        <p:spPr>
          <a:xfrm>
            <a:off x="91440" y="3618411"/>
            <a:ext cx="3662633" cy="830997"/>
          </a:xfrm>
          <a:prstGeom prst="rect">
            <a:avLst/>
          </a:prstGeom>
          <a:noFill/>
        </p:spPr>
        <p:txBody>
          <a:bodyPr wrap="square" rtlCol="0">
            <a:spAutoFit/>
          </a:bodyPr>
          <a:lstStyle/>
          <a:p>
            <a:r>
              <a:rPr lang="en-US" sz="2400" b="1"/>
              <a:t>Sobe Internment Camp, Yomitan, Okinawa.</a:t>
            </a:r>
            <a:endParaRPr lang="fr-FR" sz="2400" b="1" dirty="0"/>
          </a:p>
        </p:txBody>
      </p:sp>
    </p:spTree>
    <p:extLst>
      <p:ext uri="{BB962C8B-B14F-4D97-AF65-F5344CB8AC3E}">
        <p14:creationId xmlns:p14="http://schemas.microsoft.com/office/powerpoint/2010/main" val="3886975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avion, Cumulus, plein air&#10;&#10;Description générée automatiquement">
            <a:extLst>
              <a:ext uri="{FF2B5EF4-FFF2-40B4-BE49-F238E27FC236}">
                <a16:creationId xmlns:a16="http://schemas.microsoft.com/office/drawing/2014/main" id="{430F83D7-30F2-1483-BCCE-6F86635AA5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59157" y="279000"/>
            <a:ext cx="9473685" cy="6300000"/>
          </a:xfrm>
          <a:prstGeom prst="rect">
            <a:avLst/>
          </a:prstGeom>
          <a:effectLst>
            <a:softEdge rad="635000"/>
          </a:effectLst>
        </p:spPr>
      </p:pic>
      <p:sp>
        <p:nvSpPr>
          <p:cNvPr id="4" name="ZoneTexte 3">
            <a:extLst>
              <a:ext uri="{FF2B5EF4-FFF2-40B4-BE49-F238E27FC236}">
                <a16:creationId xmlns:a16="http://schemas.microsoft.com/office/drawing/2014/main" id="{D8C58BFE-C834-3175-311A-D7484D2A49A7}"/>
              </a:ext>
            </a:extLst>
          </p:cNvPr>
          <p:cNvSpPr txBox="1"/>
          <p:nvPr/>
        </p:nvSpPr>
        <p:spPr>
          <a:xfrm>
            <a:off x="4885508" y="6206816"/>
            <a:ext cx="9353006" cy="461665"/>
          </a:xfrm>
          <a:prstGeom prst="rect">
            <a:avLst/>
          </a:prstGeom>
          <a:noFill/>
        </p:spPr>
        <p:txBody>
          <a:bodyPr wrap="square" rtlCol="0">
            <a:spAutoFit/>
          </a:bodyPr>
          <a:lstStyle/>
          <a:p>
            <a:r>
              <a:rPr lang="fr-FR" sz="2400" b="1"/>
              <a:t> Yomitan en vol </a:t>
            </a:r>
            <a:endParaRPr lang="fr-FR" sz="2400" b="1" dirty="0"/>
          </a:p>
        </p:txBody>
      </p:sp>
    </p:spTree>
    <p:extLst>
      <p:ext uri="{BB962C8B-B14F-4D97-AF65-F5344CB8AC3E}">
        <p14:creationId xmlns:p14="http://schemas.microsoft.com/office/powerpoint/2010/main" val="20238560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éhicule, Véhicule terrestre&#10;&#10;Description générée automatiquement">
            <a:extLst>
              <a:ext uri="{FF2B5EF4-FFF2-40B4-BE49-F238E27FC236}">
                <a16:creationId xmlns:a16="http://schemas.microsoft.com/office/drawing/2014/main" id="{FBBE6D1D-F3CE-485E-D8E4-D7B3A0AD3F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59158" y="279000"/>
            <a:ext cx="9473684" cy="6300000"/>
          </a:xfrm>
          <a:prstGeom prst="rect">
            <a:avLst/>
          </a:prstGeom>
          <a:effectLst>
            <a:softEdge rad="317500"/>
          </a:effectLst>
        </p:spPr>
      </p:pic>
      <p:sp>
        <p:nvSpPr>
          <p:cNvPr id="4" name="ZoneTexte 3">
            <a:extLst>
              <a:ext uri="{FF2B5EF4-FFF2-40B4-BE49-F238E27FC236}">
                <a16:creationId xmlns:a16="http://schemas.microsoft.com/office/drawing/2014/main" id="{E50DB10A-FA50-0C2E-4278-2FE2CBDF35BF}"/>
              </a:ext>
            </a:extLst>
          </p:cNvPr>
          <p:cNvSpPr txBox="1"/>
          <p:nvPr/>
        </p:nvSpPr>
        <p:spPr>
          <a:xfrm>
            <a:off x="2338251" y="6348167"/>
            <a:ext cx="8765178" cy="461665"/>
          </a:xfrm>
          <a:prstGeom prst="rect">
            <a:avLst/>
          </a:prstGeom>
          <a:noFill/>
        </p:spPr>
        <p:txBody>
          <a:bodyPr wrap="square" rtlCol="0">
            <a:spAutoFit/>
          </a:bodyPr>
          <a:lstStyle/>
          <a:p>
            <a:r>
              <a:rPr lang="fr-FR" sz="2400" b="1"/>
              <a:t>Bus transformé en magasin de glaces, Yomitan, Okinawa</a:t>
            </a:r>
            <a:endParaRPr lang="fr-FR" sz="2400" b="1" dirty="0"/>
          </a:p>
        </p:txBody>
      </p:sp>
    </p:spTree>
    <p:extLst>
      <p:ext uri="{BB962C8B-B14F-4D97-AF65-F5344CB8AC3E}">
        <p14:creationId xmlns:p14="http://schemas.microsoft.com/office/powerpoint/2010/main" val="38381555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palmier&#10;&#10;Description générée automatiquement">
            <a:extLst>
              <a:ext uri="{FF2B5EF4-FFF2-40B4-BE49-F238E27FC236}">
                <a16:creationId xmlns:a16="http://schemas.microsoft.com/office/drawing/2014/main" id="{77881FE6-1410-8E27-46E7-DA1D81F4C9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effectLst>
            <a:softEdge rad="127000"/>
          </a:effectLst>
        </p:spPr>
      </p:pic>
      <p:sp>
        <p:nvSpPr>
          <p:cNvPr id="4" name="ZoneTexte 3">
            <a:extLst>
              <a:ext uri="{FF2B5EF4-FFF2-40B4-BE49-F238E27FC236}">
                <a16:creationId xmlns:a16="http://schemas.microsoft.com/office/drawing/2014/main" id="{C2A22188-9B1F-BB62-9281-F5F75CA21425}"/>
              </a:ext>
            </a:extLst>
          </p:cNvPr>
          <p:cNvSpPr txBox="1"/>
          <p:nvPr/>
        </p:nvSpPr>
        <p:spPr>
          <a:xfrm>
            <a:off x="4049486" y="6055667"/>
            <a:ext cx="7620000" cy="461665"/>
          </a:xfrm>
          <a:prstGeom prst="rect">
            <a:avLst/>
          </a:prstGeom>
          <a:noFill/>
        </p:spPr>
        <p:txBody>
          <a:bodyPr wrap="square" rtlCol="0">
            <a:spAutoFit/>
          </a:bodyPr>
          <a:lstStyle/>
          <a:p>
            <a:r>
              <a:rPr lang="fr-FR" sz="2400" b="1"/>
              <a:t>Yomitan depuis le bus 120 </a:t>
            </a:r>
            <a:endParaRPr lang="fr-FR" sz="2400" b="1" dirty="0"/>
          </a:p>
        </p:txBody>
      </p:sp>
    </p:spTree>
    <p:extLst>
      <p:ext uri="{BB962C8B-B14F-4D97-AF65-F5344CB8AC3E}">
        <p14:creationId xmlns:p14="http://schemas.microsoft.com/office/powerpoint/2010/main" val="42069548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17B7CCBA-B79A-00C7-3596-386919BEAF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0235" y="1679226"/>
            <a:ext cx="5256000" cy="3499547"/>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0246A07-6681-F0F3-CC87-B8EEC3AC8794}"/>
              </a:ext>
            </a:extLst>
          </p:cNvPr>
          <p:cNvSpPr txBox="1"/>
          <p:nvPr/>
        </p:nvSpPr>
        <p:spPr>
          <a:xfrm>
            <a:off x="546219" y="60380"/>
            <a:ext cx="12289037" cy="523220"/>
          </a:xfrm>
          <a:prstGeom prst="rect">
            <a:avLst/>
          </a:prstGeom>
          <a:noFill/>
        </p:spPr>
        <p:txBody>
          <a:bodyPr wrap="square" rtlCol="0">
            <a:spAutoFit/>
          </a:bodyPr>
          <a:lstStyle/>
          <a:p>
            <a:r>
              <a:rPr lang="es-ES" sz="2800" b="1" dirty="0"/>
              <a:t>Le </a:t>
            </a:r>
            <a:r>
              <a:rPr lang="es-ES" sz="2800" b="1" dirty="0" err="1"/>
              <a:t>Village</a:t>
            </a:r>
            <a:r>
              <a:rPr lang="es-ES" sz="2800" b="1" dirty="0"/>
              <a:t> de la </a:t>
            </a:r>
            <a:r>
              <a:rPr lang="es-ES" sz="2800" b="1" dirty="0" err="1"/>
              <a:t>Poterie</a:t>
            </a:r>
            <a:r>
              <a:rPr lang="es-ES" sz="2800" b="1" dirty="0"/>
              <a:t> de </a:t>
            </a:r>
            <a:r>
              <a:rPr lang="es-ES" sz="2800" b="1" dirty="0" err="1"/>
              <a:t>Yomitan</a:t>
            </a:r>
            <a:r>
              <a:rPr lang="es-ES" sz="2800" b="1" dirty="0"/>
              <a:t> (</a:t>
            </a:r>
            <a:r>
              <a:rPr lang="es-ES" sz="2800" b="1" dirty="0" err="1"/>
              <a:t>Yachimun</a:t>
            </a:r>
            <a:r>
              <a:rPr lang="es-ES" sz="2800" b="1" dirty="0"/>
              <a:t> No Sato) à </a:t>
            </a:r>
            <a:r>
              <a:rPr lang="es-ES" sz="2800" b="1" dirty="0" err="1"/>
              <a:t>Suivre</a:t>
            </a:r>
            <a:endParaRPr lang="fr-FR" sz="2800" b="1" dirty="0"/>
          </a:p>
        </p:txBody>
      </p:sp>
      <p:sp>
        <p:nvSpPr>
          <p:cNvPr id="7" name="ZoneTexte 6">
            <a:extLst>
              <a:ext uri="{FF2B5EF4-FFF2-40B4-BE49-F238E27FC236}">
                <a16:creationId xmlns:a16="http://schemas.microsoft.com/office/drawing/2014/main" id="{8B6070C1-9442-6634-AF4D-2F6354DE4C59}"/>
              </a:ext>
            </a:extLst>
          </p:cNvPr>
          <p:cNvSpPr txBox="1"/>
          <p:nvPr/>
        </p:nvSpPr>
        <p:spPr>
          <a:xfrm>
            <a:off x="7145383" y="1057634"/>
            <a:ext cx="4480560" cy="4524315"/>
          </a:xfrm>
          <a:prstGeom prst="rect">
            <a:avLst/>
          </a:prstGeom>
          <a:noFill/>
        </p:spPr>
        <p:txBody>
          <a:bodyPr wrap="square" rtlCol="0">
            <a:spAutoFit/>
          </a:bodyPr>
          <a:lstStyle/>
          <a:p>
            <a:r>
              <a:rPr lang="fr-FR" sz="2400" b="1" dirty="0"/>
              <a:t>Ce petit village adorable est composé d'une série de petites maisons, de fours et de boutiques qui s'étendent sur une petite colline à </a:t>
            </a:r>
            <a:r>
              <a:rPr lang="fr-FR" sz="2400" b="1" dirty="0" err="1"/>
              <a:t>Yomitan</a:t>
            </a:r>
            <a:r>
              <a:rPr lang="fr-FR" sz="2400" b="1" dirty="0"/>
              <a:t>, juste au nord de la base aérienne de </a:t>
            </a:r>
            <a:r>
              <a:rPr lang="fr-FR" sz="2400" b="1" dirty="0" err="1"/>
              <a:t>Kadena</a:t>
            </a:r>
            <a:r>
              <a:rPr lang="fr-FR" sz="2400" b="1" dirty="0"/>
              <a:t>. À votre arrivée, garez-vous sur un parking bien indiqué, puis parcourez à pied le seul chemin pavé qui relie tous les magasins et studios.</a:t>
            </a:r>
          </a:p>
        </p:txBody>
      </p:sp>
      <p:sp>
        <p:nvSpPr>
          <p:cNvPr id="2" name="ZoneTexte 1">
            <a:extLst>
              <a:ext uri="{FF2B5EF4-FFF2-40B4-BE49-F238E27FC236}">
                <a16:creationId xmlns:a16="http://schemas.microsoft.com/office/drawing/2014/main" id="{D0BD9372-CB23-285D-C037-B14B8FA25DE3}"/>
              </a:ext>
            </a:extLst>
          </p:cNvPr>
          <p:cNvSpPr txBox="1"/>
          <p:nvPr/>
        </p:nvSpPr>
        <p:spPr>
          <a:xfrm>
            <a:off x="5046618" y="534414"/>
            <a:ext cx="3775166" cy="523220"/>
          </a:xfrm>
          <a:prstGeom prst="rect">
            <a:avLst/>
          </a:prstGeom>
          <a:noFill/>
        </p:spPr>
        <p:txBody>
          <a:bodyPr wrap="square" rtlCol="0">
            <a:spAutoFit/>
          </a:bodyPr>
          <a:lstStyle/>
          <a:p>
            <a:r>
              <a:rPr lang="fr-FR" sz="2800" b="1" dirty="0"/>
              <a:t>Plus Bas</a:t>
            </a:r>
          </a:p>
        </p:txBody>
      </p:sp>
    </p:spTree>
    <p:extLst>
      <p:ext uri="{BB962C8B-B14F-4D97-AF65-F5344CB8AC3E}">
        <p14:creationId xmlns:p14="http://schemas.microsoft.com/office/powerpoint/2010/main" val="1912223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7">
                                            <p:txEl>
                                              <p:pRg st="0" end="0"/>
                                            </p:txEl>
                                          </p:spTgt>
                                        </p:tgtEl>
                                        <p:attrNameLst>
                                          <p:attrName>style.visibility</p:attrName>
                                        </p:attrNameLst>
                                      </p:cBhvr>
                                      <p:to>
                                        <p:strVal val="visible"/>
                                      </p:to>
                                    </p:set>
                                    <p:set>
                                      <p:cBhvr>
                                        <p:cTn id="7" dur="455" fill="hold">
                                          <p:stCondLst>
                                            <p:cond delay="0"/>
                                          </p:stCondLst>
                                        </p:cTn>
                                        <p:tgtEl>
                                          <p:spTgt spid="7">
                                            <p:txEl>
                                              <p:pRg st="0" end="0"/>
                                            </p:txEl>
                                          </p:spTgt>
                                        </p:tgtEl>
                                        <p:attrNameLst>
                                          <p:attrName>style.rotation</p:attrName>
                                        </p:attrNameLst>
                                      </p:cBhvr>
                                      <p:to>
                                        <p:strVal val="-45.0"/>
                                      </p:to>
                                    </p:set>
                                    <p:anim calcmode="lin" valueType="num">
                                      <p:cBhvr>
                                        <p:cTn id="8"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ase, céramique, poterie, vaisselle&#10;&#10;Description générée automatiquement">
            <a:extLst>
              <a:ext uri="{FF2B5EF4-FFF2-40B4-BE49-F238E27FC236}">
                <a16:creationId xmlns:a16="http://schemas.microsoft.com/office/drawing/2014/main" id="{F49D9161-1B31-EBE4-8E82-D9A6992A8A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9252" y="1805156"/>
            <a:ext cx="4500000" cy="299618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E88EAD-4DF4-AB94-4E7E-D817FC015D6D}"/>
              </a:ext>
            </a:extLst>
          </p:cNvPr>
          <p:cNvSpPr txBox="1"/>
          <p:nvPr/>
        </p:nvSpPr>
        <p:spPr>
          <a:xfrm>
            <a:off x="387532" y="1175656"/>
            <a:ext cx="5708468" cy="4893647"/>
          </a:xfrm>
          <a:prstGeom prst="rect">
            <a:avLst/>
          </a:prstGeom>
          <a:noFill/>
        </p:spPr>
        <p:txBody>
          <a:bodyPr wrap="square" rtlCol="0">
            <a:spAutoFit/>
          </a:bodyPr>
          <a:lstStyle/>
          <a:p>
            <a:r>
              <a:rPr lang="fr-FR" sz="2400" b="1" dirty="0"/>
              <a:t>Il y a environ 45 potiers et artistes verriers qui travaillent dans ce petit quartier. Au pied de la colline se trouve un atelier de soufflage de verre. Les visiteurs peuvent regarder ces artistes verriers transformer de vieilles bouteilles (et toutes sortes d'autres choses) en de magnifiques œuvres d'art qui sont ensuite vendues dans l'une des boutiques. J'aurais pu rester là toute la journée à prendre des photos. C'est hypnotisant de les regarder travailler.</a:t>
            </a:r>
          </a:p>
          <a:p>
            <a:endParaRPr lang="fr-FR" sz="2400" b="1" dirty="0"/>
          </a:p>
        </p:txBody>
      </p:sp>
    </p:spTree>
    <p:extLst>
      <p:ext uri="{BB962C8B-B14F-4D97-AF65-F5344CB8AC3E}">
        <p14:creationId xmlns:p14="http://schemas.microsoft.com/office/powerpoint/2010/main" val="12692517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sndAc>
          <p:stSnd loop="1">
            <p:snd r:embed="rId2" name="Bamboo Flute  by 陳悅.wav"/>
          </p:stSnd>
        </p:sndAc>
      </p:transition>
    </mc:Choice>
    <mc:Fallback xmlns="">
      <p:transition spd="slow" advClick="0" advTm="8000">
        <p:fade/>
        <p:sndAc>
          <p:stSnd loop="1">
            <p:snd r:embed="rId4" name="Bamboo Flute  by 陳悅.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homme, artisan&#10;&#10;Description générée automatiquement">
            <a:extLst>
              <a:ext uri="{FF2B5EF4-FFF2-40B4-BE49-F238E27FC236}">
                <a16:creationId xmlns:a16="http://schemas.microsoft.com/office/drawing/2014/main" id="{2D380BFC-1D30-B6A8-DD39-F70B539EDC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395" y="3429000"/>
            <a:ext cx="3098728" cy="3060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travail du métal, personne, bâtiment, habits&#10;&#10;Description générée automatiquement">
            <a:extLst>
              <a:ext uri="{FF2B5EF4-FFF2-40B4-BE49-F238E27FC236}">
                <a16:creationId xmlns:a16="http://schemas.microsoft.com/office/drawing/2014/main" id="{C4873014-9BEC-F944-60DC-58E6E5D4DA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018417" y="294186"/>
            <a:ext cx="3810000" cy="253365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055057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eubles, vase, Poubelle, violet&#10;&#10;Description générée automatiquement">
            <a:extLst>
              <a:ext uri="{FF2B5EF4-FFF2-40B4-BE49-F238E27FC236}">
                <a16:creationId xmlns:a16="http://schemas.microsoft.com/office/drawing/2014/main" id="{961F3AAB-7F59-4A79-399C-962045D1C2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5205" y="241935"/>
            <a:ext cx="3810000" cy="2533650"/>
          </a:xfrm>
          <a:prstGeom prst="rect">
            <a:avLst/>
          </a:prstGeom>
          <a:ln w="88900" cap="sq" cmpd="thickThin">
            <a:solidFill>
              <a:srgbClr val="FFFF00"/>
            </a:solidFill>
            <a:prstDash val="solid"/>
            <a:miter lim="800000"/>
          </a:ln>
          <a:effectLst>
            <a:innerShdw blurRad="76200">
              <a:srgbClr val="000000"/>
            </a:innerShdw>
          </a:effectLst>
        </p:spPr>
      </p:pic>
      <p:pic>
        <p:nvPicPr>
          <p:cNvPr id="4" name="Image 3" descr="Une image contenant plein air, plante, bâtiment, fenêtre&#10;&#10;Description générée automatiquement">
            <a:extLst>
              <a:ext uri="{FF2B5EF4-FFF2-40B4-BE49-F238E27FC236}">
                <a16:creationId xmlns:a16="http://schemas.microsoft.com/office/drawing/2014/main" id="{55F54D58-8B29-B809-BA26-C093E9C7DF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85450" y="3252651"/>
            <a:ext cx="5040000" cy="336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25313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doublé, plein air, ligne, sol&#10;&#10;Description générée automatiquement">
            <a:extLst>
              <a:ext uri="{FF2B5EF4-FFF2-40B4-BE49-F238E27FC236}">
                <a16:creationId xmlns:a16="http://schemas.microsoft.com/office/drawing/2014/main" id="{C19C4892-4BAA-524E-E5AF-6C6E82636E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6028" y="3429000"/>
            <a:ext cx="4872188" cy="3240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plein air, bâtiment, plante, herbe&#10;&#10;Description générée automatiquement">
            <a:extLst>
              <a:ext uri="{FF2B5EF4-FFF2-40B4-BE49-F238E27FC236}">
                <a16:creationId xmlns:a16="http://schemas.microsoft.com/office/drawing/2014/main" id="{0867F837-C7D0-8913-334D-9813069696D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1972" y="217987"/>
            <a:ext cx="5004000" cy="3332664"/>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510624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5FFF83B1-8B9F-6ECD-F0F8-A823D89FE1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912" y="246558"/>
            <a:ext cx="4932000" cy="3284712"/>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1882468-C3D2-EC94-1966-20530C60493D}"/>
              </a:ext>
            </a:extLst>
          </p:cNvPr>
          <p:cNvSpPr txBox="1"/>
          <p:nvPr/>
        </p:nvSpPr>
        <p:spPr>
          <a:xfrm>
            <a:off x="1658983" y="3531270"/>
            <a:ext cx="5421086" cy="461665"/>
          </a:xfrm>
          <a:prstGeom prst="rect">
            <a:avLst/>
          </a:prstGeom>
          <a:noFill/>
        </p:spPr>
        <p:txBody>
          <a:bodyPr wrap="square" rtlCol="0">
            <a:spAutoFit/>
          </a:bodyPr>
          <a:lstStyle/>
          <a:p>
            <a:r>
              <a:rPr lang="fr-FR" sz="2400" b="1" dirty="0"/>
              <a:t>Une Poterie</a:t>
            </a:r>
          </a:p>
        </p:txBody>
      </p:sp>
      <p:pic>
        <p:nvPicPr>
          <p:cNvPr id="6" name="Image 5" descr="Une image contenant plein air, plante, bâtiment, ciel&#10;&#10;Description générée automatiquement">
            <a:extLst>
              <a:ext uri="{FF2B5EF4-FFF2-40B4-BE49-F238E27FC236}">
                <a16:creationId xmlns:a16="http://schemas.microsoft.com/office/drawing/2014/main" id="{D776C390-147D-7B67-8A9D-40FE1AF45D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59088" y="3209164"/>
            <a:ext cx="5040000" cy="335664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796548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tente&#10;&#10;Description générée automatiquement">
            <a:extLst>
              <a:ext uri="{FF2B5EF4-FFF2-40B4-BE49-F238E27FC236}">
                <a16:creationId xmlns:a16="http://schemas.microsoft.com/office/drawing/2014/main" id="{17A2EC86-6113-CFE0-B725-A9AC053F95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660" y="3274695"/>
            <a:ext cx="5076000" cy="338061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ED5DBE-B2BB-404E-910E-77BB56740A36}"/>
              </a:ext>
            </a:extLst>
          </p:cNvPr>
          <p:cNvSpPr txBox="1"/>
          <p:nvPr/>
        </p:nvSpPr>
        <p:spPr>
          <a:xfrm>
            <a:off x="1907177" y="2813030"/>
            <a:ext cx="5708468" cy="461665"/>
          </a:xfrm>
          <a:prstGeom prst="rect">
            <a:avLst/>
          </a:prstGeom>
          <a:noFill/>
        </p:spPr>
        <p:txBody>
          <a:bodyPr wrap="square" rtlCol="0">
            <a:spAutoFit/>
          </a:bodyPr>
          <a:lstStyle/>
          <a:p>
            <a:r>
              <a:rPr lang="fr-FR" sz="2400" b="1" dirty="0"/>
              <a:t>Une Poterie</a:t>
            </a:r>
          </a:p>
        </p:txBody>
      </p:sp>
      <p:pic>
        <p:nvPicPr>
          <p:cNvPr id="6" name="Image 5" descr="Une image contenant plein air, plante, bâtiment, ciel&#10;&#10;Description générée automatiquement">
            <a:extLst>
              <a:ext uri="{FF2B5EF4-FFF2-40B4-BE49-F238E27FC236}">
                <a16:creationId xmlns:a16="http://schemas.microsoft.com/office/drawing/2014/main" id="{EB5B00B8-80CE-0A8E-EB2A-6EAF8D6A00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88342" y="154738"/>
            <a:ext cx="5148000" cy="3428568"/>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058921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meubles, ciel&#10;&#10;Description générée automatiquement">
            <a:extLst>
              <a:ext uri="{FF2B5EF4-FFF2-40B4-BE49-F238E27FC236}">
                <a16:creationId xmlns:a16="http://schemas.microsoft.com/office/drawing/2014/main" id="{C4FAFF5B-ECCB-984A-EC9E-46D1727835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1534" y="283301"/>
            <a:ext cx="4896000" cy="3260736"/>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abits, plante, arbre&#10;&#10;Description générée automatiquement">
            <a:extLst>
              <a:ext uri="{FF2B5EF4-FFF2-40B4-BE49-F238E27FC236}">
                <a16:creationId xmlns:a16="http://schemas.microsoft.com/office/drawing/2014/main" id="{83907587-2875-2FA7-F703-F5874C3A7B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2466" y="3326946"/>
            <a:ext cx="4968000" cy="3308688"/>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79850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vase, mur, art&#10;&#10;Description générée automatiquement">
            <a:extLst>
              <a:ext uri="{FF2B5EF4-FFF2-40B4-BE49-F238E27FC236}">
                <a16:creationId xmlns:a16="http://schemas.microsoft.com/office/drawing/2014/main" id="{B5129142-70E4-7417-3CDD-555A112BC3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409" y="217987"/>
            <a:ext cx="5004000" cy="3332664"/>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table, intérieur, bouteille, vase&#10;&#10;Description générée automatiquement">
            <a:extLst>
              <a:ext uri="{FF2B5EF4-FFF2-40B4-BE49-F238E27FC236}">
                <a16:creationId xmlns:a16="http://schemas.microsoft.com/office/drawing/2014/main" id="{C96281DD-25BD-81FC-5FC7-DD604FE4487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2593" y="3248569"/>
            <a:ext cx="5040000" cy="335664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01724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98A02B03-FBF5-F216-D469-847F8FF170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091" y="3238766"/>
            <a:ext cx="4512000" cy="3384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nature, ciel, nuage&#10;&#10;Description générée automatiquement">
            <a:extLst>
              <a:ext uri="{FF2B5EF4-FFF2-40B4-BE49-F238E27FC236}">
                <a16:creationId xmlns:a16="http://schemas.microsoft.com/office/drawing/2014/main" id="{71F85F01-C4DA-723F-14C9-2DFDAC6FBB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3911" y="235131"/>
            <a:ext cx="4512000" cy="338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39936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nuage&#10;&#10;Description générée automatiquement">
            <a:extLst>
              <a:ext uri="{FF2B5EF4-FFF2-40B4-BE49-F238E27FC236}">
                <a16:creationId xmlns:a16="http://schemas.microsoft.com/office/drawing/2014/main" id="{DD0361CE-0080-2716-21F7-93AA9E1D87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7062" y="166282"/>
            <a:ext cx="4356000" cy="3262718"/>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eau, parapluie&#10;&#10;Description générée automatiquement">
            <a:extLst>
              <a:ext uri="{FF2B5EF4-FFF2-40B4-BE49-F238E27FC236}">
                <a16:creationId xmlns:a16="http://schemas.microsoft.com/office/drawing/2014/main" id="{F75277B3-C3E4-26A5-D53F-8974ACC3BD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86938" y="3265714"/>
            <a:ext cx="4428000" cy="3321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177160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bâtiment, sol, grand&#10;&#10;Description générée automatiquement">
            <a:extLst>
              <a:ext uri="{FF2B5EF4-FFF2-40B4-BE49-F238E27FC236}">
                <a16:creationId xmlns:a16="http://schemas.microsoft.com/office/drawing/2014/main" id="{13C137DC-D2B4-12BB-934F-2ACD5CF48C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588" y="3612838"/>
            <a:ext cx="5256000" cy="301092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D488A7A-61C2-F539-CC34-9293620EB7FA}"/>
              </a:ext>
            </a:extLst>
          </p:cNvPr>
          <p:cNvSpPr txBox="1"/>
          <p:nvPr/>
        </p:nvSpPr>
        <p:spPr>
          <a:xfrm>
            <a:off x="318588" y="2412509"/>
            <a:ext cx="5777412" cy="1200329"/>
          </a:xfrm>
          <a:prstGeom prst="rect">
            <a:avLst/>
          </a:prstGeom>
          <a:noFill/>
        </p:spPr>
        <p:txBody>
          <a:bodyPr wrap="square" rtlCol="0">
            <a:spAutoFit/>
          </a:bodyPr>
          <a:lstStyle/>
          <a:p>
            <a:r>
              <a:rPr lang="fr-FR" sz="2400" b="1"/>
              <a:t>Le festival Yomitan est célèbre pour ses spectacles de groupe massifs d'arts du spectacle traditionnels d'Okinawa.</a:t>
            </a:r>
            <a:endParaRPr lang="fr-FR" sz="2400" b="1" dirty="0"/>
          </a:p>
        </p:txBody>
      </p:sp>
      <p:pic>
        <p:nvPicPr>
          <p:cNvPr id="6" name="Image 5" descr="Une image contenant habits, personne, groupe, public&#10;&#10;Description générée automatiquement">
            <a:extLst>
              <a:ext uri="{FF2B5EF4-FFF2-40B4-BE49-F238E27FC236}">
                <a16:creationId xmlns:a16="http://schemas.microsoft.com/office/drawing/2014/main" id="{310C1171-32E5-CFB6-6047-193CF10ABFF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21169" y="277223"/>
            <a:ext cx="4352243" cy="2916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24BD39F-F6C9-7978-F140-351B39D58ACD}"/>
              </a:ext>
            </a:extLst>
          </p:cNvPr>
          <p:cNvSpPr txBox="1"/>
          <p:nvPr/>
        </p:nvSpPr>
        <p:spPr>
          <a:xfrm>
            <a:off x="7837713" y="3344738"/>
            <a:ext cx="4153989" cy="1569660"/>
          </a:xfrm>
          <a:prstGeom prst="rect">
            <a:avLst/>
          </a:prstGeom>
          <a:noFill/>
        </p:spPr>
        <p:txBody>
          <a:bodyPr wrap="square" rtlCol="0">
            <a:spAutoFit/>
          </a:bodyPr>
          <a:lstStyle/>
          <a:p>
            <a:r>
              <a:rPr lang="fr-FR" sz="2400" b="1" dirty="0"/>
              <a:t>Environ 300 musiciens interpréteront de la musique classique d'Okinawa samedi soir.</a:t>
            </a:r>
          </a:p>
        </p:txBody>
      </p:sp>
    </p:spTree>
    <p:extLst>
      <p:ext uri="{BB962C8B-B14F-4D97-AF65-F5344CB8AC3E}">
        <p14:creationId xmlns:p14="http://schemas.microsoft.com/office/powerpoint/2010/main" val="637915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0601A10-CCE4-D745-7537-913FAC474686}"/>
              </a:ext>
            </a:extLst>
          </p:cNvPr>
          <p:cNvSpPr txBox="1"/>
          <p:nvPr/>
        </p:nvSpPr>
        <p:spPr>
          <a:xfrm>
            <a:off x="744581" y="822958"/>
            <a:ext cx="11891556" cy="584775"/>
          </a:xfrm>
          <a:prstGeom prst="rect">
            <a:avLst/>
          </a:prstGeom>
          <a:noFill/>
        </p:spPr>
        <p:txBody>
          <a:bodyPr wrap="square" rtlCol="0">
            <a:spAutoFit/>
          </a:bodyPr>
          <a:lstStyle/>
          <a:p>
            <a:r>
              <a:rPr lang="fr-FR" sz="3200" b="1" dirty="0"/>
              <a:t>Lorient Vous A Présenté Le Village De La Poterie  - </a:t>
            </a:r>
            <a:r>
              <a:rPr lang="fr-FR" sz="3200" b="1" dirty="0" err="1"/>
              <a:t>Yomitan</a:t>
            </a:r>
            <a:endParaRPr lang="fr-FR" sz="3200" b="1" dirty="0"/>
          </a:p>
        </p:txBody>
      </p:sp>
      <p:sp>
        <p:nvSpPr>
          <p:cNvPr id="3" name="ZoneTexte 2">
            <a:extLst>
              <a:ext uri="{FF2B5EF4-FFF2-40B4-BE49-F238E27FC236}">
                <a16:creationId xmlns:a16="http://schemas.microsoft.com/office/drawing/2014/main" id="{3606A3BC-F2E9-D98F-A466-2042F44BF9C6}"/>
              </a:ext>
            </a:extLst>
          </p:cNvPr>
          <p:cNvSpPr txBox="1"/>
          <p:nvPr/>
        </p:nvSpPr>
        <p:spPr>
          <a:xfrm>
            <a:off x="5408023" y="1620662"/>
            <a:ext cx="4415246" cy="584775"/>
          </a:xfrm>
          <a:prstGeom prst="rect">
            <a:avLst/>
          </a:prstGeom>
          <a:noFill/>
        </p:spPr>
        <p:txBody>
          <a:bodyPr wrap="square" rtlCol="0">
            <a:spAutoFit/>
          </a:bodyPr>
          <a:lstStyle/>
          <a:p>
            <a:r>
              <a:rPr lang="fr-FR" sz="3200" b="1" dirty="0"/>
              <a:t>Japon</a:t>
            </a:r>
          </a:p>
        </p:txBody>
      </p:sp>
      <p:sp>
        <p:nvSpPr>
          <p:cNvPr id="4" name="ZoneTexte 3">
            <a:extLst>
              <a:ext uri="{FF2B5EF4-FFF2-40B4-BE49-F238E27FC236}">
                <a16:creationId xmlns:a16="http://schemas.microsoft.com/office/drawing/2014/main" id="{B26CC6F2-C634-627D-D573-E6603A96FA1A}"/>
              </a:ext>
            </a:extLst>
          </p:cNvPr>
          <p:cNvSpPr txBox="1"/>
          <p:nvPr/>
        </p:nvSpPr>
        <p:spPr>
          <a:xfrm>
            <a:off x="3239589" y="2418366"/>
            <a:ext cx="9222377"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5C3E4EB9-C780-CD4F-DF6F-4AA4FADA9A9D}"/>
              </a:ext>
            </a:extLst>
          </p:cNvPr>
          <p:cNvSpPr txBox="1"/>
          <p:nvPr/>
        </p:nvSpPr>
        <p:spPr>
          <a:xfrm>
            <a:off x="3971109" y="3428999"/>
            <a:ext cx="5930537" cy="584775"/>
          </a:xfrm>
          <a:prstGeom prst="rect">
            <a:avLst/>
          </a:prstGeom>
          <a:noFill/>
        </p:spPr>
        <p:txBody>
          <a:bodyPr wrap="square" rtlCol="0">
            <a:spAutoFit/>
          </a:bodyPr>
          <a:lstStyle/>
          <a:p>
            <a:r>
              <a:rPr lang="fr-FR" sz="3200" b="1" dirty="0"/>
              <a:t>Merci De Votre Visite</a:t>
            </a:r>
          </a:p>
        </p:txBody>
      </p:sp>
      <p:sp>
        <p:nvSpPr>
          <p:cNvPr id="6" name="ZoneTexte 5">
            <a:extLst>
              <a:ext uri="{FF2B5EF4-FFF2-40B4-BE49-F238E27FC236}">
                <a16:creationId xmlns:a16="http://schemas.microsoft.com/office/drawing/2014/main" id="{6E5F7CEF-F624-5042-F987-26F9138B5CC3}"/>
              </a:ext>
            </a:extLst>
          </p:cNvPr>
          <p:cNvSpPr txBox="1"/>
          <p:nvPr/>
        </p:nvSpPr>
        <p:spPr>
          <a:xfrm>
            <a:off x="5408023" y="4439632"/>
            <a:ext cx="7289074"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7300578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8000">
        <p15:prstTrans prst="wind"/>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TotalTime>
  <Words>524</Words>
  <Application>Microsoft Office PowerPoint</Application>
  <PresentationFormat>Grand écran</PresentationFormat>
  <Paragraphs>31</Paragraphs>
  <Slides>23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12</cp:revision>
  <dcterms:created xsi:type="dcterms:W3CDTF">2024-07-07T08:26:36Z</dcterms:created>
  <dcterms:modified xsi:type="dcterms:W3CDTF">2024-07-08T08:37:38Z</dcterms:modified>
</cp:coreProperties>
</file>