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82" r:id="rId4"/>
    <p:sldId id="284" r:id="rId5"/>
    <p:sldId id="283" r:id="rId6"/>
    <p:sldId id="281" r:id="rId7"/>
    <p:sldId id="280" r:id="rId8"/>
    <p:sldId id="279" r:id="rId9"/>
    <p:sldId id="278" r:id="rId10"/>
    <p:sldId id="277"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58" r:id="rId28"/>
    <p:sldId id="257" r:id="rId29"/>
    <p:sldId id="259"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EA9FB1-CA72-813B-07DC-4ECB2154DF8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9584ABD-AA8B-FA92-0998-6065EFE213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F1F19B2-AAFC-D828-9CEF-B3CFFE41DBB3}"/>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9E22EAC1-C195-81E4-69CE-6AFD3954EF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B75CDCA-8573-5307-88AB-D9179BBA4397}"/>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3681547335"/>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042DDB-DB02-8A12-42E5-B921817857E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FAA73A7-91AF-5852-EF14-C67D2703740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22AF5B1-97AD-2A3A-D4B6-417CF0C6DADC}"/>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0D7A5EDA-0FE4-BFF5-D1DD-791A6CBC2B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B584828-5D03-0E1D-ACFE-C30CDADD96A4}"/>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380686265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A12E28-14C5-112B-A8B0-B9B4908FBCC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169D89B-9837-F0CA-A696-FA6AC69498F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D21500-3213-91EE-92E2-0C3B1474FA1A}"/>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56FB13AF-1F3C-F3F2-16CC-A29EAE98FF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18A513-2464-8C11-7E8C-0F58B0FA4213}"/>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344197920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F9FE7C-3B9A-4B51-0456-267629EC745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B7DFC2A-4607-A7D0-7F33-64DE5B202B9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523F4BA-0DAA-3853-2080-BDD48EC4785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2F9060E-4BCD-CCB7-071B-21A77B9A0880}"/>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6" name="Espace réservé du pied de page 5">
            <a:extLst>
              <a:ext uri="{FF2B5EF4-FFF2-40B4-BE49-F238E27FC236}">
                <a16:creationId xmlns:a16="http://schemas.microsoft.com/office/drawing/2014/main" id="{8B8CB2E1-E153-4372-C475-8BB0E062AA9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46D820-F650-A41D-1A40-F51472F7C68C}"/>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195383848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00225F-14DF-30D1-9CBF-6000EA065CA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4A97409-181E-2187-FD21-FCC44DA6D1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331DD1F-3FDF-4C3A-B2BF-F6F07C6E8DB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AFAFE73-5611-E26F-B870-AA8BD01A0B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616B31F-00A4-7F95-2507-DF151C3EF42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04C5A79-E0BE-0043-0EE6-99E859F03E6F}"/>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8" name="Espace réservé du pied de page 7">
            <a:extLst>
              <a:ext uri="{FF2B5EF4-FFF2-40B4-BE49-F238E27FC236}">
                <a16:creationId xmlns:a16="http://schemas.microsoft.com/office/drawing/2014/main" id="{D55EC75D-031E-C56A-68D5-0C9509B1DDF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16ED652-CCB3-542E-6A5A-5F9E5F20F562}"/>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417912377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2958C2-58F0-15D4-D6D6-627F45F1B55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0813EF3-228B-D949-4363-35B9962C2A47}"/>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4" name="Espace réservé du pied de page 3">
            <a:extLst>
              <a:ext uri="{FF2B5EF4-FFF2-40B4-BE49-F238E27FC236}">
                <a16:creationId xmlns:a16="http://schemas.microsoft.com/office/drawing/2014/main" id="{59B0D7DC-E3AC-5333-D40D-765139B43F9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7810731-4D35-A456-6E28-9A0A81381FB9}"/>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366679222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C85A917-7E51-CD7D-0C7E-6269FAD59D95}"/>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3" name="Espace réservé du pied de page 2">
            <a:extLst>
              <a:ext uri="{FF2B5EF4-FFF2-40B4-BE49-F238E27FC236}">
                <a16:creationId xmlns:a16="http://schemas.microsoft.com/office/drawing/2014/main" id="{045CAD9A-49A7-80EB-19AB-73D223C5942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653DDF6-AA4F-1027-2D1E-41C9CD4C0FD4}"/>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230957752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C1C90A-4250-B9A9-22A8-15FB91C7927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C8317D7-C53F-1379-0FBD-802A8B910A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9D0F2D4-7FC0-175F-768F-92D7DBE275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8901E40-849A-C999-BA17-58BBB479DFF4}"/>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6" name="Espace réservé du pied de page 5">
            <a:extLst>
              <a:ext uri="{FF2B5EF4-FFF2-40B4-BE49-F238E27FC236}">
                <a16:creationId xmlns:a16="http://schemas.microsoft.com/office/drawing/2014/main" id="{B5ECA801-727F-6F00-705E-9EB314C06D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DB0F2BD-E7B8-5403-1C85-977567B781FC}"/>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355243303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E0BC96-36DE-BED6-7369-786866A0192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2995612-F9A5-70C5-93A2-01602A2ED3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307205B-9B9B-973E-92CF-B8E711E8D3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3D7EDB-8B0C-75D9-502A-68A31AEA6E9A}"/>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6" name="Espace réservé du pied de page 5">
            <a:extLst>
              <a:ext uri="{FF2B5EF4-FFF2-40B4-BE49-F238E27FC236}">
                <a16:creationId xmlns:a16="http://schemas.microsoft.com/office/drawing/2014/main" id="{690B5499-451D-1A55-B6B4-F37C56420CA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C04C2C-EE04-67D1-1046-3D8407520948}"/>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288116035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EB766F-E974-1E66-E80A-BD210B46312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9F55B38-4FB3-069B-591B-33B357C3C82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8AED2E-1529-C139-3651-AFFB6C74B4C7}"/>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DF9AB7D2-AC73-3C03-FC66-E262358223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DB2262D-BBEB-BE75-E6C4-B48F2FCFF61A}"/>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192675325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8028F9E-5E95-6F25-FB63-F4148C3CEC2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8A7B225-AE22-0D13-173B-AF2990F3427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83F522-C1A0-D31B-C62C-5424601D7A00}"/>
              </a:ext>
            </a:extLst>
          </p:cNvPr>
          <p:cNvSpPr>
            <a:spLocks noGrp="1"/>
          </p:cNvSpPr>
          <p:nvPr>
            <p:ph type="dt" sz="half" idx="10"/>
          </p:nvPr>
        </p:nvSpPr>
        <p:spPr/>
        <p:txBody>
          <a:body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E90DD99F-CA13-9B18-77C5-7F96AEA709B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F76F20-A32E-D1B9-0E38-868F0FDF3D24}"/>
              </a:ext>
            </a:extLst>
          </p:cNvPr>
          <p:cNvSpPr>
            <a:spLocks noGrp="1"/>
          </p:cNvSpPr>
          <p:nvPr>
            <p:ph type="sldNum" sz="quarter" idx="12"/>
          </p:nvPr>
        </p:nvSpPr>
        <p:spPr/>
        <p:txBody>
          <a:bodyPr/>
          <a:lstStyle/>
          <a:p>
            <a:fld id="{840D559B-6145-4CF2-A975-F09D6A1FD30A}" type="slidenum">
              <a:rPr lang="fr-FR" smtClean="0"/>
              <a:t>‹N°›</a:t>
            </a:fld>
            <a:endParaRPr lang="fr-FR"/>
          </a:p>
        </p:txBody>
      </p:sp>
    </p:spTree>
    <p:extLst>
      <p:ext uri="{BB962C8B-B14F-4D97-AF65-F5344CB8AC3E}">
        <p14:creationId xmlns:p14="http://schemas.microsoft.com/office/powerpoint/2010/main" val="226764048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4725930-F8A6-48AC-4C2C-343635F881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2D04AA7-5A2F-757D-B131-52944B8EA8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AA2E06-C7D0-FC9F-56A1-017D05B41F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5A9EB54-92D5-4EF6-A643-D3EA15720B3E}" type="datetimeFigureOut">
              <a:rPr lang="fr-FR" smtClean="0"/>
              <a:t>31/05/2024</a:t>
            </a:fld>
            <a:endParaRPr lang="fr-FR"/>
          </a:p>
        </p:txBody>
      </p:sp>
      <p:sp>
        <p:nvSpPr>
          <p:cNvPr id="5" name="Espace réservé du pied de page 4">
            <a:extLst>
              <a:ext uri="{FF2B5EF4-FFF2-40B4-BE49-F238E27FC236}">
                <a16:creationId xmlns:a16="http://schemas.microsoft.com/office/drawing/2014/main" id="{F666B38A-D6E6-99B3-13BD-C1C288D6D0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F7C4397-F60E-4365-2E77-A4F036B314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0D559B-6145-4CF2-A975-F09D6A1FD30A}" type="slidenum">
              <a:rPr lang="fr-FR" smtClean="0"/>
              <a:t>‹N°›</a:t>
            </a:fld>
            <a:endParaRPr lang="fr-FR"/>
          </a:p>
        </p:txBody>
      </p:sp>
    </p:spTree>
    <p:extLst>
      <p:ext uri="{BB962C8B-B14F-4D97-AF65-F5344CB8AC3E}">
        <p14:creationId xmlns:p14="http://schemas.microsoft.com/office/powerpoint/2010/main" val="26222546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32DA18D2-8B6D-51B6-94FC-A55A62AD23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95016" y="279000"/>
            <a:ext cx="8601967" cy="6300000"/>
          </a:xfrm>
          <a:prstGeom prst="rect">
            <a:avLst/>
          </a:prstGeom>
          <a:effectLst>
            <a:softEdge rad="635000"/>
          </a:effectLst>
        </p:spPr>
      </p:pic>
      <p:sp>
        <p:nvSpPr>
          <p:cNvPr id="4" name="ZoneTexte 3">
            <a:extLst>
              <a:ext uri="{FF2B5EF4-FFF2-40B4-BE49-F238E27FC236}">
                <a16:creationId xmlns:a16="http://schemas.microsoft.com/office/drawing/2014/main" id="{CE27683F-4FDE-CE0E-6C25-53BA82E7E890}"/>
              </a:ext>
            </a:extLst>
          </p:cNvPr>
          <p:cNvSpPr txBox="1"/>
          <p:nvPr/>
        </p:nvSpPr>
        <p:spPr>
          <a:xfrm>
            <a:off x="5839097" y="2305595"/>
            <a:ext cx="4454434" cy="584775"/>
          </a:xfrm>
          <a:prstGeom prst="rect">
            <a:avLst/>
          </a:prstGeom>
          <a:noFill/>
        </p:spPr>
        <p:txBody>
          <a:bodyPr wrap="square" rtlCol="0">
            <a:spAutoFit/>
          </a:bodyPr>
          <a:lstStyle/>
          <a:p>
            <a:r>
              <a:rPr lang="fr-FR" sz="3200" b="1" dirty="0"/>
              <a:t>Le Nil</a:t>
            </a:r>
          </a:p>
        </p:txBody>
      </p:sp>
    </p:spTree>
    <p:extLst>
      <p:ext uri="{BB962C8B-B14F-4D97-AF65-F5344CB8AC3E}">
        <p14:creationId xmlns:p14="http://schemas.microsoft.com/office/powerpoint/2010/main" val="1046573921"/>
      </p:ext>
    </p:extLst>
  </p:cSld>
  <p:clrMapOvr>
    <a:masterClrMapping/>
  </p:clrMapOvr>
  <mc:AlternateContent xmlns:mc="http://schemas.openxmlformats.org/markup-compatibility/2006">
    <mc:Choice xmlns:p14="http://schemas.microsoft.com/office/powerpoint/2010/main" Requires="p14">
      <p:transition spd="slow" p14:dur="5000" advClick="0" advTm="8000">
        <p:wipe/>
        <p:sndAc>
          <p:stSnd loop="1">
            <p:snd r:embed="rId2" name="musica egipcia - pharaoh visions.wav"/>
          </p:stSnd>
        </p:sndAc>
      </p:transition>
    </mc:Choice>
    <mc:Fallback>
      <p:transition spd="slow" advClick="0" advTm="8000">
        <p:wipe/>
        <p:sndAc>
          <p:stSnd loop="1">
            <p:snd r:embed="rId2" name="musica egipcia - pharaoh visio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7CAA24E-A549-351A-BB7F-A4987A8E2B18}"/>
              </a:ext>
            </a:extLst>
          </p:cNvPr>
          <p:cNvSpPr/>
          <p:nvPr/>
        </p:nvSpPr>
        <p:spPr>
          <a:xfrm>
            <a:off x="0" y="0"/>
            <a:ext cx="12192000" cy="694944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Le Nil (prononcé [</a:t>
            </a:r>
            <a:r>
              <a:rPr lang="fr-FR" sz="3200" b="1" dirty="0" err="1"/>
              <a:t>nil</a:t>
            </a:r>
            <a:r>
              <a:rPr lang="fr-FR" sz="3200" b="1" dirty="0"/>
              <a:t>]) est un fleuve d'Afrique. Avec une longueur d'environ 6 700 km, c'est, avec le fleuve Amazone, le plus long fleuve du </a:t>
            </a:r>
            <a:r>
              <a:rPr lang="fr-FR" sz="3200" b="1" dirty="0" err="1"/>
              <a:t>mondenote</a:t>
            </a:r>
            <a:r>
              <a:rPr lang="fr-FR" sz="3200" b="1" dirty="0"/>
              <a:t> 2. Il est issu de la rencontre du Nil Blanc et du Nil Bleu. Le Nil Blanc (en arabe : </a:t>
            </a:r>
            <a:r>
              <a:rPr lang="ar-AE" sz="3200" b="1" dirty="0"/>
              <a:t>النيل الأبيض, </a:t>
            </a:r>
            <a:r>
              <a:rPr lang="fr-FR" sz="3200" b="1" dirty="0" err="1"/>
              <a:t>alniyl</a:t>
            </a:r>
            <a:r>
              <a:rPr lang="fr-FR" sz="3200" b="1" dirty="0"/>
              <a:t> </a:t>
            </a:r>
            <a:r>
              <a:rPr lang="fr-FR" sz="3200" b="1" dirty="0" err="1"/>
              <a:t>al'abyad</a:t>
            </a:r>
            <a:r>
              <a:rPr lang="fr-FR" sz="3200" b="1" dirty="0"/>
              <a:t>?) prend sa source au lac Victoria (Ouganda, Kenya, Tanzanie) ; le Nil Bleu (en arabe : </a:t>
            </a:r>
            <a:r>
              <a:rPr lang="ar-AE" sz="3200" b="1" dirty="0"/>
              <a:t>النيل الأزرق, </a:t>
            </a:r>
            <a:r>
              <a:rPr lang="fr-FR" sz="3200" b="1" dirty="0" err="1"/>
              <a:t>alniyl</a:t>
            </a:r>
            <a:r>
              <a:rPr lang="fr-FR" sz="3200" b="1" dirty="0"/>
              <a:t> </a:t>
            </a:r>
            <a:r>
              <a:rPr lang="fr-FR" sz="3200" b="1" dirty="0" err="1"/>
              <a:t>al'azraq</a:t>
            </a:r>
            <a:r>
              <a:rPr lang="fr-FR" sz="3200" b="1" dirty="0"/>
              <a:t>?) est issu du lac Tana (Éthiopie). Ses deux branches s'unissant à Khartoum, capitale du Soudan actuel, le Nil se jette dans la Méditerranée en formant un delta au nord de l'Égypte. En comptant ses deux branches, le Nil traverse le Rwanda, le Burundi, la Tanzanie, l'Ouganda, l'Éthiopie, le Soudan du Sud, le Soudan et l'Égypte. Il longe également le Kenya et la république démocratique du Congo (respectivement avec les lacs Victoria et Albert), et son bassin versant concerne aussi l'Érythrée grâce à son affluent du </a:t>
            </a:r>
            <a:r>
              <a:rPr lang="fr-FR" sz="3200" b="1" dirty="0" err="1"/>
              <a:t>Tekezé</a:t>
            </a:r>
            <a:r>
              <a:rPr lang="fr-FR" sz="3200" b="1" dirty="0"/>
              <a:t>.</a:t>
            </a:r>
          </a:p>
        </p:txBody>
      </p:sp>
    </p:spTree>
    <p:extLst>
      <p:ext uri="{BB962C8B-B14F-4D97-AF65-F5344CB8AC3E}">
        <p14:creationId xmlns:p14="http://schemas.microsoft.com/office/powerpoint/2010/main" val="16755806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herbe, montagne, eau&#10;&#10;Description générée automatiquement">
            <a:extLst>
              <a:ext uri="{FF2B5EF4-FFF2-40B4-BE49-F238E27FC236}">
                <a16:creationId xmlns:a16="http://schemas.microsoft.com/office/drawing/2014/main" id="{6BBDEBDE-2470-6C04-482D-B88188EF17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A8B2379-CCCB-B957-5B07-E7D7A60C4F6E}"/>
              </a:ext>
            </a:extLst>
          </p:cNvPr>
          <p:cNvSpPr txBox="1"/>
          <p:nvPr/>
        </p:nvSpPr>
        <p:spPr>
          <a:xfrm>
            <a:off x="196235" y="6117335"/>
            <a:ext cx="12048308" cy="461665"/>
          </a:xfrm>
          <a:prstGeom prst="rect">
            <a:avLst/>
          </a:prstGeom>
          <a:noFill/>
        </p:spPr>
        <p:txBody>
          <a:bodyPr wrap="square" rtlCol="0">
            <a:spAutoFit/>
          </a:bodyPr>
          <a:lstStyle/>
          <a:p>
            <a:r>
              <a:rPr lang="fr-FR" sz="2400" b="1" dirty="0">
                <a:solidFill>
                  <a:srgbClr val="FFFF00"/>
                </a:solidFill>
              </a:rPr>
              <a:t>La confluence de la rivière Kagera et de la rivière Ruvubu près des chutes de </a:t>
            </a:r>
            <a:r>
              <a:rPr lang="fr-FR" sz="2400" b="1" dirty="0" err="1">
                <a:solidFill>
                  <a:srgbClr val="FFFF00"/>
                </a:solidFill>
              </a:rPr>
              <a:t>Rusumo</a:t>
            </a:r>
            <a:r>
              <a:rPr lang="fr-FR" sz="2400" b="1" dirty="0">
                <a:solidFill>
                  <a:srgbClr val="FFFF00"/>
                </a:solidFill>
              </a:rPr>
              <a:t>.</a:t>
            </a:r>
          </a:p>
        </p:txBody>
      </p:sp>
    </p:spTree>
    <p:extLst>
      <p:ext uri="{BB962C8B-B14F-4D97-AF65-F5344CB8AC3E}">
        <p14:creationId xmlns:p14="http://schemas.microsoft.com/office/powerpoint/2010/main" val="122632314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6D1334BE-0096-2AAD-4797-2D05B5EA34E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4509" y="279000"/>
            <a:ext cx="9402982" cy="6300000"/>
          </a:xfrm>
          <a:prstGeom prst="rect">
            <a:avLst/>
          </a:prstGeom>
          <a:effectLst>
            <a:softEdge rad="635000"/>
          </a:effectLst>
        </p:spPr>
      </p:pic>
      <p:sp>
        <p:nvSpPr>
          <p:cNvPr id="4" name="ZoneTexte 3">
            <a:extLst>
              <a:ext uri="{FF2B5EF4-FFF2-40B4-BE49-F238E27FC236}">
                <a16:creationId xmlns:a16="http://schemas.microsoft.com/office/drawing/2014/main" id="{DAFB8FDC-9860-8C2D-4953-6302C96A6B63}"/>
              </a:ext>
            </a:extLst>
          </p:cNvPr>
          <p:cNvSpPr txBox="1"/>
          <p:nvPr/>
        </p:nvSpPr>
        <p:spPr>
          <a:xfrm>
            <a:off x="2534195" y="5639928"/>
            <a:ext cx="877824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Coucher de soleil au-dessus du Nil (Le Caire, Égypte).</a:t>
            </a:r>
          </a:p>
        </p:txBody>
      </p:sp>
    </p:spTree>
    <p:extLst>
      <p:ext uri="{BB962C8B-B14F-4D97-AF65-F5344CB8AC3E}">
        <p14:creationId xmlns:p14="http://schemas.microsoft.com/office/powerpoint/2010/main" val="385416519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herbe, oiseau aquatique, oiseau&#10;&#10;Description générée automatiquement">
            <a:extLst>
              <a:ext uri="{FF2B5EF4-FFF2-40B4-BE49-F238E27FC236}">
                <a16:creationId xmlns:a16="http://schemas.microsoft.com/office/drawing/2014/main" id="{B84716B8-8D26-FC58-E269-C5A5D1390B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1C81ED1-7AB7-5E99-408D-76CF9B083DA3}"/>
              </a:ext>
            </a:extLst>
          </p:cNvPr>
          <p:cNvSpPr txBox="1"/>
          <p:nvPr/>
        </p:nvSpPr>
        <p:spPr>
          <a:xfrm>
            <a:off x="4950824" y="5552441"/>
            <a:ext cx="918318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Pêcheur en Égypte.</a:t>
            </a:r>
          </a:p>
        </p:txBody>
      </p:sp>
    </p:spTree>
    <p:extLst>
      <p:ext uri="{BB962C8B-B14F-4D97-AF65-F5344CB8AC3E}">
        <p14:creationId xmlns:p14="http://schemas.microsoft.com/office/powerpoint/2010/main" val="270049277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eau, plein air, lac, ciel&#10;&#10;Description générée automatiquement">
            <a:extLst>
              <a:ext uri="{FF2B5EF4-FFF2-40B4-BE49-F238E27FC236}">
                <a16:creationId xmlns:a16="http://schemas.microsoft.com/office/drawing/2014/main" id="{5E63BBF1-C499-6430-8883-981CD49569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4507" y="279000"/>
            <a:ext cx="9402985" cy="6300000"/>
          </a:xfrm>
          <a:prstGeom prst="rect">
            <a:avLst/>
          </a:prstGeom>
          <a:effectLst>
            <a:softEdge rad="635000"/>
          </a:effectLst>
        </p:spPr>
      </p:pic>
      <p:sp>
        <p:nvSpPr>
          <p:cNvPr id="4" name="ZoneTexte 3">
            <a:extLst>
              <a:ext uri="{FF2B5EF4-FFF2-40B4-BE49-F238E27FC236}">
                <a16:creationId xmlns:a16="http://schemas.microsoft.com/office/drawing/2014/main" id="{DF19568E-7D94-D901-30D7-DE15452A9A24}"/>
              </a:ext>
            </a:extLst>
          </p:cNvPr>
          <p:cNvSpPr txBox="1"/>
          <p:nvPr/>
        </p:nvSpPr>
        <p:spPr>
          <a:xfrm>
            <a:off x="4585063" y="5748003"/>
            <a:ext cx="782465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Nil (Louxor, Égypte).</a:t>
            </a:r>
          </a:p>
        </p:txBody>
      </p:sp>
    </p:spTree>
    <p:extLst>
      <p:ext uri="{BB962C8B-B14F-4D97-AF65-F5344CB8AC3E}">
        <p14:creationId xmlns:p14="http://schemas.microsoft.com/office/powerpoint/2010/main" val="117913315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AC75BA01-91D2-E128-B816-FDA05BE60E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8729" y="279000"/>
            <a:ext cx="9774541" cy="6300000"/>
          </a:xfrm>
          <a:prstGeom prst="rect">
            <a:avLst/>
          </a:prstGeom>
          <a:effectLst>
            <a:softEdge rad="635000"/>
          </a:effectLst>
        </p:spPr>
      </p:pic>
      <p:sp>
        <p:nvSpPr>
          <p:cNvPr id="5" name="ZoneTexte 4">
            <a:extLst>
              <a:ext uri="{FF2B5EF4-FFF2-40B4-BE49-F238E27FC236}">
                <a16:creationId xmlns:a16="http://schemas.microsoft.com/office/drawing/2014/main" id="{B4730AC3-C1AA-FAB4-C491-B9E245D3188E}"/>
              </a:ext>
            </a:extLst>
          </p:cNvPr>
          <p:cNvSpPr txBox="1"/>
          <p:nvPr/>
        </p:nvSpPr>
        <p:spPr>
          <a:xfrm>
            <a:off x="5118047" y="5840336"/>
            <a:ext cx="8464731"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Nil à Assouan.</a:t>
            </a:r>
          </a:p>
        </p:txBody>
      </p:sp>
    </p:spTree>
    <p:extLst>
      <p:ext uri="{BB962C8B-B14F-4D97-AF65-F5344CB8AC3E}">
        <p14:creationId xmlns:p14="http://schemas.microsoft.com/office/powerpoint/2010/main" val="74996425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4F948D15-9269-3FA7-6BB8-453370F5A8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9335" y="279000"/>
            <a:ext cx="9333330" cy="6300000"/>
          </a:xfrm>
          <a:prstGeom prst="rect">
            <a:avLst/>
          </a:prstGeom>
          <a:effectLst>
            <a:softEdge rad="635000"/>
          </a:effectLst>
        </p:spPr>
      </p:pic>
      <p:sp>
        <p:nvSpPr>
          <p:cNvPr id="4" name="ZoneTexte 3">
            <a:extLst>
              <a:ext uri="{FF2B5EF4-FFF2-40B4-BE49-F238E27FC236}">
                <a16:creationId xmlns:a16="http://schemas.microsoft.com/office/drawing/2014/main" id="{F5FF1068-3E90-82BC-4308-B9E19130FC75}"/>
              </a:ext>
            </a:extLst>
          </p:cNvPr>
          <p:cNvSpPr txBox="1"/>
          <p:nvPr/>
        </p:nvSpPr>
        <p:spPr>
          <a:xfrm>
            <a:off x="3474720" y="5840336"/>
            <a:ext cx="7903029" cy="738664"/>
          </a:xfrm>
          <a:prstGeom prst="rect">
            <a:avLst/>
          </a:prstGeom>
          <a:noFill/>
        </p:spPr>
        <p:txBody>
          <a:bodyPr wrap="square" rtlCol="0">
            <a:spAutoFit/>
          </a:bodyPr>
          <a:lstStyle/>
          <a:p>
            <a:endParaRPr lang="fr-FR" dirty="0"/>
          </a:p>
          <a:p>
            <a:r>
              <a:rPr lang="fr-FR" sz="2400" b="1" dirty="0"/>
              <a:t>Les rives du Nil à proximité d'Assouan.</a:t>
            </a:r>
          </a:p>
        </p:txBody>
      </p:sp>
    </p:spTree>
    <p:extLst>
      <p:ext uri="{BB962C8B-B14F-4D97-AF65-F5344CB8AC3E}">
        <p14:creationId xmlns:p14="http://schemas.microsoft.com/office/powerpoint/2010/main" val="187619424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3A4E359A-95B4-F1EA-7AF3-1DFA975A574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E1E2291-1606-F6E2-3222-8D01373E665C}"/>
              </a:ext>
            </a:extLst>
          </p:cNvPr>
          <p:cNvSpPr txBox="1"/>
          <p:nvPr/>
        </p:nvSpPr>
        <p:spPr>
          <a:xfrm>
            <a:off x="1580606" y="6008915"/>
            <a:ext cx="9326880" cy="461665"/>
          </a:xfrm>
          <a:prstGeom prst="rect">
            <a:avLst/>
          </a:prstGeom>
          <a:noFill/>
        </p:spPr>
        <p:txBody>
          <a:bodyPr wrap="square" rtlCol="0">
            <a:spAutoFit/>
          </a:bodyPr>
          <a:lstStyle/>
          <a:p>
            <a:r>
              <a:rPr lang="fr-FR" sz="2400" b="1" dirty="0">
                <a:solidFill>
                  <a:srgbClr val="FFFF00"/>
                </a:solidFill>
              </a:rPr>
              <a:t>Vue des rives du Nil à partir du bateau, entre Louxor et Assouan.</a:t>
            </a:r>
          </a:p>
        </p:txBody>
      </p:sp>
    </p:spTree>
    <p:extLst>
      <p:ext uri="{BB962C8B-B14F-4D97-AF65-F5344CB8AC3E}">
        <p14:creationId xmlns:p14="http://schemas.microsoft.com/office/powerpoint/2010/main" val="2103433512"/>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plein air, eau, transport, ciel&#10;&#10;Description générée automatiquement">
            <a:extLst>
              <a:ext uri="{FF2B5EF4-FFF2-40B4-BE49-F238E27FC236}">
                <a16:creationId xmlns:a16="http://schemas.microsoft.com/office/drawing/2014/main" id="{E3DC90A4-3717-CF8F-F0FB-CB1FCF9CF5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3058" y="279000"/>
            <a:ext cx="7905883" cy="6300000"/>
          </a:xfrm>
          <a:prstGeom prst="rect">
            <a:avLst/>
          </a:prstGeom>
          <a:effectLst>
            <a:softEdge rad="635000"/>
          </a:effectLst>
        </p:spPr>
      </p:pic>
      <p:sp>
        <p:nvSpPr>
          <p:cNvPr id="4" name="ZoneTexte 3">
            <a:extLst>
              <a:ext uri="{FF2B5EF4-FFF2-40B4-BE49-F238E27FC236}">
                <a16:creationId xmlns:a16="http://schemas.microsoft.com/office/drawing/2014/main" id="{0CE0AAA6-9D6D-70CF-42AB-771445B1E859}"/>
              </a:ext>
            </a:extLst>
          </p:cNvPr>
          <p:cNvSpPr txBox="1"/>
          <p:nvPr/>
        </p:nvSpPr>
        <p:spPr>
          <a:xfrm>
            <a:off x="5121388" y="5748003"/>
            <a:ext cx="8568485"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Nil à Louxor.</a:t>
            </a:r>
          </a:p>
        </p:txBody>
      </p:sp>
    </p:spTree>
    <p:extLst>
      <p:ext uri="{BB962C8B-B14F-4D97-AF65-F5344CB8AC3E}">
        <p14:creationId xmlns:p14="http://schemas.microsoft.com/office/powerpoint/2010/main" val="20080562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0DDCC4F0-9546-BE06-D0F6-EBE93231CC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54E4FE84-D4D1-CF2B-7C77-D725FDDC5D74}"/>
              </a:ext>
            </a:extLst>
          </p:cNvPr>
          <p:cNvSpPr txBox="1"/>
          <p:nvPr/>
        </p:nvSpPr>
        <p:spPr>
          <a:xfrm>
            <a:off x="5179703" y="5821700"/>
            <a:ext cx="7994468"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Écluse sur le Nil.</a:t>
            </a:r>
          </a:p>
        </p:txBody>
      </p:sp>
    </p:spTree>
    <p:extLst>
      <p:ext uri="{BB962C8B-B14F-4D97-AF65-F5344CB8AC3E}">
        <p14:creationId xmlns:p14="http://schemas.microsoft.com/office/powerpoint/2010/main" val="219181264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plein air, eau, herbe, transport&#10;&#10;Description générée automatiquement">
            <a:extLst>
              <a:ext uri="{FF2B5EF4-FFF2-40B4-BE49-F238E27FC236}">
                <a16:creationId xmlns:a16="http://schemas.microsoft.com/office/drawing/2014/main" id="{0A7B69CE-E3FE-B4C0-4575-5872C452A3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6184933A-9AAC-5CE6-50BB-62DE11E57D5D}"/>
              </a:ext>
            </a:extLst>
          </p:cNvPr>
          <p:cNvSpPr txBox="1"/>
          <p:nvPr/>
        </p:nvSpPr>
        <p:spPr>
          <a:xfrm>
            <a:off x="4530926" y="6117335"/>
            <a:ext cx="6217920" cy="461665"/>
          </a:xfrm>
          <a:prstGeom prst="rect">
            <a:avLst/>
          </a:prstGeom>
          <a:noFill/>
        </p:spPr>
        <p:txBody>
          <a:bodyPr wrap="square" rtlCol="0">
            <a:spAutoFit/>
          </a:bodyPr>
          <a:lstStyle/>
          <a:p>
            <a:r>
              <a:rPr lang="fr-FR" b="1" dirty="0">
                <a:solidFill>
                  <a:srgbClr val="FFFF00"/>
                </a:solidFill>
              </a:rPr>
              <a:t> </a:t>
            </a:r>
            <a:r>
              <a:rPr lang="fr-FR" sz="2400" b="1" dirty="0">
                <a:solidFill>
                  <a:srgbClr val="FFFF00"/>
                </a:solidFill>
              </a:rPr>
              <a:t>Pêcheurs du Nil Blanc</a:t>
            </a:r>
            <a:endParaRPr lang="fr-FR" b="1" dirty="0">
              <a:solidFill>
                <a:srgbClr val="FFFF00"/>
              </a:solidFill>
            </a:endParaRPr>
          </a:p>
        </p:txBody>
      </p:sp>
    </p:spTree>
    <p:extLst>
      <p:ext uri="{BB962C8B-B14F-4D97-AF65-F5344CB8AC3E}">
        <p14:creationId xmlns:p14="http://schemas.microsoft.com/office/powerpoint/2010/main" val="418536703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9F3307D6-CBB1-A8CD-E6E4-B30518BF3F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4263" y="9612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B582050-2B8B-0C96-8558-E88288E43287}"/>
              </a:ext>
            </a:extLst>
          </p:cNvPr>
          <p:cNvSpPr txBox="1"/>
          <p:nvPr/>
        </p:nvSpPr>
        <p:spPr>
          <a:xfrm>
            <a:off x="3056125" y="5561551"/>
            <a:ext cx="7141612" cy="1200329"/>
          </a:xfrm>
          <a:prstGeom prst="rect">
            <a:avLst/>
          </a:prstGeom>
          <a:noFill/>
        </p:spPr>
        <p:txBody>
          <a:bodyPr wrap="square" rtlCol="0">
            <a:spAutoFit/>
          </a:bodyPr>
          <a:lstStyle/>
          <a:p>
            <a:endParaRPr lang="fr-FR" sz="2400" b="1" dirty="0"/>
          </a:p>
          <a:p>
            <a:r>
              <a:rPr lang="fr-FR" sz="2400" b="1" dirty="0"/>
              <a:t>Les chutes </a:t>
            </a:r>
            <a:r>
              <a:rPr lang="fr-FR" sz="2400" b="1" dirty="0" err="1"/>
              <a:t>Rusumo</a:t>
            </a:r>
            <a:r>
              <a:rPr lang="fr-FR" sz="2400" b="1" dirty="0"/>
              <a:t> sur le Kagera, à la frontière entre le Rwanda et la Tanzanie.</a:t>
            </a:r>
          </a:p>
        </p:txBody>
      </p:sp>
    </p:spTree>
    <p:extLst>
      <p:ext uri="{BB962C8B-B14F-4D97-AF65-F5344CB8AC3E}">
        <p14:creationId xmlns:p14="http://schemas.microsoft.com/office/powerpoint/2010/main" val="248214845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plein air, eau, nuage, ciel&#10;&#10;Description générée automatiquement">
            <a:extLst>
              <a:ext uri="{FF2B5EF4-FFF2-40B4-BE49-F238E27FC236}">
                <a16:creationId xmlns:a16="http://schemas.microsoft.com/office/drawing/2014/main" id="{1E09DBC9-2FA1-8FCF-E974-B04EC14186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5865" y="189000"/>
            <a:ext cx="4858484" cy="6480000"/>
          </a:xfrm>
          <a:prstGeom prst="rect">
            <a:avLst/>
          </a:prstGeom>
          <a:ln w="3810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D5E2FBE3-136D-B78B-9699-B70EE7C1A449}"/>
              </a:ext>
            </a:extLst>
          </p:cNvPr>
          <p:cNvSpPr txBox="1"/>
          <p:nvPr/>
        </p:nvSpPr>
        <p:spPr>
          <a:xfrm>
            <a:off x="8344349" y="3801292"/>
            <a:ext cx="3373034" cy="1200329"/>
          </a:xfrm>
          <a:prstGeom prst="rect">
            <a:avLst/>
          </a:prstGeom>
          <a:noFill/>
        </p:spPr>
        <p:txBody>
          <a:bodyPr wrap="square" rtlCol="0">
            <a:spAutoFit/>
          </a:bodyPr>
          <a:lstStyle/>
          <a:p>
            <a:endParaRPr lang="fr-FR" sz="2400" b="1" dirty="0"/>
          </a:p>
          <a:p>
            <a:r>
              <a:rPr lang="fr-FR" sz="2400" b="1" dirty="0"/>
              <a:t>Le Nil Blanc près de </a:t>
            </a:r>
            <a:r>
              <a:rPr lang="fr-FR" sz="2400" b="1" dirty="0" err="1"/>
              <a:t>Pakwach</a:t>
            </a:r>
            <a:r>
              <a:rPr lang="fr-FR" sz="2400" b="1" dirty="0"/>
              <a:t> (Ouganda).</a:t>
            </a:r>
          </a:p>
        </p:txBody>
      </p:sp>
    </p:spTree>
    <p:extLst>
      <p:ext uri="{BB962C8B-B14F-4D97-AF65-F5344CB8AC3E}">
        <p14:creationId xmlns:p14="http://schemas.microsoft.com/office/powerpoint/2010/main" val="161723174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plein air, montagne, nature, nuage&#10;&#10;Description générée automatiquement">
            <a:extLst>
              <a:ext uri="{FF2B5EF4-FFF2-40B4-BE49-F238E27FC236}">
                <a16:creationId xmlns:a16="http://schemas.microsoft.com/office/drawing/2014/main" id="{7811F869-714D-FCEE-38E0-2D3A9A972E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0CF78CA-DAA3-8010-300B-B07AC8CC9CD3}"/>
              </a:ext>
            </a:extLst>
          </p:cNvPr>
          <p:cNvSpPr txBox="1"/>
          <p:nvPr/>
        </p:nvSpPr>
        <p:spPr>
          <a:xfrm>
            <a:off x="4193177" y="6083373"/>
            <a:ext cx="8216537" cy="461665"/>
          </a:xfrm>
          <a:prstGeom prst="rect">
            <a:avLst/>
          </a:prstGeom>
          <a:noFill/>
        </p:spPr>
        <p:txBody>
          <a:bodyPr wrap="square" rtlCol="0">
            <a:spAutoFit/>
          </a:bodyPr>
          <a:lstStyle/>
          <a:p>
            <a:r>
              <a:rPr lang="fr-FR" sz="2400" b="1">
                <a:solidFill>
                  <a:srgbClr val="FFFF00"/>
                </a:solidFill>
              </a:rPr>
              <a:t> Nil Bleu près de Bahar Dar</a:t>
            </a:r>
            <a:endParaRPr lang="fr-FR" sz="2400" b="1" dirty="0">
              <a:solidFill>
                <a:srgbClr val="FFFF00"/>
              </a:solidFill>
            </a:endParaRPr>
          </a:p>
        </p:txBody>
      </p:sp>
    </p:spTree>
    <p:extLst>
      <p:ext uri="{BB962C8B-B14F-4D97-AF65-F5344CB8AC3E}">
        <p14:creationId xmlns:p14="http://schemas.microsoft.com/office/powerpoint/2010/main" val="390401707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A44276F4-1349-8075-76A3-9A30446234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DB5B5EAE-3030-EF68-472E-9C0B191A6520}"/>
              </a:ext>
            </a:extLst>
          </p:cNvPr>
          <p:cNvSpPr txBox="1"/>
          <p:nvPr/>
        </p:nvSpPr>
        <p:spPr>
          <a:xfrm>
            <a:off x="1358537" y="5930883"/>
            <a:ext cx="9914709" cy="461665"/>
          </a:xfrm>
          <a:prstGeom prst="rect">
            <a:avLst/>
          </a:prstGeom>
          <a:noFill/>
        </p:spPr>
        <p:txBody>
          <a:bodyPr wrap="square" rtlCol="0">
            <a:spAutoFit/>
          </a:bodyPr>
          <a:lstStyle/>
          <a:p>
            <a:r>
              <a:rPr lang="fr-FR" sz="2400" b="1" dirty="0">
                <a:solidFill>
                  <a:srgbClr val="FFFF00"/>
                </a:solidFill>
              </a:rPr>
              <a:t>Vue aérienne de la confluence du Nil Bleu et du Nil Blanc au Soudan.</a:t>
            </a:r>
          </a:p>
        </p:txBody>
      </p:sp>
    </p:spTree>
    <p:extLst>
      <p:ext uri="{BB962C8B-B14F-4D97-AF65-F5344CB8AC3E}">
        <p14:creationId xmlns:p14="http://schemas.microsoft.com/office/powerpoint/2010/main" val="94027224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hute d’eau, plein air, ciel, eau&#10;&#10;Description générée automatiquement">
            <a:extLst>
              <a:ext uri="{FF2B5EF4-FFF2-40B4-BE49-F238E27FC236}">
                <a16:creationId xmlns:a16="http://schemas.microsoft.com/office/drawing/2014/main" id="{BA5A7CB2-42C0-F9C2-7EE9-EDE2C8F9E8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FE2FA64-BC42-31EA-859D-AA436A9605EB}"/>
              </a:ext>
            </a:extLst>
          </p:cNvPr>
          <p:cNvSpPr txBox="1"/>
          <p:nvPr/>
        </p:nvSpPr>
        <p:spPr>
          <a:xfrm>
            <a:off x="4010297" y="5748003"/>
            <a:ext cx="768342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Les chutes du Nil Bleu à </a:t>
            </a:r>
            <a:r>
              <a:rPr lang="fr-FR" sz="2400" b="1" dirty="0" err="1">
                <a:solidFill>
                  <a:srgbClr val="FFFF00"/>
                </a:solidFill>
              </a:rPr>
              <a:t>Tis</a:t>
            </a:r>
            <a:r>
              <a:rPr lang="fr-FR" sz="2400" b="1" dirty="0">
                <a:solidFill>
                  <a:srgbClr val="FFFF00"/>
                </a:solidFill>
              </a:rPr>
              <a:t> Esat.</a:t>
            </a:r>
          </a:p>
        </p:txBody>
      </p:sp>
    </p:spTree>
    <p:extLst>
      <p:ext uri="{BB962C8B-B14F-4D97-AF65-F5344CB8AC3E}">
        <p14:creationId xmlns:p14="http://schemas.microsoft.com/office/powerpoint/2010/main" val="2369074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eau, bateau, embarcation&#10;&#10;Description générée automatiquement">
            <a:extLst>
              <a:ext uri="{FF2B5EF4-FFF2-40B4-BE49-F238E27FC236}">
                <a16:creationId xmlns:a16="http://schemas.microsoft.com/office/drawing/2014/main" id="{456F1CFC-2364-0E5B-A3B0-2D74F1C3E6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055" y="3262463"/>
            <a:ext cx="4284000" cy="3333845"/>
          </a:xfrm>
          <a:prstGeom prst="rect">
            <a:avLst/>
          </a:prstGeom>
          <a:ln w="254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1AAFA988-7FC6-97F0-6F5F-4CE95E0FC5F8}"/>
              </a:ext>
            </a:extLst>
          </p:cNvPr>
          <p:cNvSpPr txBox="1"/>
          <p:nvPr/>
        </p:nvSpPr>
        <p:spPr>
          <a:xfrm>
            <a:off x="765130" y="2800798"/>
            <a:ext cx="4284000" cy="461665"/>
          </a:xfrm>
          <a:prstGeom prst="rect">
            <a:avLst/>
          </a:prstGeom>
          <a:noFill/>
        </p:spPr>
        <p:txBody>
          <a:bodyPr wrap="square" rtlCol="0">
            <a:spAutoFit/>
          </a:bodyPr>
          <a:lstStyle/>
          <a:p>
            <a:r>
              <a:rPr lang="fr-FR" sz="2400" b="1">
                <a:solidFill>
                  <a:srgbClr val="FFFF00"/>
                </a:solidFill>
              </a:rPr>
              <a:t> Vue sur le Nil à Assouan </a:t>
            </a:r>
            <a:endParaRPr lang="fr-FR" sz="2400" b="1" dirty="0">
              <a:solidFill>
                <a:srgbClr val="FFFF00"/>
              </a:solidFill>
            </a:endParaRPr>
          </a:p>
        </p:txBody>
      </p:sp>
      <p:pic>
        <p:nvPicPr>
          <p:cNvPr id="6" name="Image 5" descr="Une image contenant plein air, ciel, bateau, eau&#10;&#10;Description générée automatiquement">
            <a:extLst>
              <a:ext uri="{FF2B5EF4-FFF2-40B4-BE49-F238E27FC236}">
                <a16:creationId xmlns:a16="http://schemas.microsoft.com/office/drawing/2014/main" id="{CEE21030-0CD8-EC57-285B-CD2049E10F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7945" y="308775"/>
            <a:ext cx="5400000" cy="3570750"/>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4F1AA261-7860-E3BA-7579-9577E96D7D6C}"/>
              </a:ext>
            </a:extLst>
          </p:cNvPr>
          <p:cNvSpPr txBox="1"/>
          <p:nvPr/>
        </p:nvSpPr>
        <p:spPr>
          <a:xfrm>
            <a:off x="7210696" y="3879525"/>
            <a:ext cx="5603966" cy="461665"/>
          </a:xfrm>
          <a:prstGeom prst="rect">
            <a:avLst/>
          </a:prstGeom>
          <a:noFill/>
        </p:spPr>
        <p:txBody>
          <a:bodyPr wrap="square" rtlCol="0">
            <a:spAutoFit/>
          </a:bodyPr>
          <a:lstStyle/>
          <a:p>
            <a:r>
              <a:rPr lang="fr-FR" sz="2400" b="1">
                <a:solidFill>
                  <a:srgbClr val="FFFF00"/>
                </a:solidFill>
              </a:rPr>
              <a:t>Le Nil traversant Assouan</a:t>
            </a:r>
            <a:endParaRPr lang="fr-FR" sz="2400" b="1" dirty="0">
              <a:solidFill>
                <a:srgbClr val="FFFF00"/>
              </a:solidFill>
            </a:endParaRPr>
          </a:p>
        </p:txBody>
      </p:sp>
    </p:spTree>
    <p:extLst>
      <p:ext uri="{BB962C8B-B14F-4D97-AF65-F5344CB8AC3E}">
        <p14:creationId xmlns:p14="http://schemas.microsoft.com/office/powerpoint/2010/main" val="211527976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35855D8B-6A54-B17D-3C74-F56A462250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3259" y="279000"/>
            <a:ext cx="9520613" cy="6300000"/>
          </a:xfrm>
          <a:prstGeom prst="rect">
            <a:avLst/>
          </a:prstGeom>
          <a:effectLst>
            <a:softEdge rad="635000"/>
          </a:effectLst>
        </p:spPr>
      </p:pic>
      <p:sp>
        <p:nvSpPr>
          <p:cNvPr id="4" name="ZoneTexte 3">
            <a:extLst>
              <a:ext uri="{FF2B5EF4-FFF2-40B4-BE49-F238E27FC236}">
                <a16:creationId xmlns:a16="http://schemas.microsoft.com/office/drawing/2014/main" id="{7B911480-F3CE-4466-3787-021F9AFBAE91}"/>
              </a:ext>
            </a:extLst>
          </p:cNvPr>
          <p:cNvSpPr txBox="1"/>
          <p:nvPr/>
        </p:nvSpPr>
        <p:spPr>
          <a:xfrm>
            <a:off x="4393474" y="5748003"/>
            <a:ext cx="991470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Nilomètre de l'île de </a:t>
            </a:r>
            <a:r>
              <a:rPr lang="fr-FR" sz="2400" b="1" dirty="0" err="1">
                <a:solidFill>
                  <a:srgbClr val="FFFF00"/>
                </a:solidFill>
              </a:rPr>
              <a:t>Rodah</a:t>
            </a:r>
            <a:endParaRPr lang="fr-FR" sz="2400" b="1" dirty="0">
              <a:solidFill>
                <a:srgbClr val="FFFF00"/>
              </a:solidFill>
            </a:endParaRPr>
          </a:p>
        </p:txBody>
      </p:sp>
    </p:spTree>
    <p:extLst>
      <p:ext uri="{BB962C8B-B14F-4D97-AF65-F5344CB8AC3E}">
        <p14:creationId xmlns:p14="http://schemas.microsoft.com/office/powerpoint/2010/main" val="2546995023"/>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496CCAC1-75EF-1155-E90F-C0F31467CC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91E9F88A-2A78-D2F7-3D7E-941F7B327EE5}"/>
              </a:ext>
            </a:extLst>
          </p:cNvPr>
          <p:cNvSpPr txBox="1"/>
          <p:nvPr/>
        </p:nvSpPr>
        <p:spPr>
          <a:xfrm>
            <a:off x="2821577" y="5498404"/>
            <a:ext cx="740664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panoramique, horizon du Caire, Nil, Égypte.</a:t>
            </a:r>
          </a:p>
        </p:txBody>
      </p:sp>
    </p:spTree>
    <p:extLst>
      <p:ext uri="{BB962C8B-B14F-4D97-AF65-F5344CB8AC3E}">
        <p14:creationId xmlns:p14="http://schemas.microsoft.com/office/powerpoint/2010/main" val="40250587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plein air, bâtiment, ciel, Photographie aérienne&#10;&#10;Description générée automatiquement">
            <a:extLst>
              <a:ext uri="{FF2B5EF4-FFF2-40B4-BE49-F238E27FC236}">
                <a16:creationId xmlns:a16="http://schemas.microsoft.com/office/drawing/2014/main" id="{22B28EA5-6CCA-3E3D-0299-853BEDC222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5901" y="279000"/>
            <a:ext cx="8220198" cy="6300000"/>
          </a:xfrm>
          <a:prstGeom prst="rect">
            <a:avLst/>
          </a:prstGeom>
          <a:effectLst>
            <a:softEdge rad="635000"/>
          </a:effectLst>
        </p:spPr>
      </p:pic>
      <p:sp>
        <p:nvSpPr>
          <p:cNvPr id="4" name="ZoneTexte 3">
            <a:extLst>
              <a:ext uri="{FF2B5EF4-FFF2-40B4-BE49-F238E27FC236}">
                <a16:creationId xmlns:a16="http://schemas.microsoft.com/office/drawing/2014/main" id="{0C7B6452-9C14-3298-5FE3-F4E458F7C0C4}"/>
              </a:ext>
            </a:extLst>
          </p:cNvPr>
          <p:cNvSpPr txBox="1"/>
          <p:nvPr/>
        </p:nvSpPr>
        <p:spPr>
          <a:xfrm>
            <a:off x="3174274" y="5840336"/>
            <a:ext cx="6940385" cy="738664"/>
          </a:xfrm>
          <a:prstGeom prst="rect">
            <a:avLst/>
          </a:prstGeom>
          <a:noFill/>
        </p:spPr>
        <p:txBody>
          <a:bodyPr wrap="square" rtlCol="0">
            <a:spAutoFit/>
          </a:bodyPr>
          <a:lstStyle/>
          <a:p>
            <a:endParaRPr lang="fr-FR" dirty="0"/>
          </a:p>
          <a:p>
            <a:r>
              <a:rPr lang="fr-FR" sz="2400" b="1" dirty="0"/>
              <a:t>Le Nil traverse Le Caire, la capitale égyptienne.</a:t>
            </a:r>
          </a:p>
        </p:txBody>
      </p:sp>
    </p:spTree>
    <p:extLst>
      <p:ext uri="{BB962C8B-B14F-4D97-AF65-F5344CB8AC3E}">
        <p14:creationId xmlns:p14="http://schemas.microsoft.com/office/powerpoint/2010/main" val="2905580654"/>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lein air, ciel, eau, voyage&#10;&#10;Description générée automatiquement">
            <a:extLst>
              <a:ext uri="{FF2B5EF4-FFF2-40B4-BE49-F238E27FC236}">
                <a16:creationId xmlns:a16="http://schemas.microsoft.com/office/drawing/2014/main" id="{0490B132-838C-6953-B507-D6DFAAEC94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FA29D6B-183D-6F23-D4E5-E5F15CD9DA24}"/>
              </a:ext>
            </a:extLst>
          </p:cNvPr>
          <p:cNvSpPr txBox="1"/>
          <p:nvPr/>
        </p:nvSpPr>
        <p:spPr>
          <a:xfrm>
            <a:off x="1658983" y="6117335"/>
            <a:ext cx="9692640" cy="461665"/>
          </a:xfrm>
          <a:prstGeom prst="rect">
            <a:avLst/>
          </a:prstGeom>
          <a:noFill/>
        </p:spPr>
        <p:txBody>
          <a:bodyPr wrap="square" rtlCol="0">
            <a:spAutoFit/>
          </a:bodyPr>
          <a:lstStyle/>
          <a:p>
            <a:r>
              <a:rPr lang="fr-FR" sz="2400" b="1">
                <a:solidFill>
                  <a:srgbClr val="FFFF00"/>
                </a:solidFill>
              </a:rPr>
              <a:t>Vue du pont Qasr El Nil au Caire, avec l'île de Gezira en arrière-plan</a:t>
            </a:r>
            <a:endParaRPr lang="fr-FR" sz="2400" b="1" dirty="0">
              <a:solidFill>
                <a:srgbClr val="FFFF00"/>
              </a:solidFill>
            </a:endParaRPr>
          </a:p>
        </p:txBody>
      </p:sp>
    </p:spTree>
    <p:extLst>
      <p:ext uri="{BB962C8B-B14F-4D97-AF65-F5344CB8AC3E}">
        <p14:creationId xmlns:p14="http://schemas.microsoft.com/office/powerpoint/2010/main" val="180669854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oiseau, oiseau aquatique, bec-en-sabot, plein air&#10;&#10;Description générée automatiquement">
            <a:extLst>
              <a:ext uri="{FF2B5EF4-FFF2-40B4-BE49-F238E27FC236}">
                <a16:creationId xmlns:a16="http://schemas.microsoft.com/office/drawing/2014/main" id="{22E4783D-2236-3C9E-2AC5-59BC5DB72E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508" y="189000"/>
            <a:ext cx="4641003" cy="6480000"/>
          </a:xfrm>
          <a:prstGeom prst="rect">
            <a:avLst/>
          </a:prstGeom>
          <a:ln w="38100">
            <a:solidFill>
              <a:schemeClr val="bg1"/>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1FB72D4-3012-92DE-22F6-4267141D3B1F}"/>
              </a:ext>
            </a:extLst>
          </p:cNvPr>
          <p:cNvSpPr txBox="1"/>
          <p:nvPr/>
        </p:nvSpPr>
        <p:spPr>
          <a:xfrm>
            <a:off x="8367514" y="3742623"/>
            <a:ext cx="3217817" cy="2308324"/>
          </a:xfrm>
          <a:prstGeom prst="rect">
            <a:avLst/>
          </a:prstGeom>
          <a:noFill/>
        </p:spPr>
        <p:txBody>
          <a:bodyPr wrap="square" rtlCol="0">
            <a:spAutoFit/>
          </a:bodyPr>
          <a:lstStyle/>
          <a:p>
            <a:endParaRPr lang="fr-FR" sz="2400" b="1" dirty="0">
              <a:solidFill>
                <a:srgbClr val="FFFF00"/>
              </a:solidFill>
            </a:endParaRPr>
          </a:p>
          <a:p>
            <a:r>
              <a:rPr lang="fr-FR" sz="2400" b="1" dirty="0"/>
              <a:t>Bec-en-sabot du Nil (</a:t>
            </a:r>
            <a:r>
              <a:rPr lang="fr-FR" sz="2400" b="1" dirty="0" err="1"/>
              <a:t>Balaeniceps</a:t>
            </a:r>
            <a:r>
              <a:rPr lang="fr-FR" sz="2400" b="1" dirty="0"/>
              <a:t> rex) dans le Parc des Oiseaux </a:t>
            </a:r>
            <a:r>
              <a:rPr lang="fr-FR" sz="2400" b="1" dirty="0" err="1"/>
              <a:t>Walsrode</a:t>
            </a:r>
            <a:r>
              <a:rPr lang="fr-FR" sz="2400" b="1" dirty="0"/>
              <a:t>, </a:t>
            </a:r>
            <a:r>
              <a:rPr lang="fr-FR" sz="2400" b="1" dirty="0" err="1"/>
              <a:t>Allmagne</a:t>
            </a:r>
            <a:r>
              <a:rPr lang="fr-FR" sz="2400" b="1" dirty="0"/>
              <a:t>.</a:t>
            </a:r>
          </a:p>
        </p:txBody>
      </p:sp>
    </p:spTree>
    <p:extLst>
      <p:ext uri="{BB962C8B-B14F-4D97-AF65-F5344CB8AC3E}">
        <p14:creationId xmlns:p14="http://schemas.microsoft.com/office/powerpoint/2010/main" val="2681897616"/>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Voilier, embarcation, transport&#10;&#10;Description générée automatiquement">
            <a:extLst>
              <a:ext uri="{FF2B5EF4-FFF2-40B4-BE49-F238E27FC236}">
                <a16:creationId xmlns:a16="http://schemas.microsoft.com/office/drawing/2014/main" id="{F3FD67AD-569C-C029-593F-FF60FD0C42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928" y="3154680"/>
            <a:ext cx="4860000" cy="3240000"/>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9C18406D-BC40-C569-5296-D4AB7C94EA48}"/>
              </a:ext>
            </a:extLst>
          </p:cNvPr>
          <p:cNvSpPr txBox="1"/>
          <p:nvPr/>
        </p:nvSpPr>
        <p:spPr>
          <a:xfrm>
            <a:off x="878711" y="2693015"/>
            <a:ext cx="5147038" cy="461665"/>
          </a:xfrm>
          <a:prstGeom prst="rect">
            <a:avLst/>
          </a:prstGeom>
          <a:noFill/>
        </p:spPr>
        <p:txBody>
          <a:bodyPr wrap="square" rtlCol="0">
            <a:spAutoFit/>
          </a:bodyPr>
          <a:lstStyle/>
          <a:p>
            <a:r>
              <a:rPr lang="fr-FR" sz="2400" b="1">
                <a:solidFill>
                  <a:srgbClr val="FFFF00"/>
                </a:solidFill>
              </a:rPr>
              <a:t>L’Égypte, voyage au fil du Nil</a:t>
            </a:r>
            <a:endParaRPr lang="fr-FR" sz="2400" b="1" dirty="0">
              <a:solidFill>
                <a:srgbClr val="FFFF00"/>
              </a:solidFill>
            </a:endParaRPr>
          </a:p>
        </p:txBody>
      </p:sp>
      <p:pic>
        <p:nvPicPr>
          <p:cNvPr id="6" name="Image 5" descr="Une image contenant ciel, Ruines, Histoire antique, Site historique&#10;&#10;Description générée automatiquement">
            <a:extLst>
              <a:ext uri="{FF2B5EF4-FFF2-40B4-BE49-F238E27FC236}">
                <a16:creationId xmlns:a16="http://schemas.microsoft.com/office/drawing/2014/main" id="{82F2ACF6-9D01-C89D-D476-7077DE5F1F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4570" y="402199"/>
            <a:ext cx="4896000" cy="3264000"/>
          </a:xfrm>
          <a:prstGeom prst="rect">
            <a:avLst/>
          </a:prstGeom>
        </p:spPr>
      </p:pic>
      <p:sp>
        <p:nvSpPr>
          <p:cNvPr id="7" name="ZoneTexte 6">
            <a:extLst>
              <a:ext uri="{FF2B5EF4-FFF2-40B4-BE49-F238E27FC236}">
                <a16:creationId xmlns:a16="http://schemas.microsoft.com/office/drawing/2014/main" id="{6A3B002D-95D5-C16A-6825-7A9C6F57EE49}"/>
              </a:ext>
            </a:extLst>
          </p:cNvPr>
          <p:cNvSpPr txBox="1"/>
          <p:nvPr/>
        </p:nvSpPr>
        <p:spPr>
          <a:xfrm>
            <a:off x="7338889" y="3666199"/>
            <a:ext cx="5000502" cy="461665"/>
          </a:xfrm>
          <a:prstGeom prst="rect">
            <a:avLst/>
          </a:prstGeom>
          <a:noFill/>
        </p:spPr>
        <p:txBody>
          <a:bodyPr wrap="square" rtlCol="0">
            <a:spAutoFit/>
          </a:bodyPr>
          <a:lstStyle/>
          <a:p>
            <a:r>
              <a:rPr lang="fr-FR" sz="2400" b="1">
                <a:solidFill>
                  <a:srgbClr val="FFFF00"/>
                </a:solidFill>
              </a:rPr>
              <a:t>Pylone du temple d'Amon </a:t>
            </a:r>
            <a:endParaRPr lang="fr-FR" sz="2400" b="1" dirty="0">
              <a:solidFill>
                <a:srgbClr val="FFFF00"/>
              </a:solidFill>
            </a:endParaRPr>
          </a:p>
        </p:txBody>
      </p:sp>
      <p:sp>
        <p:nvSpPr>
          <p:cNvPr id="8" name="ZoneTexte 7">
            <a:extLst>
              <a:ext uri="{FF2B5EF4-FFF2-40B4-BE49-F238E27FC236}">
                <a16:creationId xmlns:a16="http://schemas.microsoft.com/office/drawing/2014/main" id="{68409EA4-86E0-774B-5091-F6E6EA02CD8D}"/>
              </a:ext>
            </a:extLst>
          </p:cNvPr>
          <p:cNvSpPr txBox="1"/>
          <p:nvPr/>
        </p:nvSpPr>
        <p:spPr>
          <a:xfrm>
            <a:off x="456928" y="1061015"/>
            <a:ext cx="8291415" cy="461665"/>
          </a:xfrm>
          <a:prstGeom prst="rect">
            <a:avLst/>
          </a:prstGeom>
          <a:noFill/>
        </p:spPr>
        <p:txBody>
          <a:bodyPr wrap="square" rtlCol="0">
            <a:spAutoFit/>
          </a:bodyPr>
          <a:lstStyle/>
          <a:p>
            <a:r>
              <a:rPr lang="fr-FR" sz="2400" b="1" dirty="0">
                <a:solidFill>
                  <a:srgbClr val="FFFF00"/>
                </a:solidFill>
              </a:rPr>
              <a:t>L’Égypte, voyage au fil du Nil à Suivre </a:t>
            </a:r>
          </a:p>
        </p:txBody>
      </p:sp>
    </p:spTree>
    <p:extLst>
      <p:ext uri="{BB962C8B-B14F-4D97-AF65-F5344CB8AC3E}">
        <p14:creationId xmlns:p14="http://schemas.microsoft.com/office/powerpoint/2010/main" val="387514718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lein air, ciel, Histoire antique, montagne&#10;&#10;Description générée automatiquement">
            <a:extLst>
              <a:ext uri="{FF2B5EF4-FFF2-40B4-BE49-F238E27FC236}">
                <a16:creationId xmlns:a16="http://schemas.microsoft.com/office/drawing/2014/main" id="{488907E7-9ADD-3EAB-B5E2-C025CBD4B3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152" y="511628"/>
            <a:ext cx="4572000" cy="3048000"/>
          </a:xfrm>
          <a:prstGeom prst="rect">
            <a:avLst/>
          </a:prstGeom>
          <a:ln w="34925">
            <a:solidFill>
              <a:srgbClr val="FFFF00"/>
            </a:solidFill>
          </a:ln>
        </p:spPr>
      </p:pic>
      <p:sp>
        <p:nvSpPr>
          <p:cNvPr id="4" name="ZoneTexte 3">
            <a:extLst>
              <a:ext uri="{FF2B5EF4-FFF2-40B4-BE49-F238E27FC236}">
                <a16:creationId xmlns:a16="http://schemas.microsoft.com/office/drawing/2014/main" id="{84F4DA1D-1F1B-631E-FC2B-50E288A92504}"/>
              </a:ext>
            </a:extLst>
          </p:cNvPr>
          <p:cNvSpPr txBox="1"/>
          <p:nvPr/>
        </p:nvSpPr>
        <p:spPr>
          <a:xfrm>
            <a:off x="1667691" y="3559628"/>
            <a:ext cx="4572000" cy="461665"/>
          </a:xfrm>
          <a:prstGeom prst="rect">
            <a:avLst/>
          </a:prstGeom>
          <a:noFill/>
        </p:spPr>
        <p:txBody>
          <a:bodyPr wrap="square" rtlCol="0">
            <a:spAutoFit/>
          </a:bodyPr>
          <a:lstStyle/>
          <a:p>
            <a:r>
              <a:rPr lang="fr-FR" sz="2400" b="1">
                <a:solidFill>
                  <a:srgbClr val="FFFF00"/>
                </a:solidFill>
              </a:rPr>
              <a:t>Vallée des rois</a:t>
            </a:r>
            <a:endParaRPr lang="fr-FR" sz="2400" b="1" dirty="0">
              <a:solidFill>
                <a:srgbClr val="FFFF00"/>
              </a:solidFill>
            </a:endParaRPr>
          </a:p>
        </p:txBody>
      </p:sp>
      <p:pic>
        <p:nvPicPr>
          <p:cNvPr id="6" name="Image 5" descr="Une image contenant mur, bâtiment, intérieur, sol&#10;&#10;Description générée automatiquement">
            <a:extLst>
              <a:ext uri="{FF2B5EF4-FFF2-40B4-BE49-F238E27FC236}">
                <a16:creationId xmlns:a16="http://schemas.microsoft.com/office/drawing/2014/main" id="{33FFC030-9FA2-E7F2-4196-5DB1F0AA075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4848" y="3087732"/>
            <a:ext cx="4932000" cy="3288000"/>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38736840-4929-C4D2-1CC9-356A784DD57D}"/>
              </a:ext>
            </a:extLst>
          </p:cNvPr>
          <p:cNvSpPr txBox="1"/>
          <p:nvPr/>
        </p:nvSpPr>
        <p:spPr>
          <a:xfrm>
            <a:off x="6674848" y="2547257"/>
            <a:ext cx="5186226" cy="461665"/>
          </a:xfrm>
          <a:prstGeom prst="rect">
            <a:avLst/>
          </a:prstGeom>
          <a:noFill/>
        </p:spPr>
        <p:txBody>
          <a:bodyPr wrap="square" rtlCol="0">
            <a:spAutoFit/>
          </a:bodyPr>
          <a:lstStyle/>
          <a:p>
            <a:r>
              <a:rPr lang="fr-FR" sz="2400" b="1">
                <a:solidFill>
                  <a:srgbClr val="FFFF00"/>
                </a:solidFill>
              </a:rPr>
              <a:t>Hieroglyphes dans une nécropole </a:t>
            </a:r>
            <a:endParaRPr lang="fr-FR" sz="2400" b="1" dirty="0">
              <a:solidFill>
                <a:srgbClr val="FFFF00"/>
              </a:solidFill>
            </a:endParaRPr>
          </a:p>
        </p:txBody>
      </p:sp>
    </p:spTree>
    <p:extLst>
      <p:ext uri="{BB962C8B-B14F-4D97-AF65-F5344CB8AC3E}">
        <p14:creationId xmlns:p14="http://schemas.microsoft.com/office/powerpoint/2010/main" val="477533247"/>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ciel, bâtiment, Ruines, Histoire antique&#10;&#10;Description générée automatiquement">
            <a:extLst>
              <a:ext uri="{FF2B5EF4-FFF2-40B4-BE49-F238E27FC236}">
                <a16:creationId xmlns:a16="http://schemas.microsoft.com/office/drawing/2014/main" id="{43C22130-9FA3-800F-1EF0-3E821C3D0E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865" y="3134133"/>
            <a:ext cx="5040000" cy="3304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C4DB0B05-F682-4D8E-4B9F-8B73FB538305}"/>
              </a:ext>
            </a:extLst>
          </p:cNvPr>
          <p:cNvSpPr txBox="1"/>
          <p:nvPr/>
        </p:nvSpPr>
        <p:spPr>
          <a:xfrm>
            <a:off x="898529" y="2303136"/>
            <a:ext cx="4585336" cy="830997"/>
          </a:xfrm>
          <a:prstGeom prst="rect">
            <a:avLst/>
          </a:prstGeom>
          <a:noFill/>
        </p:spPr>
        <p:txBody>
          <a:bodyPr wrap="square">
            <a:spAutoFit/>
          </a:bodyPr>
          <a:lstStyle/>
          <a:p>
            <a:r>
              <a:rPr lang="fr-FR" sz="2400" b="1" dirty="0">
                <a:solidFill>
                  <a:srgbClr val="FFFF00"/>
                </a:solidFill>
              </a:rPr>
              <a:t>Le temple de Karnak est dédié à la triade thébaine</a:t>
            </a:r>
          </a:p>
        </p:txBody>
      </p:sp>
      <p:pic>
        <p:nvPicPr>
          <p:cNvPr id="8" name="Image 7" descr="Une image contenant herbe, plein air, paysage, eau&#10;&#10;Description générée automatiquement">
            <a:extLst>
              <a:ext uri="{FF2B5EF4-FFF2-40B4-BE49-F238E27FC236}">
                <a16:creationId xmlns:a16="http://schemas.microsoft.com/office/drawing/2014/main" id="{CA9D3A57-9310-2B71-4D42-9DDCFB44E6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2135" y="401348"/>
            <a:ext cx="4806000" cy="3204000"/>
          </a:xfrm>
          <a:prstGeom prst="rect">
            <a:avLst/>
          </a:prstGeom>
          <a:ln w="38100">
            <a:solidFill>
              <a:srgbClr val="FFFF00"/>
            </a:solidFill>
          </a:ln>
        </p:spPr>
      </p:pic>
      <p:sp>
        <p:nvSpPr>
          <p:cNvPr id="10" name="ZoneTexte 9">
            <a:extLst>
              <a:ext uri="{FF2B5EF4-FFF2-40B4-BE49-F238E27FC236}">
                <a16:creationId xmlns:a16="http://schemas.microsoft.com/office/drawing/2014/main" id="{3636969D-35F6-03B0-6F71-1D6071FCCA0F}"/>
              </a:ext>
            </a:extLst>
          </p:cNvPr>
          <p:cNvSpPr txBox="1"/>
          <p:nvPr/>
        </p:nvSpPr>
        <p:spPr>
          <a:xfrm>
            <a:off x="7778158" y="3605348"/>
            <a:ext cx="5154071" cy="461665"/>
          </a:xfrm>
          <a:prstGeom prst="rect">
            <a:avLst/>
          </a:prstGeom>
          <a:noFill/>
        </p:spPr>
        <p:txBody>
          <a:bodyPr wrap="square" rtlCol="0">
            <a:spAutoFit/>
          </a:bodyPr>
          <a:lstStyle/>
          <a:p>
            <a:r>
              <a:rPr lang="fr-FR" sz="2400" b="1">
                <a:solidFill>
                  <a:srgbClr val="FFFF00"/>
                </a:solidFill>
              </a:rPr>
              <a:t>Vaches sur un îlot du Nil </a:t>
            </a:r>
            <a:endParaRPr lang="fr-FR" sz="2400" b="1" dirty="0">
              <a:solidFill>
                <a:srgbClr val="FFFF00"/>
              </a:solidFill>
            </a:endParaRPr>
          </a:p>
        </p:txBody>
      </p:sp>
    </p:spTree>
    <p:extLst>
      <p:ext uri="{BB962C8B-B14F-4D97-AF65-F5344CB8AC3E}">
        <p14:creationId xmlns:p14="http://schemas.microsoft.com/office/powerpoint/2010/main" val="2006869371"/>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 name="Image 4" descr="Une image contenant transport, embarcation, bateau, ciel&#10;&#10;Description générée automatiquement">
            <a:extLst>
              <a:ext uri="{FF2B5EF4-FFF2-40B4-BE49-F238E27FC236}">
                <a16:creationId xmlns:a16="http://schemas.microsoft.com/office/drawing/2014/main" id="{F8FB0205-B609-66DF-DFBF-8EF24816D6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7227" y="279000"/>
            <a:ext cx="8417545" cy="6300000"/>
          </a:xfrm>
          <a:prstGeom prst="rect">
            <a:avLst/>
          </a:prstGeom>
          <a:effectLst>
            <a:softEdge rad="635000"/>
          </a:effectLst>
        </p:spPr>
      </p:pic>
      <p:sp>
        <p:nvSpPr>
          <p:cNvPr id="6" name="ZoneTexte 5">
            <a:extLst>
              <a:ext uri="{FF2B5EF4-FFF2-40B4-BE49-F238E27FC236}">
                <a16:creationId xmlns:a16="http://schemas.microsoft.com/office/drawing/2014/main" id="{898BF75A-1472-C361-9F07-58DF07AA7412}"/>
              </a:ext>
            </a:extLst>
          </p:cNvPr>
          <p:cNvSpPr txBox="1"/>
          <p:nvPr/>
        </p:nvSpPr>
        <p:spPr>
          <a:xfrm>
            <a:off x="4807131" y="6117335"/>
            <a:ext cx="8686800" cy="461665"/>
          </a:xfrm>
          <a:prstGeom prst="rect">
            <a:avLst/>
          </a:prstGeom>
          <a:noFill/>
        </p:spPr>
        <p:txBody>
          <a:bodyPr wrap="square" rtlCol="0">
            <a:spAutoFit/>
          </a:bodyPr>
          <a:lstStyle/>
          <a:p>
            <a:r>
              <a:rPr lang="fr-FR" sz="2400" b="1" dirty="0"/>
              <a:t>Croisière Sur Le </a:t>
            </a:r>
            <a:r>
              <a:rPr lang="fr-FR" sz="2400" b="1" dirty="0" err="1"/>
              <a:t>NIl</a:t>
            </a:r>
            <a:endParaRPr lang="fr-FR" sz="2400" b="1" dirty="0"/>
          </a:p>
        </p:txBody>
      </p:sp>
    </p:spTree>
    <p:extLst>
      <p:ext uri="{BB962C8B-B14F-4D97-AF65-F5344CB8AC3E}">
        <p14:creationId xmlns:p14="http://schemas.microsoft.com/office/powerpoint/2010/main" val="116306331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5" name="Image 4" descr="Une image contenant plein air, Camélidé, chameau d’Arabie, sable&#10;&#10;Description générée automatiquement">
            <a:extLst>
              <a:ext uri="{FF2B5EF4-FFF2-40B4-BE49-F238E27FC236}">
                <a16:creationId xmlns:a16="http://schemas.microsoft.com/office/drawing/2014/main" id="{591214CB-A411-2F39-9E8E-BB0711B392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886968"/>
            <a:ext cx="11484000" cy="5084063"/>
          </a:xfrm>
          <a:prstGeom prst="rect">
            <a:avLst/>
          </a:prstGeom>
          <a:effectLst>
            <a:softEdge rad="317500"/>
          </a:effectLst>
        </p:spPr>
      </p:pic>
      <p:sp>
        <p:nvSpPr>
          <p:cNvPr id="6" name="ZoneTexte 5">
            <a:extLst>
              <a:ext uri="{FF2B5EF4-FFF2-40B4-BE49-F238E27FC236}">
                <a16:creationId xmlns:a16="http://schemas.microsoft.com/office/drawing/2014/main" id="{D00F30E8-A4C0-7271-0F02-083BB3F12A7B}"/>
              </a:ext>
            </a:extLst>
          </p:cNvPr>
          <p:cNvSpPr txBox="1"/>
          <p:nvPr/>
        </p:nvSpPr>
        <p:spPr>
          <a:xfrm>
            <a:off x="1724297" y="5734594"/>
            <a:ext cx="9509760" cy="369332"/>
          </a:xfrm>
          <a:prstGeom prst="rect">
            <a:avLst/>
          </a:prstGeom>
          <a:noFill/>
        </p:spPr>
        <p:txBody>
          <a:bodyPr wrap="square" rtlCol="0">
            <a:spAutoFit/>
          </a:bodyPr>
          <a:lstStyle/>
          <a:p>
            <a:endParaRPr lang="fr-FR" dirty="0"/>
          </a:p>
        </p:txBody>
      </p:sp>
      <p:sp>
        <p:nvSpPr>
          <p:cNvPr id="7" name="ZoneTexte 6">
            <a:extLst>
              <a:ext uri="{FF2B5EF4-FFF2-40B4-BE49-F238E27FC236}">
                <a16:creationId xmlns:a16="http://schemas.microsoft.com/office/drawing/2014/main" id="{42A7E5ED-3E88-C746-728E-3DCE5D5C9D7E}"/>
              </a:ext>
            </a:extLst>
          </p:cNvPr>
          <p:cNvSpPr txBox="1"/>
          <p:nvPr/>
        </p:nvSpPr>
        <p:spPr>
          <a:xfrm>
            <a:off x="4974343" y="5753988"/>
            <a:ext cx="8233954" cy="461665"/>
          </a:xfrm>
          <a:prstGeom prst="rect">
            <a:avLst/>
          </a:prstGeom>
          <a:noFill/>
        </p:spPr>
        <p:txBody>
          <a:bodyPr wrap="square" rtlCol="0">
            <a:spAutoFit/>
          </a:bodyPr>
          <a:lstStyle/>
          <a:p>
            <a:r>
              <a:rPr lang="fr-FR" sz="2400" b="1" dirty="0"/>
              <a:t>peuples du Nil</a:t>
            </a:r>
          </a:p>
        </p:txBody>
      </p:sp>
    </p:spTree>
    <p:extLst>
      <p:ext uri="{BB962C8B-B14F-4D97-AF65-F5344CB8AC3E}">
        <p14:creationId xmlns:p14="http://schemas.microsoft.com/office/powerpoint/2010/main" val="1360218889"/>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79AE15D-E6FF-DFFC-7ABF-B861E1696B6C}"/>
              </a:ext>
            </a:extLst>
          </p:cNvPr>
          <p:cNvSpPr txBox="1"/>
          <p:nvPr/>
        </p:nvSpPr>
        <p:spPr>
          <a:xfrm>
            <a:off x="3056708" y="901337"/>
            <a:ext cx="10567851" cy="584775"/>
          </a:xfrm>
          <a:prstGeom prst="rect">
            <a:avLst/>
          </a:prstGeom>
          <a:noFill/>
        </p:spPr>
        <p:txBody>
          <a:bodyPr wrap="square" rtlCol="0">
            <a:spAutoFit/>
          </a:bodyPr>
          <a:lstStyle/>
          <a:p>
            <a:r>
              <a:rPr lang="fr-FR" sz="3200" b="1" dirty="0">
                <a:solidFill>
                  <a:srgbClr val="FFFF00"/>
                </a:solidFill>
              </a:rPr>
              <a:t>Lorient Vous A Présenté Le Nil</a:t>
            </a:r>
          </a:p>
        </p:txBody>
      </p:sp>
      <p:sp>
        <p:nvSpPr>
          <p:cNvPr id="3" name="ZoneTexte 2">
            <a:extLst>
              <a:ext uri="{FF2B5EF4-FFF2-40B4-BE49-F238E27FC236}">
                <a16:creationId xmlns:a16="http://schemas.microsoft.com/office/drawing/2014/main" id="{8C52FB10-89F6-474A-9EE4-C33892BDCF91}"/>
              </a:ext>
            </a:extLst>
          </p:cNvPr>
          <p:cNvSpPr txBox="1"/>
          <p:nvPr/>
        </p:nvSpPr>
        <p:spPr>
          <a:xfrm>
            <a:off x="4075612" y="1745417"/>
            <a:ext cx="5603966" cy="584775"/>
          </a:xfrm>
          <a:prstGeom prst="rect">
            <a:avLst/>
          </a:prstGeom>
          <a:noFill/>
        </p:spPr>
        <p:txBody>
          <a:bodyPr wrap="square" rtlCol="0">
            <a:spAutoFit/>
          </a:bodyPr>
          <a:lstStyle/>
          <a:p>
            <a:r>
              <a:rPr lang="fr-FR" sz="3200" b="1" dirty="0">
                <a:solidFill>
                  <a:srgbClr val="FFFF00"/>
                </a:solidFill>
              </a:rPr>
              <a:t>Merci De Votre Visite</a:t>
            </a:r>
          </a:p>
        </p:txBody>
      </p:sp>
      <p:sp>
        <p:nvSpPr>
          <p:cNvPr id="4" name="ZoneTexte 3">
            <a:extLst>
              <a:ext uri="{FF2B5EF4-FFF2-40B4-BE49-F238E27FC236}">
                <a16:creationId xmlns:a16="http://schemas.microsoft.com/office/drawing/2014/main" id="{33305109-CA68-2DFB-4050-65A8422EE5EA}"/>
              </a:ext>
            </a:extLst>
          </p:cNvPr>
          <p:cNvSpPr txBox="1"/>
          <p:nvPr/>
        </p:nvSpPr>
        <p:spPr>
          <a:xfrm>
            <a:off x="3396343" y="2746251"/>
            <a:ext cx="979714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990DBDF3-8247-3C95-430C-0C249E839B9E}"/>
              </a:ext>
            </a:extLst>
          </p:cNvPr>
          <p:cNvSpPr txBox="1"/>
          <p:nvPr/>
        </p:nvSpPr>
        <p:spPr>
          <a:xfrm>
            <a:off x="5394959" y="3526975"/>
            <a:ext cx="6230983"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724849828"/>
      </p:ext>
    </p:extLst>
  </p:cSld>
  <p:clrMapOvr>
    <a:masterClrMapping/>
  </p:clrMapOvr>
  <mc:AlternateContent xmlns:mc="http://schemas.openxmlformats.org/markup-compatibility/2006">
    <mc:Choice xmlns:p14="http://schemas.microsoft.com/office/powerpoint/2010/main" Requires="p14">
      <p:transition spd="slow" p14:dur="5000" advClick="0" advTm="8000">
        <p:wipe/>
      </p:transition>
    </mc:Choice>
    <mc:Fallback>
      <p:transition spd="slow" advClick="0" advTm="8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92</TotalTime>
  <Words>469</Words>
  <Application>Microsoft Office PowerPoint</Application>
  <PresentationFormat>Grand écran</PresentationFormat>
  <Paragraphs>51</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2024-05-31T05:06:33Z</dcterms:created>
  <dcterms:modified xsi:type="dcterms:W3CDTF">2024-05-31T07:53:57Z</dcterms:modified>
</cp:coreProperties>
</file>