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4" r:id="rId4"/>
    <p:sldId id="273" r:id="rId5"/>
    <p:sldId id="272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75" r:id="rId18"/>
    <p:sldId id="259" r:id="rId19"/>
    <p:sldId id="258" r:id="rId20"/>
    <p:sldId id="257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7B1C05-AFC9-DD5D-2D98-7DB10BC37D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3ADE2FA-FEDB-12CC-5282-3DF055B4B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89B63A-8A1B-4EC6-0A39-D81720F6E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29D59-2B3C-478B-B6B8-436C99BADC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0F42B3-5994-06E5-DFDF-7D494B45D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119A0A-8A30-EB91-80AF-35590342B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A74A1-5FE3-4504-8ECF-4C01C34B1A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71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BCA86-3CC4-5D6D-F50F-5AFC65F4E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A53CB0C-B748-220C-8A4B-E4F408D251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B3B3CD-CA2E-0423-CE62-FF40CBD4A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29D59-2B3C-478B-B6B8-436C99BADC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09DF8A-DEE0-C950-76C7-B3D154988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D92267-FC89-D989-F95A-3FB93DBFF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A74A1-5FE3-4504-8ECF-4C01C34B1A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299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953503-5B6C-7DD1-9EC8-EFC244005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09D4CB2-0A37-1319-8731-DFC58E851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0A1505-9694-A5DB-6226-07E6FDA6F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29D59-2B3C-478B-B6B8-436C99BADC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8EBEB4-8F65-CEB5-51B0-37163F38A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77AB60-816E-F4A6-00BE-74EDCD870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A74A1-5FE3-4504-8ECF-4C01C34B1A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026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97A001-82A3-FC34-61EC-010561D07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A3CD25-63D5-942F-D1C0-A19D98127A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9392130-5B03-4580-32C9-00BEBE22B5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1F32E2B-8A6B-719E-4043-C01C4189B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29D59-2B3C-478B-B6B8-436C99BADC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E902DFD-D728-0FD5-EF9E-F68F8D1DF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BF4649B-0673-F7DD-D8B6-47809507D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A74A1-5FE3-4504-8ECF-4C01C34B1A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36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BCA2CF-F8BA-7A03-1D36-510D6A6FD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F5E6E3C-7ABC-29EC-93BA-A7B951AEF9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07421A9-36EC-AE53-D106-A81B2FCFD0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26A5AF9-2F11-C8C6-0C81-AAFC8EC832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CFF5DC3-5C88-0C66-8E2D-10188C042B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63E828A-ED5A-1A3E-FE06-C4B31A060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29D59-2B3C-478B-B6B8-436C99BADC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F95F5FE-536A-5C49-0E57-E1895B1E8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1745D26-48DF-D54B-D339-E02E1DFA9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A74A1-5FE3-4504-8ECF-4C01C34B1A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903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A78EE4-87E4-852E-B69F-73026F4B1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A5A245C-D213-A9AA-6C94-D30FA61C5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29D59-2B3C-478B-B6B8-436C99BADC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AD305AF-6B77-1708-B94A-91F268375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B0A3B6A-90C1-C5E6-B0B0-BCF2838C5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A74A1-5FE3-4504-8ECF-4C01C34B1A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92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C5B4FA2-7D0F-856B-F0BC-08B41A1CA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29D59-2B3C-478B-B6B8-436C99BADC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695DF05-6478-91AD-2357-E24C0E191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00471FB-8C0F-6E5D-3E99-63BADC7D1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A74A1-5FE3-4504-8ECF-4C01C34B1A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1579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3C8F87-028C-131F-AA91-88D31CDC6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AEF7FC-E1D5-C5E6-E7FC-B0300555FA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E2B36EB-39DA-73C8-CE58-469463A632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687759D-1EA5-DEA5-916E-FB79F82DF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29D59-2B3C-478B-B6B8-436C99BADC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7C4B476-74B0-A4CB-48ED-C809B27E1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C7078F-06D7-703A-71F5-9426A25C6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A74A1-5FE3-4504-8ECF-4C01C34B1A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577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F5BE8E-BAD3-04A9-B260-922489CD7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46612D4-D843-14E5-D71F-C06948D91D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848B93F-0963-16F3-3FD8-49F350FD93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3D1B77F-9734-9403-1660-5CA77D974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29D59-2B3C-478B-B6B8-436C99BADC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79A77E-026C-DA22-29A7-52389963F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A6E8F6D-6905-2B22-56FB-BA2599E16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A74A1-5FE3-4504-8ECF-4C01C34B1A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94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37B9C8-8921-BA3B-227F-BD4C05911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BC82EE6-CDB2-A317-DA26-721059561C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9B9ADB-F742-96BF-B739-1D86A2E51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29D59-2B3C-478B-B6B8-436C99BADC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12A5F0-7BBB-FB68-764F-E85BDA8A2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1C3059-8D0B-5BCA-762E-298F32D26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A74A1-5FE3-4504-8ECF-4C01C34B1A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07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0D81959-DC2A-6A09-DAE2-04CB4D9C1F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97CECD6-704E-C7F0-355F-5D46356F00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659AC2-A508-6BA5-6E61-88DCF5B4F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29D59-2B3C-478B-B6B8-436C99BADC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8FF7BC-6676-0045-3F4A-6E3F4E634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6915B1-476D-816A-B880-237B304D9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A74A1-5FE3-4504-8ECF-4C01C34B1A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566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4333EE0-B262-90AD-3FE7-7C509B386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2B8FCBF-BCFC-0073-B271-A603F6860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93CF1D-8590-6B53-5DB8-7B45B40D1F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929D59-2B3C-478B-B6B8-436C99BADC3C}" type="datetimeFigureOut">
              <a:rPr lang="fr-FR" smtClean="0"/>
              <a:t>11/07/2024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7E94D8-52EC-FB4D-B2FD-910DC3738B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20AAC3-14F8-0BEC-7519-ABF2F72220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EA74A1-5FE3-4504-8ECF-4C01C34B1A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832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château&#10;&#10;Description générée automatiquement">
            <a:extLst>
              <a:ext uri="{FF2B5EF4-FFF2-40B4-BE49-F238E27FC236}">
                <a16:creationId xmlns:a16="http://schemas.microsoft.com/office/drawing/2014/main" id="{3F9B470D-10F9-F224-D5CA-2420EBE42D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EE5D5F4-B0E1-9742-FCD7-CDB3A3AEA101}"/>
              </a:ext>
            </a:extLst>
          </p:cNvPr>
          <p:cNvSpPr txBox="1"/>
          <p:nvPr/>
        </p:nvSpPr>
        <p:spPr>
          <a:xfrm>
            <a:off x="1896000" y="112180"/>
            <a:ext cx="9157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château de </a:t>
            </a:r>
            <a:r>
              <a:rPr lang="fr-FR" sz="2800" b="1" dirty="0" err="1">
                <a:solidFill>
                  <a:schemeClr val="bg1"/>
                </a:solidFill>
              </a:rPr>
              <a:t>Colomares,Et</a:t>
            </a:r>
            <a:r>
              <a:rPr lang="fr-FR" sz="2800" b="1" dirty="0">
                <a:solidFill>
                  <a:schemeClr val="bg1"/>
                </a:solidFill>
              </a:rPr>
              <a:t> Sa Ville De </a:t>
            </a:r>
            <a:r>
              <a:rPr lang="fr-FR" sz="2800" b="1" dirty="0" err="1">
                <a:solidFill>
                  <a:schemeClr val="bg1"/>
                </a:solidFill>
              </a:rPr>
              <a:t>Balmadéna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638CD02-EC63-CC4F-8521-A619066FDA44}"/>
              </a:ext>
            </a:extLst>
          </p:cNvPr>
          <p:cNvSpPr txBox="1"/>
          <p:nvPr/>
        </p:nvSpPr>
        <p:spPr>
          <a:xfrm>
            <a:off x="5195944" y="635400"/>
            <a:ext cx="3098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Espagne</a:t>
            </a:r>
          </a:p>
        </p:txBody>
      </p:sp>
    </p:spTree>
    <p:extLst>
      <p:ext uri="{BB962C8B-B14F-4D97-AF65-F5344CB8AC3E}">
        <p14:creationId xmlns:p14="http://schemas.microsoft.com/office/powerpoint/2010/main" val="1464127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  <p:sndAc>
          <p:stSnd loop="1">
            <p:snd r:embed="rId2" name="Guadalupe Pineda  - Historia De Un Amor.wav"/>
          </p:stSnd>
        </p:sndAc>
      </p:transition>
    </mc:Choice>
    <mc:Fallback>
      <p:transition spd="slow" advClick="0" advTm="8000">
        <p:split orient="vert"/>
        <p:sndAc>
          <p:stSnd loop="1">
            <p:snd r:embed="rId2" name="Guadalupe Pineda  - Historia De Un Amo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6D1789B-E547-D469-2C27-8D4B8DAD229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Le château de </a:t>
            </a:r>
            <a:r>
              <a:rPr lang="fr-FR" sz="4000" b="1" dirty="0" err="1">
                <a:solidFill>
                  <a:srgbClr val="FFFF00"/>
                </a:solidFill>
              </a:rPr>
              <a:t>Colomares</a:t>
            </a:r>
            <a:r>
              <a:rPr lang="fr-FR" sz="4000" b="1" dirty="0">
                <a:solidFill>
                  <a:srgbClr val="FFFF00"/>
                </a:solidFill>
              </a:rPr>
              <a:t> (Castillo </a:t>
            </a:r>
            <a:r>
              <a:rPr lang="fr-FR" sz="4000" b="1" dirty="0" err="1">
                <a:solidFill>
                  <a:srgbClr val="FFFF00"/>
                </a:solidFill>
              </a:rPr>
              <a:t>Colomares</a:t>
            </a:r>
            <a:r>
              <a:rPr lang="fr-FR" sz="4000" b="1" dirty="0">
                <a:solidFill>
                  <a:srgbClr val="FFFF00"/>
                </a:solidFill>
              </a:rPr>
              <a:t>) est un petit château bâti à </a:t>
            </a:r>
            <a:r>
              <a:rPr lang="fr-FR" sz="4000" b="1" dirty="0" err="1">
                <a:solidFill>
                  <a:srgbClr val="FFFF00"/>
                </a:solidFill>
              </a:rPr>
              <a:t>Benalmádena</a:t>
            </a:r>
            <a:r>
              <a:rPr lang="fr-FR" sz="4000" b="1" dirty="0">
                <a:solidFill>
                  <a:srgbClr val="FFFF00"/>
                </a:solidFill>
              </a:rPr>
              <a:t> en 1994. Le monument de </a:t>
            </a:r>
            <a:r>
              <a:rPr lang="fr-FR" sz="4000" b="1" dirty="0" err="1">
                <a:solidFill>
                  <a:srgbClr val="FFFF00"/>
                </a:solidFill>
              </a:rPr>
              <a:t>colomares</a:t>
            </a:r>
            <a:r>
              <a:rPr lang="fr-FR" sz="4000" b="1" dirty="0">
                <a:solidFill>
                  <a:srgbClr val="FFFF00"/>
                </a:solidFill>
              </a:rPr>
              <a:t> est un "fantasme de Pierre" conçu et construit par </a:t>
            </a:r>
            <a:r>
              <a:rPr lang="fr-FR" sz="4000" b="1" dirty="0" err="1">
                <a:solidFill>
                  <a:srgbClr val="FFFF00"/>
                </a:solidFill>
              </a:rPr>
              <a:t>Esteban</a:t>
            </a:r>
            <a:r>
              <a:rPr lang="fr-FR" sz="4000" b="1" dirty="0">
                <a:solidFill>
                  <a:srgbClr val="FFFF00"/>
                </a:solidFill>
              </a:rPr>
              <a:t> Martin </a:t>
            </a:r>
            <a:r>
              <a:rPr lang="fr-FR" sz="4000" b="1" dirty="0" err="1">
                <a:solidFill>
                  <a:srgbClr val="FFFF00"/>
                </a:solidFill>
              </a:rPr>
              <a:t>Martin</a:t>
            </a:r>
            <a:r>
              <a:rPr lang="fr-FR" sz="4000" b="1" dirty="0">
                <a:solidFill>
                  <a:srgbClr val="FFFF00"/>
                </a:solidFill>
              </a:rPr>
              <a:t> entre 1987 et 1994 avec l'aide de deux ouvriers maçons. Ce monument est dédié à Christophe Colomb, à sa découverte de l'Amérique et des événements entourant cette exploit. Il unifie tous les styles architecturaux :byzantin, roman, arabe et gothique.</a:t>
            </a:r>
          </a:p>
        </p:txBody>
      </p:sp>
    </p:spTree>
    <p:extLst>
      <p:ext uri="{BB962C8B-B14F-4D97-AF65-F5344CB8AC3E}">
        <p14:creationId xmlns:p14="http://schemas.microsoft.com/office/powerpoint/2010/main" val="1812598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Description générée automatiquement">
            <a:extLst>
              <a:ext uri="{FF2B5EF4-FFF2-40B4-BE49-F238E27FC236}">
                <a16:creationId xmlns:a16="http://schemas.microsoft.com/office/drawing/2014/main" id="{E8B07084-3BDC-E8D0-8621-A0633BA66E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6817" y="279000"/>
            <a:ext cx="63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90E516-DBC1-1B95-E6DC-145D0C877029}"/>
              </a:ext>
            </a:extLst>
          </p:cNvPr>
          <p:cNvSpPr txBox="1"/>
          <p:nvPr/>
        </p:nvSpPr>
        <p:spPr>
          <a:xfrm>
            <a:off x="9261566" y="3611881"/>
            <a:ext cx="29304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Château de Colomares, Benalmádena, Málaga, Espagne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55775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sur pierre, Sculpture, bâtiment&#10;&#10;Description générée automatiquement">
            <a:extLst>
              <a:ext uri="{FF2B5EF4-FFF2-40B4-BE49-F238E27FC236}">
                <a16:creationId xmlns:a16="http://schemas.microsoft.com/office/drawing/2014/main" id="{87EF9ACA-273D-7779-3DE5-68510FBDE6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297" y="189000"/>
            <a:ext cx="4858481" cy="6480000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E53B6F-82C4-E1D0-1AA7-3376209278D2}"/>
              </a:ext>
            </a:extLst>
          </p:cNvPr>
          <p:cNvSpPr txBox="1"/>
          <p:nvPr/>
        </p:nvSpPr>
        <p:spPr>
          <a:xfrm>
            <a:off x="4206241" y="5099340"/>
            <a:ext cx="3043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Troubadour en pierre.</a:t>
            </a:r>
          </a:p>
        </p:txBody>
      </p:sp>
      <p:pic>
        <p:nvPicPr>
          <p:cNvPr id="6" name="Image 5" descr="Une image contenant ciel, plein air, statue, temple&#10;&#10;Description générée automatiquement">
            <a:extLst>
              <a:ext uri="{FF2B5EF4-FFF2-40B4-BE49-F238E27FC236}">
                <a16:creationId xmlns:a16="http://schemas.microsoft.com/office/drawing/2014/main" id="{F182F5E1-B48D-C94C-F45F-EDD14F2D12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8017" y="189000"/>
            <a:ext cx="2273686" cy="6480000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D485CEB-2A99-39ED-F21E-1E13195527F8}"/>
              </a:ext>
            </a:extLst>
          </p:cNvPr>
          <p:cNvSpPr txBox="1"/>
          <p:nvPr/>
        </p:nvSpPr>
        <p:spPr>
          <a:xfrm>
            <a:off x="6988629" y="2103120"/>
            <a:ext cx="27293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Château de Colomares, Benalmádena, Málaga, Espagne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09169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9078076D-8E56-1A96-0483-E3DD734E57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196" y="189000"/>
            <a:ext cx="4858484" cy="64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26B5013-9C46-2CD3-9296-7ED13EF5C744}"/>
              </a:ext>
            </a:extLst>
          </p:cNvPr>
          <p:cNvSpPr txBox="1"/>
          <p:nvPr/>
        </p:nvSpPr>
        <p:spPr>
          <a:xfrm>
            <a:off x="976444" y="-630942"/>
            <a:ext cx="4153987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800" b="1" dirty="0">
                <a:solidFill>
                  <a:schemeClr val="bg1"/>
                </a:solidFill>
              </a:rPr>
              <a:t>Fenêtre en maçonnerie.</a:t>
            </a:r>
          </a:p>
        </p:txBody>
      </p:sp>
      <p:pic>
        <p:nvPicPr>
          <p:cNvPr id="8" name="Image 7" descr="Une image contenant bâtiment, plein air, porte, arche&#10;&#10;Description générée automatiquement">
            <a:extLst>
              <a:ext uri="{FF2B5EF4-FFF2-40B4-BE49-F238E27FC236}">
                <a16:creationId xmlns:a16="http://schemas.microsoft.com/office/drawing/2014/main" id="{D85D48DA-74FA-3BAD-119B-64E4DC5591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7689" y="189000"/>
            <a:ext cx="4320000" cy="64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973123A-0B70-52CA-BAA4-4E4DF1E819D4}"/>
              </a:ext>
            </a:extLst>
          </p:cNvPr>
          <p:cNvSpPr txBox="1"/>
          <p:nvPr/>
        </p:nvSpPr>
        <p:spPr>
          <a:xfrm>
            <a:off x="5559973" y="382012"/>
            <a:ext cx="17504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Château de </a:t>
            </a:r>
            <a:r>
              <a:rPr lang="fr-FR" sz="2400" b="1" dirty="0" err="1"/>
              <a:t>Colomares</a:t>
            </a:r>
            <a:r>
              <a:rPr lang="fr-FR" sz="2400" b="1" dirty="0"/>
              <a:t>, </a:t>
            </a:r>
            <a:r>
              <a:rPr lang="fr-FR" sz="2400" b="1" dirty="0" err="1"/>
              <a:t>Benalmádena</a:t>
            </a:r>
            <a:r>
              <a:rPr lang="fr-FR" sz="2400" b="1" dirty="0"/>
              <a:t>, Málaga, Espagne</a:t>
            </a:r>
          </a:p>
        </p:txBody>
      </p:sp>
    </p:spTree>
    <p:extLst>
      <p:ext uri="{BB962C8B-B14F-4D97-AF65-F5344CB8AC3E}">
        <p14:creationId xmlns:p14="http://schemas.microsoft.com/office/powerpoint/2010/main" val="267306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plante&#10;&#10;Description générée automatiquement">
            <a:extLst>
              <a:ext uri="{FF2B5EF4-FFF2-40B4-BE49-F238E27FC236}">
                <a16:creationId xmlns:a16="http://schemas.microsoft.com/office/drawing/2014/main" id="{BFC5C76B-29A2-677F-FCAB-ACA5633AA2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AD65AD-57B6-02EF-EB0C-F30A24C36F9E}"/>
              </a:ext>
            </a:extLst>
          </p:cNvPr>
          <p:cNvSpPr txBox="1"/>
          <p:nvPr/>
        </p:nvSpPr>
        <p:spPr>
          <a:xfrm>
            <a:off x="9353006" y="3429000"/>
            <a:ext cx="27170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Château de </a:t>
            </a:r>
            <a:r>
              <a:rPr lang="fr-FR" sz="2400" b="1" dirty="0" err="1"/>
              <a:t>Colomares</a:t>
            </a:r>
            <a:r>
              <a:rPr lang="fr-FR" sz="2400" b="1" dirty="0"/>
              <a:t>, </a:t>
            </a:r>
            <a:r>
              <a:rPr lang="fr-FR" sz="2400" b="1" dirty="0" err="1"/>
              <a:t>Benalmádena</a:t>
            </a:r>
            <a:r>
              <a:rPr lang="fr-FR" sz="2400" b="1" dirty="0"/>
              <a:t>, Málaga, Espagne</a:t>
            </a:r>
          </a:p>
        </p:txBody>
      </p:sp>
    </p:spTree>
    <p:extLst>
      <p:ext uri="{BB962C8B-B14F-4D97-AF65-F5344CB8AC3E}">
        <p14:creationId xmlns:p14="http://schemas.microsoft.com/office/powerpoint/2010/main" val="2206045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statue, sculpture&#10;&#10;Description générée automatiquement">
            <a:extLst>
              <a:ext uri="{FF2B5EF4-FFF2-40B4-BE49-F238E27FC236}">
                <a16:creationId xmlns:a16="http://schemas.microsoft.com/office/drawing/2014/main" id="{A9560275-179F-4900-A32A-C806555CCC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0552" y="189000"/>
            <a:ext cx="4858481" cy="6480000"/>
          </a:xfrm>
          <a:prstGeom prst="ellipse">
            <a:avLst/>
          </a:prstGeom>
          <a:ln w="190500" cap="rnd">
            <a:solidFill>
              <a:schemeClr val="accent2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8BCD54-C9B4-31C0-7D0E-31E99BE5C1B6}"/>
              </a:ext>
            </a:extLst>
          </p:cNvPr>
          <p:cNvSpPr txBox="1"/>
          <p:nvPr/>
        </p:nvSpPr>
        <p:spPr>
          <a:xfrm>
            <a:off x="248195" y="2965269"/>
            <a:ext cx="34205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Fondateur Chateau </a:t>
            </a:r>
            <a:r>
              <a:rPr lang="fr-FR" sz="2400" b="1" dirty="0" err="1"/>
              <a:t>colomares</a:t>
            </a:r>
            <a:r>
              <a:rPr lang="fr-FR" sz="2400" b="1" dirty="0"/>
              <a:t> BENALMADENA</a:t>
            </a:r>
          </a:p>
        </p:txBody>
      </p:sp>
    </p:spTree>
    <p:extLst>
      <p:ext uri="{BB962C8B-B14F-4D97-AF65-F5344CB8AC3E}">
        <p14:creationId xmlns:p14="http://schemas.microsoft.com/office/powerpoint/2010/main" val="1484999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ite historique&#10;&#10;Description générée automatiquement">
            <a:extLst>
              <a:ext uri="{FF2B5EF4-FFF2-40B4-BE49-F238E27FC236}">
                <a16:creationId xmlns:a16="http://schemas.microsoft.com/office/drawing/2014/main" id="{9A0E0DB1-D220-1C44-E1AF-51C040067A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594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Description générée automatiquement">
            <a:extLst>
              <a:ext uri="{FF2B5EF4-FFF2-40B4-BE49-F238E27FC236}">
                <a16:creationId xmlns:a16="http://schemas.microsoft.com/office/drawing/2014/main" id="{4873C943-7A5F-C443-1FC0-486CBA0E58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3166" y="279000"/>
            <a:ext cx="8345667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328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château&#10;&#10;Description générée automatiquement">
            <a:extLst>
              <a:ext uri="{FF2B5EF4-FFF2-40B4-BE49-F238E27FC236}">
                <a16:creationId xmlns:a16="http://schemas.microsoft.com/office/drawing/2014/main" id="{67E0E8D8-232B-4ABB-6CAE-ADBFCDC1B1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9458" y="279000"/>
            <a:ext cx="8613083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43165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Description générée automatiquement">
            <a:extLst>
              <a:ext uri="{FF2B5EF4-FFF2-40B4-BE49-F238E27FC236}">
                <a16:creationId xmlns:a16="http://schemas.microsoft.com/office/drawing/2014/main" id="{0ED442F4-1A80-AF1E-39EA-241CA7A229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399999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71306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arbre&#10;&#10;Description générée automatiquement">
            <a:extLst>
              <a:ext uri="{FF2B5EF4-FFF2-40B4-BE49-F238E27FC236}">
                <a16:creationId xmlns:a16="http://schemas.microsoft.com/office/drawing/2014/main" id="{1732E61A-96D7-FD46-5785-2735114B0F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6818" y="279000"/>
            <a:ext cx="6300000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24662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A7165853-D622-C251-A7DC-30D1A31017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3452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89295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Ruines&#10;&#10;Description générée automatiquement">
            <a:extLst>
              <a:ext uri="{FF2B5EF4-FFF2-40B4-BE49-F238E27FC236}">
                <a16:creationId xmlns:a16="http://schemas.microsoft.com/office/drawing/2014/main" id="{A9B99910-6C01-9C83-0F52-BAE07FF39D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805" y="279000"/>
            <a:ext cx="10986389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9236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plante, nuage&#10;&#10;Description générée automatiquement">
            <a:extLst>
              <a:ext uri="{FF2B5EF4-FFF2-40B4-BE49-F238E27FC236}">
                <a16:creationId xmlns:a16="http://schemas.microsoft.com/office/drawing/2014/main" id="{90C24F74-1214-663C-64FA-73545055FE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6178" y="279000"/>
            <a:ext cx="7859644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72106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Site historique&#10;&#10;Description générée automatiquement">
            <a:extLst>
              <a:ext uri="{FF2B5EF4-FFF2-40B4-BE49-F238E27FC236}">
                <a16:creationId xmlns:a16="http://schemas.microsoft.com/office/drawing/2014/main" id="{2EE35E0C-EF27-2F76-B3DD-B9B7F85690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4566" y="279000"/>
            <a:ext cx="63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81084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51862225-EAD4-F26E-B377-A29DEB97AE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3232" y="261000"/>
            <a:ext cx="8412946" cy="633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371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E3536AD-5842-D536-4B6B-7D29A124C50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La municipalité dispose de trois principales zones urbaines dont </a:t>
            </a:r>
            <a:r>
              <a:rPr lang="fr-FR" sz="4000" b="1" dirty="0" err="1">
                <a:solidFill>
                  <a:srgbClr val="FFFF00"/>
                </a:solidFill>
              </a:rPr>
              <a:t>Benalmádena</a:t>
            </a:r>
            <a:r>
              <a:rPr lang="fr-FR" sz="4000" b="1" dirty="0">
                <a:solidFill>
                  <a:srgbClr val="FFFF00"/>
                </a:solidFill>
              </a:rPr>
              <a:t> Pueblo, le village d'origine, qui se trouve à environ trois kilomètres à l'intérieur, à une altitude d'environ 200 m au-dessus du niveau moyen de la mer. Son noyau est constitué d'un village andalou typique, mais incluant de nombreux immeubles récents dans les styles architecturaux modernes. La ville de </a:t>
            </a:r>
            <a:r>
              <a:rPr lang="fr-FR" sz="4000" b="1" dirty="0" err="1">
                <a:solidFill>
                  <a:srgbClr val="FFFF00"/>
                </a:solidFill>
              </a:rPr>
              <a:t>Benalmadena</a:t>
            </a:r>
            <a:r>
              <a:rPr lang="fr-FR" sz="4000" b="1" dirty="0">
                <a:solidFill>
                  <a:srgbClr val="FFFF00"/>
                </a:solidFill>
              </a:rPr>
              <a:t> possède également un musée archéologique avec des objets d'origine locale qui remontent à l'âge du bronze.</a:t>
            </a:r>
          </a:p>
        </p:txBody>
      </p:sp>
    </p:spTree>
    <p:extLst>
      <p:ext uri="{BB962C8B-B14F-4D97-AF65-F5344CB8AC3E}">
        <p14:creationId xmlns:p14="http://schemas.microsoft.com/office/powerpoint/2010/main" val="369945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lmier, ciel, arbre&#10;&#10;Description générée automatiquement">
            <a:extLst>
              <a:ext uri="{FF2B5EF4-FFF2-40B4-BE49-F238E27FC236}">
                <a16:creationId xmlns:a16="http://schemas.microsoft.com/office/drawing/2014/main" id="{54B96A73-A5CE-9697-C32B-7A967C4FA0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9077" y="279000"/>
            <a:ext cx="629384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6E01E6-27BB-D21C-4409-3E3984161983}"/>
              </a:ext>
            </a:extLst>
          </p:cNvPr>
          <p:cNvSpPr txBox="1"/>
          <p:nvPr/>
        </p:nvSpPr>
        <p:spPr>
          <a:xfrm>
            <a:off x="182880" y="3304903"/>
            <a:ext cx="2808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Château de Bil-bil, à Benalmádena, Málaga, Espagne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6961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ument, mémorial&#10;&#10;Description générée automatiquement">
            <a:extLst>
              <a:ext uri="{FF2B5EF4-FFF2-40B4-BE49-F238E27FC236}">
                <a16:creationId xmlns:a16="http://schemas.microsoft.com/office/drawing/2014/main" id="{B338182D-F27F-DCF7-2A45-505D0DDC4E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4388" y="279000"/>
            <a:ext cx="4723523" cy="6300000"/>
          </a:xfrm>
          <a:prstGeom prst="ellipse">
            <a:avLst/>
          </a:prstGeom>
          <a:ln w="63500" cap="rnd">
            <a:solidFill>
              <a:schemeClr val="accent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6C60F4-72E9-9D27-DBFC-6DB1D3223B95}"/>
              </a:ext>
            </a:extLst>
          </p:cNvPr>
          <p:cNvSpPr txBox="1"/>
          <p:nvPr/>
        </p:nvSpPr>
        <p:spPr>
          <a:xfrm>
            <a:off x="8569234" y="3814354"/>
            <a:ext cx="34224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Statue du botaniste et médecin Ibn al-Baytar (1190-1248) à Benalmadena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1261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C2932C88-D65B-6751-1771-05525B5D7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4" y="279000"/>
            <a:ext cx="950943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97BB8C-75F9-0521-5D4A-15DB9BDA06B6}"/>
              </a:ext>
            </a:extLst>
          </p:cNvPr>
          <p:cNvSpPr txBox="1"/>
          <p:nvPr/>
        </p:nvSpPr>
        <p:spPr>
          <a:xfrm>
            <a:off x="4693756" y="6296297"/>
            <a:ext cx="7694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 de Benalmádena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54236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rive&#10;&#10;Description générée automatiquement">
            <a:extLst>
              <a:ext uri="{FF2B5EF4-FFF2-40B4-BE49-F238E27FC236}">
                <a16:creationId xmlns:a16="http://schemas.microsoft.com/office/drawing/2014/main" id="{E8BF57B9-D90F-26AA-8F2B-54B854C0D8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1" y="182904"/>
            <a:ext cx="945371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2C38F4-7352-33CD-5A5D-791B6E966525}"/>
              </a:ext>
            </a:extLst>
          </p:cNvPr>
          <p:cNvSpPr txBox="1"/>
          <p:nvPr/>
        </p:nvSpPr>
        <p:spPr>
          <a:xfrm>
            <a:off x="4937760" y="5474767"/>
            <a:ext cx="9601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Plage de la </a:t>
            </a:r>
            <a:r>
              <a:rPr lang="fr-FR" sz="2400" b="1" dirty="0" err="1"/>
              <a:t>Viborrilla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12655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cactus, ciel&#10;&#10;Description générée automatiquement">
            <a:extLst>
              <a:ext uri="{FF2B5EF4-FFF2-40B4-BE49-F238E27FC236}">
                <a16:creationId xmlns:a16="http://schemas.microsoft.com/office/drawing/2014/main" id="{70FB8020-77BA-E38D-DBC3-499160E0BE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91936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château&#10;&#10;Description générée automatiquement">
            <a:extLst>
              <a:ext uri="{FF2B5EF4-FFF2-40B4-BE49-F238E27FC236}">
                <a16:creationId xmlns:a16="http://schemas.microsoft.com/office/drawing/2014/main" id="{F2C78BDD-1A2F-0AB9-5AD8-E3C50BDB94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8288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865F2F-34A9-F90E-658F-3197C9A53D8E}"/>
              </a:ext>
            </a:extLst>
          </p:cNvPr>
          <p:cNvSpPr txBox="1"/>
          <p:nvPr/>
        </p:nvSpPr>
        <p:spPr>
          <a:xfrm>
            <a:off x="3317966" y="6252047"/>
            <a:ext cx="7733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Chateau </a:t>
            </a:r>
            <a:r>
              <a:rPr lang="fr-FR" sz="2400" b="1" dirty="0" err="1"/>
              <a:t>colomares</a:t>
            </a:r>
            <a:r>
              <a:rPr lang="fr-FR" sz="2400" b="1" dirty="0"/>
              <a:t> BENALMADENA</a:t>
            </a:r>
          </a:p>
        </p:txBody>
      </p:sp>
    </p:spTree>
    <p:extLst>
      <p:ext uri="{BB962C8B-B14F-4D97-AF65-F5344CB8AC3E}">
        <p14:creationId xmlns:p14="http://schemas.microsoft.com/office/powerpoint/2010/main" val="364792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pôle, sol&#10;&#10;Description générée automatiquement">
            <a:extLst>
              <a:ext uri="{FF2B5EF4-FFF2-40B4-BE49-F238E27FC236}">
                <a16:creationId xmlns:a16="http://schemas.microsoft.com/office/drawing/2014/main" id="{B06157D8-E368-1E1C-DFAA-FA3912A577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BC5330F-8A75-BF38-340F-7791AF3E2F0C}"/>
              </a:ext>
            </a:extLst>
          </p:cNvPr>
          <p:cNvSpPr txBox="1"/>
          <p:nvPr/>
        </p:nvSpPr>
        <p:spPr>
          <a:xfrm>
            <a:off x="5473338" y="6151844"/>
            <a:ext cx="84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: </a:t>
            </a:r>
            <a:r>
              <a:rPr lang="fr-FR" sz="2400" b="1" dirty="0" err="1"/>
              <a:t>Benalmadena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89346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upa, ciel, bâtiment, lieu de culte&#10;&#10;Description générée automatiquement">
            <a:extLst>
              <a:ext uri="{FF2B5EF4-FFF2-40B4-BE49-F238E27FC236}">
                <a16:creationId xmlns:a16="http://schemas.microsoft.com/office/drawing/2014/main" id="{41664D53-C859-15DC-9424-5C4D4150AE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187" y="189000"/>
            <a:ext cx="4860000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A79E66-E3B9-95F9-BD7D-108AEA23FD21}"/>
              </a:ext>
            </a:extLst>
          </p:cNvPr>
          <p:cNvSpPr txBox="1"/>
          <p:nvPr/>
        </p:nvSpPr>
        <p:spPr>
          <a:xfrm>
            <a:off x="833301" y="3990703"/>
            <a:ext cx="28999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Stupa de </a:t>
            </a:r>
            <a:r>
              <a:rPr lang="fr-FR" sz="2400" b="1" dirty="0" err="1"/>
              <a:t>Benalmádena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67762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train&#10;&#10;Description générée automatiquement">
            <a:extLst>
              <a:ext uri="{FF2B5EF4-FFF2-40B4-BE49-F238E27FC236}">
                <a16:creationId xmlns:a16="http://schemas.microsoft.com/office/drawing/2014/main" id="{569A36D6-88D3-3294-22FB-E08AA22876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1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643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0E67FBC6-E11E-DE41-AF26-3865CECCC6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955" y="279000"/>
            <a:ext cx="835648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37A26B-C63F-85E3-73B6-F2B9DC893C65}"/>
              </a:ext>
            </a:extLst>
          </p:cNvPr>
          <p:cNvSpPr txBox="1"/>
          <p:nvPr/>
        </p:nvSpPr>
        <p:spPr>
          <a:xfrm>
            <a:off x="2481943" y="6348549"/>
            <a:ext cx="8033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Rue typique de Benalmádena Pueblo (Málaga, Espagne).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98872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rive&#10;&#10;Description générée automatiquement">
            <a:extLst>
              <a:ext uri="{FF2B5EF4-FFF2-40B4-BE49-F238E27FC236}">
                <a16:creationId xmlns:a16="http://schemas.microsoft.com/office/drawing/2014/main" id="{D7A1619F-E8C8-0FAA-0315-E3A4713172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59570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Description générée automatiquement">
            <a:extLst>
              <a:ext uri="{FF2B5EF4-FFF2-40B4-BE49-F238E27FC236}">
                <a16:creationId xmlns:a16="http://schemas.microsoft.com/office/drawing/2014/main" id="{BCE95CC0-3BAE-4826-26C5-91C5A5B8FF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96677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4BB7EDA6-333F-6AFC-6157-1E435A2FD2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0243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éléski, montagne, funiculaire&#10;&#10;Description générée automatiquement">
            <a:extLst>
              <a:ext uri="{FF2B5EF4-FFF2-40B4-BE49-F238E27FC236}">
                <a16:creationId xmlns:a16="http://schemas.microsoft.com/office/drawing/2014/main" id="{53272DAC-2D24-F9E0-B842-76A51A425B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B4A8EF-50B5-F205-8EF6-A88B8AA13BEE}"/>
              </a:ext>
            </a:extLst>
          </p:cNvPr>
          <p:cNvSpPr txBox="1"/>
          <p:nvPr/>
        </p:nvSpPr>
        <p:spPr>
          <a:xfrm>
            <a:off x="2651760" y="6270171"/>
            <a:ext cx="7644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Téléphérique de Benalmádena, Málaga, Espagne.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89740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B72DF05-99D3-EE80-F4EA-4AD9E4DDB8F4}"/>
              </a:ext>
            </a:extLst>
          </p:cNvPr>
          <p:cNvSpPr txBox="1"/>
          <p:nvPr/>
        </p:nvSpPr>
        <p:spPr>
          <a:xfrm>
            <a:off x="1528354" y="574766"/>
            <a:ext cx="111730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Présente Le Château De </a:t>
            </a:r>
            <a:r>
              <a:rPr lang="fr-FR" sz="3200" b="1" dirty="0" err="1"/>
              <a:t>Colomares</a:t>
            </a:r>
            <a:endParaRPr lang="fr-FR" sz="32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6CA8ABF-5032-E36D-E387-003081F90F09}"/>
              </a:ext>
            </a:extLst>
          </p:cNvPr>
          <p:cNvSpPr txBox="1"/>
          <p:nvPr/>
        </p:nvSpPr>
        <p:spPr>
          <a:xfrm>
            <a:off x="3461656" y="1508760"/>
            <a:ext cx="99451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Et Sa Ville De  </a:t>
            </a:r>
            <a:r>
              <a:rPr lang="fr-FR" sz="3200" b="1" dirty="0" err="1"/>
              <a:t>Bénalmadéna</a:t>
            </a:r>
            <a:endParaRPr lang="fr-FR" sz="3200" b="1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D738B37-6CC1-E908-EC8B-7C9995AB0AC4}"/>
              </a:ext>
            </a:extLst>
          </p:cNvPr>
          <p:cNvSpPr txBox="1"/>
          <p:nvPr/>
        </p:nvSpPr>
        <p:spPr>
          <a:xfrm>
            <a:off x="4245428" y="2511122"/>
            <a:ext cx="6936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8BCAC44-A955-607C-93EC-8A34CB54832E}"/>
              </a:ext>
            </a:extLst>
          </p:cNvPr>
          <p:cNvSpPr txBox="1"/>
          <p:nvPr/>
        </p:nvSpPr>
        <p:spPr>
          <a:xfrm>
            <a:off x="3860073" y="3605350"/>
            <a:ext cx="7707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4BA11B1-18D7-502A-5839-BAF7495C3C7F}"/>
              </a:ext>
            </a:extLst>
          </p:cNvPr>
          <p:cNvSpPr txBox="1"/>
          <p:nvPr/>
        </p:nvSpPr>
        <p:spPr>
          <a:xfrm>
            <a:off x="5584370" y="4607712"/>
            <a:ext cx="59827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319391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304</Words>
  <Application>Microsoft Office PowerPoint</Application>
  <PresentationFormat>Grand écran</PresentationFormat>
  <Paragraphs>34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2024-07-11T03:19:47Z</dcterms:created>
  <dcterms:modified xsi:type="dcterms:W3CDTF">2024-07-11T04:41:53Z</dcterms:modified>
</cp:coreProperties>
</file>