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75" r:id="rId2"/>
    <p:sldId id="288" r:id="rId3"/>
    <p:sldId id="277" r:id="rId4"/>
    <p:sldId id="276" r:id="rId5"/>
    <p:sldId id="274" r:id="rId6"/>
    <p:sldId id="273" r:id="rId7"/>
    <p:sldId id="272" r:id="rId8"/>
    <p:sldId id="271" r:id="rId9"/>
    <p:sldId id="270" r:id="rId10"/>
    <p:sldId id="269" r:id="rId11"/>
    <p:sldId id="268" r:id="rId12"/>
    <p:sldId id="267" r:id="rId13"/>
    <p:sldId id="266" r:id="rId14"/>
    <p:sldId id="265" r:id="rId15"/>
    <p:sldId id="264" r:id="rId16"/>
    <p:sldId id="263" r:id="rId17"/>
    <p:sldId id="262" r:id="rId18"/>
    <p:sldId id="261" r:id="rId19"/>
    <p:sldId id="260" r:id="rId20"/>
    <p:sldId id="259" r:id="rId21"/>
    <p:sldId id="290" r:id="rId22"/>
    <p:sldId id="258" r:id="rId23"/>
    <p:sldId id="257" r:id="rId24"/>
    <p:sldId id="278" r:id="rId25"/>
    <p:sldId id="279" r:id="rId26"/>
    <p:sldId id="280" r:id="rId27"/>
    <p:sldId id="281" r:id="rId28"/>
    <p:sldId id="282" r:id="rId29"/>
    <p:sldId id="284" r:id="rId30"/>
    <p:sldId id="285" r:id="rId31"/>
    <p:sldId id="287" r:id="rId32"/>
    <p:sldId id="283" r:id="rId33"/>
    <p:sldId id="286" r:id="rId34"/>
    <p:sldId id="289"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860" autoAdjust="0"/>
    <p:restoredTop sz="94660"/>
  </p:normalViewPr>
  <p:slideViewPr>
    <p:cSldViewPr snapToGrid="0">
      <p:cViewPr varScale="1">
        <p:scale>
          <a:sx n="73" d="100"/>
          <a:sy n="73" d="100"/>
        </p:scale>
        <p:origin x="1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A1F99B-4F25-486B-B77B-63B5E1247FC4}" type="datetimeFigureOut">
              <a:rPr lang="fr-FR" smtClean="0"/>
              <a:t>12/07/2024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24639E-4633-4466-98C4-40A0B372BBD2}" type="slidenum">
              <a:rPr lang="fr-FR" smtClean="0"/>
              <a:t>‹N°›</a:t>
            </a:fld>
            <a:endParaRPr lang="fr-FR"/>
          </a:p>
        </p:txBody>
      </p:sp>
    </p:spTree>
    <p:extLst>
      <p:ext uri="{BB962C8B-B14F-4D97-AF65-F5344CB8AC3E}">
        <p14:creationId xmlns:p14="http://schemas.microsoft.com/office/powerpoint/2010/main" val="1992988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824639E-4633-4466-98C4-40A0B372BBD2}" type="slidenum">
              <a:rPr lang="fr-FR" smtClean="0"/>
              <a:t>15</a:t>
            </a:fld>
            <a:endParaRPr lang="fr-FR"/>
          </a:p>
        </p:txBody>
      </p:sp>
    </p:spTree>
    <p:extLst>
      <p:ext uri="{BB962C8B-B14F-4D97-AF65-F5344CB8AC3E}">
        <p14:creationId xmlns:p14="http://schemas.microsoft.com/office/powerpoint/2010/main" val="882756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824639E-4633-4466-98C4-40A0B372BBD2}" type="slidenum">
              <a:rPr lang="fr-FR" smtClean="0"/>
              <a:t>22</a:t>
            </a:fld>
            <a:endParaRPr lang="fr-FR"/>
          </a:p>
        </p:txBody>
      </p:sp>
    </p:spTree>
    <p:extLst>
      <p:ext uri="{BB962C8B-B14F-4D97-AF65-F5344CB8AC3E}">
        <p14:creationId xmlns:p14="http://schemas.microsoft.com/office/powerpoint/2010/main" val="3927354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012FEF-F48F-9F27-59BC-E1514AFE398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3CDD0D5-D82F-13F2-9FDF-A7546ABD63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C605B11-7E08-F8D0-5B37-7A0E745DFB04}"/>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5" name="Espace réservé du pied de page 4">
            <a:extLst>
              <a:ext uri="{FF2B5EF4-FFF2-40B4-BE49-F238E27FC236}">
                <a16:creationId xmlns:a16="http://schemas.microsoft.com/office/drawing/2014/main" id="{86E6EA1F-BCB2-E3E2-AA5C-B7DC26913FB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45AC4B0-D146-C4E5-8737-8A3F1D41DF9C}"/>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2337651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D3D6B9-6B7F-7954-00B5-A13B612855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A6235AD-1DE6-D92F-76FE-0B1E48B132C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59B9C1C-A269-FBC4-1A83-E97E390A70CD}"/>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5" name="Espace réservé du pied de page 4">
            <a:extLst>
              <a:ext uri="{FF2B5EF4-FFF2-40B4-BE49-F238E27FC236}">
                <a16:creationId xmlns:a16="http://schemas.microsoft.com/office/drawing/2014/main" id="{EF1E1C9C-A0DE-0BCC-C41E-35B4E8A8773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E3B49E-DEE7-2ACC-E15A-DF9AC2163540}"/>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40226677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B626F3-621C-6818-06AC-C3317DF295A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455E565-424F-9838-187F-712003ABA9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D712EE5-BDB1-A17E-D5AB-5EA6AD0B6CA3}"/>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5" name="Espace réservé du pied de page 4">
            <a:extLst>
              <a:ext uri="{FF2B5EF4-FFF2-40B4-BE49-F238E27FC236}">
                <a16:creationId xmlns:a16="http://schemas.microsoft.com/office/drawing/2014/main" id="{09666BAC-690E-D17B-413B-DFC3F73C245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2B03FF-5F13-59E9-8D05-4429FCD3DE64}"/>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163233612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5FE368-B1B6-39E3-0564-8FDAB66B9A9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B84DF1C-AF40-D904-FC0E-2B78E52D783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CA13D95-F998-0968-6BE9-682865FF285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430DD32-C941-B421-21D9-1A884B6E2A24}"/>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6" name="Espace réservé du pied de page 5">
            <a:extLst>
              <a:ext uri="{FF2B5EF4-FFF2-40B4-BE49-F238E27FC236}">
                <a16:creationId xmlns:a16="http://schemas.microsoft.com/office/drawing/2014/main" id="{C360FB24-D07F-D6EB-4384-4A1106A810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C12BB85-9767-E1C6-6294-36CEC0081CFB}"/>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165036982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D310FB-087E-DE8A-97B6-B9AEBA55B6B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F4986EA-DFFA-2644-876E-8AE19D0692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E7B005-0A8A-31EB-B5E7-ED393B99498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5AD0A29-8FB9-E2B1-E1D5-757EACE29F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3FEAEB2-1CD8-F538-8F5F-2E7ACF535B8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A024AAE-E9E9-04ED-E25D-C465712491F6}"/>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8" name="Espace réservé du pied de page 7">
            <a:extLst>
              <a:ext uri="{FF2B5EF4-FFF2-40B4-BE49-F238E27FC236}">
                <a16:creationId xmlns:a16="http://schemas.microsoft.com/office/drawing/2014/main" id="{5F7305EF-3E1D-045E-2C5F-D6941840483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8E6F15D-426C-F7CD-14C3-AFBF4C1FC0D1}"/>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118354266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4F0A46-93EF-F965-F76E-7BC39A6BFA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9D148B8-37A0-601A-DC03-DA9A18813477}"/>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4" name="Espace réservé du pied de page 3">
            <a:extLst>
              <a:ext uri="{FF2B5EF4-FFF2-40B4-BE49-F238E27FC236}">
                <a16:creationId xmlns:a16="http://schemas.microsoft.com/office/drawing/2014/main" id="{83B76957-A441-F765-3763-D666E6FA3E6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D14FD29-30D9-7040-023D-3A6249423EE9}"/>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236648844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8A4FA3C-D8FB-AC38-674C-1016F48A745F}"/>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3" name="Espace réservé du pied de page 2">
            <a:extLst>
              <a:ext uri="{FF2B5EF4-FFF2-40B4-BE49-F238E27FC236}">
                <a16:creationId xmlns:a16="http://schemas.microsoft.com/office/drawing/2014/main" id="{B4263183-4A2D-5EED-7427-E5009AA8EC4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4F2E492-D08F-0723-37E9-CC7209CA63AD}"/>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1910929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D3717D-9B2E-DAD1-BE4B-911EFEC028F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E635558-B514-0202-2CEB-90FC253827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710156B-E71E-8DAE-323C-B9FEE8C2B7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EB945F9-8903-9C07-AE3A-46CCFAFEE909}"/>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6" name="Espace réservé du pied de page 5">
            <a:extLst>
              <a:ext uri="{FF2B5EF4-FFF2-40B4-BE49-F238E27FC236}">
                <a16:creationId xmlns:a16="http://schemas.microsoft.com/office/drawing/2014/main" id="{7927A377-B91B-6C9F-9599-6B81E469381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97F249-FA1D-0568-274D-81BF6545A67F}"/>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191351731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90248D-A972-DE50-28A2-C5F40F05138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56361BD-F003-648F-E32B-607E734346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D0C2760-A777-52BE-4EA2-085E5BA7EA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9976925-885B-7636-F221-3EB596F3F071}"/>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6" name="Espace réservé du pied de page 5">
            <a:extLst>
              <a:ext uri="{FF2B5EF4-FFF2-40B4-BE49-F238E27FC236}">
                <a16:creationId xmlns:a16="http://schemas.microsoft.com/office/drawing/2014/main" id="{1AF554A1-8D77-8239-35D1-0081696826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918AEEC-C393-54EF-6F3E-2BBB6023F673}"/>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274454011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9A9A68-A7C7-FB54-346F-04D79BF941E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3B2D7F4-DC7A-23B9-FE17-DF23A33F6BA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8B1A00-A8B2-5BF9-BE5C-D3E824A88B05}"/>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5" name="Espace réservé du pied de page 4">
            <a:extLst>
              <a:ext uri="{FF2B5EF4-FFF2-40B4-BE49-F238E27FC236}">
                <a16:creationId xmlns:a16="http://schemas.microsoft.com/office/drawing/2014/main" id="{0601A480-FE13-AC81-11AE-9F03C5E5B8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C9F65E-E4FC-C752-0DE3-FF8256C9E8A9}"/>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2627451907"/>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E15FA49-49C2-EDBC-1E76-A4A2F1A74E3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8784D13-F285-4E75-3B10-7C573609202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0C3F9F-2787-5831-059F-6525D52EE3FB}"/>
              </a:ext>
            </a:extLst>
          </p:cNvPr>
          <p:cNvSpPr>
            <a:spLocks noGrp="1"/>
          </p:cNvSpPr>
          <p:nvPr>
            <p:ph type="dt" sz="half" idx="10"/>
          </p:nvPr>
        </p:nvSpPr>
        <p:spPr/>
        <p:txBody>
          <a:bodyPr/>
          <a:lstStyle/>
          <a:p>
            <a:fld id="{A19B9B53-4CD5-42A0-B675-09896856D156}" type="datetimeFigureOut">
              <a:rPr lang="fr-FR" smtClean="0"/>
              <a:t>12/07/2024</a:t>
            </a:fld>
            <a:endParaRPr lang="fr-FR"/>
          </a:p>
        </p:txBody>
      </p:sp>
      <p:sp>
        <p:nvSpPr>
          <p:cNvPr id="5" name="Espace réservé du pied de page 4">
            <a:extLst>
              <a:ext uri="{FF2B5EF4-FFF2-40B4-BE49-F238E27FC236}">
                <a16:creationId xmlns:a16="http://schemas.microsoft.com/office/drawing/2014/main" id="{C761C422-D015-35A8-A03C-065FFB5B14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F08715B-EF30-9608-E58C-C29ECA401E8A}"/>
              </a:ext>
            </a:extLst>
          </p:cNvPr>
          <p:cNvSpPr>
            <a:spLocks noGrp="1"/>
          </p:cNvSpPr>
          <p:nvPr>
            <p:ph type="sldNum" sz="quarter" idx="12"/>
          </p:nvPr>
        </p:nvSpPr>
        <p:spPr/>
        <p:txBody>
          <a:bodyPr/>
          <a:lstStyle/>
          <a:p>
            <a:fld id="{A8A70E78-8564-4415-94B2-2EE90095CDD0}" type="slidenum">
              <a:rPr lang="fr-FR" smtClean="0"/>
              <a:t>‹N°›</a:t>
            </a:fld>
            <a:endParaRPr lang="fr-FR"/>
          </a:p>
        </p:txBody>
      </p:sp>
    </p:spTree>
    <p:extLst>
      <p:ext uri="{BB962C8B-B14F-4D97-AF65-F5344CB8AC3E}">
        <p14:creationId xmlns:p14="http://schemas.microsoft.com/office/powerpoint/2010/main" val="34014513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CF43D57-62B2-F13A-23E6-0AF582CECA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33A2156-4894-7F6F-48F5-251FF691FC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222B25A-2797-E884-5771-EF1040C8D8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19B9B53-4CD5-42A0-B675-09896856D156}" type="datetimeFigureOut">
              <a:rPr lang="fr-FR" smtClean="0"/>
              <a:t>12/07/2024</a:t>
            </a:fld>
            <a:endParaRPr lang="fr-FR"/>
          </a:p>
        </p:txBody>
      </p:sp>
      <p:sp>
        <p:nvSpPr>
          <p:cNvPr id="5" name="Espace réservé du pied de page 4">
            <a:extLst>
              <a:ext uri="{FF2B5EF4-FFF2-40B4-BE49-F238E27FC236}">
                <a16:creationId xmlns:a16="http://schemas.microsoft.com/office/drawing/2014/main" id="{034F9BDC-3013-0D23-738D-84717E28F8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8381E41-B530-1638-02D8-0607AE2CA4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8A70E78-8564-4415-94B2-2EE90095CDD0}" type="slidenum">
              <a:rPr lang="fr-FR" smtClean="0"/>
              <a:t>‹N°›</a:t>
            </a:fld>
            <a:endParaRPr lang="fr-FR"/>
          </a:p>
        </p:txBody>
      </p:sp>
    </p:spTree>
    <p:extLst>
      <p:ext uri="{BB962C8B-B14F-4D97-AF65-F5344CB8AC3E}">
        <p14:creationId xmlns:p14="http://schemas.microsoft.com/office/powerpoint/2010/main" val="1904974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E815CC04-3A59-5C5B-E53A-FFCAEE9B0F1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877A18F-4187-F0E5-545E-F8457AD81CAA}"/>
              </a:ext>
            </a:extLst>
          </p:cNvPr>
          <p:cNvSpPr txBox="1"/>
          <p:nvPr/>
        </p:nvSpPr>
        <p:spPr>
          <a:xfrm>
            <a:off x="5958136" y="6117335"/>
            <a:ext cx="6172200" cy="461665"/>
          </a:xfrm>
          <a:prstGeom prst="rect">
            <a:avLst/>
          </a:prstGeom>
          <a:noFill/>
        </p:spPr>
        <p:txBody>
          <a:bodyPr wrap="square" rtlCol="0">
            <a:spAutoFit/>
          </a:bodyPr>
          <a:lstStyle/>
          <a:p>
            <a:r>
              <a:rPr lang="fr-FR" sz="2400" b="1"/>
              <a:t>Fort pafos</a:t>
            </a:r>
            <a:endParaRPr lang="fr-FR" sz="2400" b="1" dirty="0"/>
          </a:p>
        </p:txBody>
      </p:sp>
      <p:sp>
        <p:nvSpPr>
          <p:cNvPr id="5" name="ZoneTexte 4">
            <a:extLst>
              <a:ext uri="{FF2B5EF4-FFF2-40B4-BE49-F238E27FC236}">
                <a16:creationId xmlns:a16="http://schemas.microsoft.com/office/drawing/2014/main" id="{AF706633-C961-1767-3CA5-6485B4F0D760}"/>
              </a:ext>
            </a:extLst>
          </p:cNvPr>
          <p:cNvSpPr txBox="1"/>
          <p:nvPr/>
        </p:nvSpPr>
        <p:spPr>
          <a:xfrm>
            <a:off x="3806190" y="160020"/>
            <a:ext cx="6172200" cy="523220"/>
          </a:xfrm>
          <a:prstGeom prst="rect">
            <a:avLst/>
          </a:prstGeom>
          <a:noFill/>
        </p:spPr>
        <p:txBody>
          <a:bodyPr wrap="square" rtlCol="0">
            <a:spAutoFit/>
          </a:bodyPr>
          <a:lstStyle/>
          <a:p>
            <a:r>
              <a:rPr lang="fr-FR" sz="2800" b="1" dirty="0"/>
              <a:t>La Ville De Paphos - Chypre</a:t>
            </a:r>
          </a:p>
        </p:txBody>
      </p:sp>
    </p:spTree>
    <p:extLst>
      <p:ext uri="{BB962C8B-B14F-4D97-AF65-F5344CB8AC3E}">
        <p14:creationId xmlns:p14="http://schemas.microsoft.com/office/powerpoint/2010/main" val="100936273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sndAc>
          <p:stSnd loop="1">
            <p:snd r:embed="rId2" name="Christian Morin (France) - Anouchka.wav"/>
          </p:stSnd>
        </p:sndAc>
      </p:transition>
    </mc:Choice>
    <mc:Fallback xmlns="">
      <p:transition spd="slow" advClick="0" advTm="8000">
        <p:wheel spokes="1"/>
        <p:sndAc>
          <p:stSnd loop="1">
            <p:snd r:embed="rId4" name="Christian Morin (France) - Anouchk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22FDA79-A8EF-0CA1-D70C-A917DC01D638}"/>
              </a:ext>
            </a:extLst>
          </p:cNvPr>
          <p:cNvSpPr txBox="1"/>
          <p:nvPr/>
        </p:nvSpPr>
        <p:spPr>
          <a:xfrm>
            <a:off x="97971" y="428178"/>
            <a:ext cx="11996057" cy="6001643"/>
          </a:xfrm>
          <a:prstGeom prst="rect">
            <a:avLst/>
          </a:prstGeom>
          <a:noFill/>
        </p:spPr>
        <p:txBody>
          <a:bodyPr wrap="square">
            <a:spAutoFit/>
          </a:bodyPr>
          <a:lstStyle/>
          <a:p>
            <a:r>
              <a:rPr lang="fr-FR" sz="3200" b="1" dirty="0">
                <a:solidFill>
                  <a:srgbClr val="FFFF00"/>
                </a:solidFill>
              </a:rPr>
              <a:t>Paphos apparaît durant l’âge du bronze récent (1600-1200)2. On y construit de vastes ensembles architecturaux, avec des </a:t>
            </a:r>
            <a:r>
              <a:rPr lang="fr-FR" sz="3200" b="1" dirty="0" err="1">
                <a:solidFill>
                  <a:srgbClr val="FFFF00"/>
                </a:solidFill>
              </a:rPr>
              <a:t>megarons</a:t>
            </a:r>
            <a:r>
              <a:rPr lang="fr-FR" sz="3200" b="1" dirty="0">
                <a:solidFill>
                  <a:srgbClr val="FFFF00"/>
                </a:solidFill>
              </a:rPr>
              <a:t> à piliers, des autels en plein air, des tables à offrandes et libations, des ateliers et des réserves, et, dans les environs, des tombes à fosse (</a:t>
            </a:r>
            <a:r>
              <a:rPr lang="fr-FR" sz="3200" b="1" dirty="0" err="1">
                <a:solidFill>
                  <a:srgbClr val="FFFF00"/>
                </a:solidFill>
              </a:rPr>
              <a:t>tholoi</a:t>
            </a:r>
            <a:r>
              <a:rPr lang="fr-FR" sz="3200" b="1" dirty="0">
                <a:solidFill>
                  <a:srgbClr val="FFFF00"/>
                </a:solidFill>
              </a:rPr>
              <a:t>) creusées dans le rocher et précédées d’un couloir qui conduit à l’entrée du tombeau.</a:t>
            </a:r>
          </a:p>
          <a:p>
            <a:endParaRPr lang="fr-FR" sz="3200" b="1" dirty="0">
              <a:solidFill>
                <a:srgbClr val="FFFF00"/>
              </a:solidFill>
            </a:endParaRPr>
          </a:p>
          <a:p>
            <a:r>
              <a:rPr lang="fr-FR" sz="3200" b="1" dirty="0">
                <a:solidFill>
                  <a:srgbClr val="FFFF00"/>
                </a:solidFill>
              </a:rPr>
              <a:t>Après une longue période de paix prospère, peu avant 1200 avant notre ère, la ville subit de nombreuses destructions. Les habitations s’entourent d’épaisses murailles. On attribue ces destructions aux peuples de la mer dont l’identité est difficile à définir mais que la plupart des auteurs supposent</a:t>
            </a:r>
          </a:p>
        </p:txBody>
      </p:sp>
    </p:spTree>
    <p:extLst>
      <p:ext uri="{BB962C8B-B14F-4D97-AF65-F5344CB8AC3E}">
        <p14:creationId xmlns:p14="http://schemas.microsoft.com/office/powerpoint/2010/main" val="125132156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inture, art, personne&#10;&#10;Description générée automatiquement">
            <a:extLst>
              <a:ext uri="{FF2B5EF4-FFF2-40B4-BE49-F238E27FC236}">
                <a16:creationId xmlns:a16="http://schemas.microsoft.com/office/drawing/2014/main" id="{51645BD7-6658-8AA9-099D-D583B4DAA9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049" y="189000"/>
            <a:ext cx="5037901" cy="648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B521D6-8113-33CC-C063-6E96F556CC93}"/>
              </a:ext>
            </a:extLst>
          </p:cNvPr>
          <p:cNvSpPr txBox="1"/>
          <p:nvPr/>
        </p:nvSpPr>
        <p:spPr>
          <a:xfrm>
            <a:off x="943900" y="3679815"/>
            <a:ext cx="3075710" cy="1569660"/>
          </a:xfrm>
          <a:prstGeom prst="rect">
            <a:avLst/>
          </a:prstGeom>
          <a:noFill/>
        </p:spPr>
        <p:txBody>
          <a:bodyPr wrap="square" rtlCol="0">
            <a:spAutoFit/>
          </a:bodyPr>
          <a:lstStyle/>
          <a:p>
            <a:r>
              <a:rPr lang="fr-FR" sz="2400" b="1"/>
              <a:t>Vénus à Paphos Ingres, vers 1852 Paris, Musée d'Orsay.</a:t>
            </a:r>
            <a:endParaRPr lang="fr-FR" sz="2400" b="1" dirty="0"/>
          </a:p>
        </p:txBody>
      </p:sp>
    </p:spTree>
    <p:extLst>
      <p:ext uri="{BB962C8B-B14F-4D97-AF65-F5344CB8AC3E}">
        <p14:creationId xmlns:p14="http://schemas.microsoft.com/office/powerpoint/2010/main" val="2673851037"/>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mphithéâtre, plein air, Bouleutérion, bâtiment&#10;&#10;Description générée automatiquement">
            <a:extLst>
              <a:ext uri="{FF2B5EF4-FFF2-40B4-BE49-F238E27FC236}">
                <a16:creationId xmlns:a16="http://schemas.microsoft.com/office/drawing/2014/main" id="{9FDFC32F-DD8B-F40B-50ED-A815AADB8C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592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79649118-7F5D-E1D4-5028-EB624021D19D}"/>
              </a:ext>
            </a:extLst>
          </p:cNvPr>
          <p:cNvSpPr txBox="1"/>
          <p:nvPr/>
        </p:nvSpPr>
        <p:spPr>
          <a:xfrm>
            <a:off x="9655920" y="3703320"/>
            <a:ext cx="2631330" cy="461665"/>
          </a:xfrm>
          <a:prstGeom prst="rect">
            <a:avLst/>
          </a:prstGeom>
          <a:noFill/>
        </p:spPr>
        <p:txBody>
          <a:bodyPr wrap="square" rtlCol="0">
            <a:spAutoFit/>
          </a:bodyPr>
          <a:lstStyle/>
          <a:p>
            <a:r>
              <a:rPr lang="fr-FR" sz="2400" b="1" dirty="0"/>
              <a:t>Amphithéâtre.</a:t>
            </a:r>
          </a:p>
        </p:txBody>
      </p:sp>
    </p:spTree>
    <p:extLst>
      <p:ext uri="{BB962C8B-B14F-4D97-AF65-F5344CB8AC3E}">
        <p14:creationId xmlns:p14="http://schemas.microsoft.com/office/powerpoint/2010/main" val="93951219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uines, nuage&#10;&#10;Description générée automatiquement">
            <a:extLst>
              <a:ext uri="{FF2B5EF4-FFF2-40B4-BE49-F238E27FC236}">
                <a16:creationId xmlns:a16="http://schemas.microsoft.com/office/drawing/2014/main" id="{3DFA3749-F20C-1E03-2EFE-DCF4D5F9ED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924CDBD-CCB6-677E-4F9D-C194E518923D}"/>
              </a:ext>
            </a:extLst>
          </p:cNvPr>
          <p:cNvSpPr txBox="1"/>
          <p:nvPr/>
        </p:nvSpPr>
        <p:spPr>
          <a:xfrm>
            <a:off x="4754880" y="6348167"/>
            <a:ext cx="7132320" cy="461665"/>
          </a:xfrm>
          <a:prstGeom prst="rect">
            <a:avLst/>
          </a:prstGeom>
          <a:noFill/>
        </p:spPr>
        <p:txBody>
          <a:bodyPr wrap="square" rtlCol="0">
            <a:spAutoFit/>
          </a:bodyPr>
          <a:lstStyle/>
          <a:p>
            <a:r>
              <a:rPr lang="fr-FR" sz="2400" b="1"/>
              <a:t>Tombeaux des Rois.</a:t>
            </a:r>
            <a:endParaRPr lang="fr-FR" sz="2400" b="1" dirty="0"/>
          </a:p>
        </p:txBody>
      </p:sp>
    </p:spTree>
    <p:extLst>
      <p:ext uri="{BB962C8B-B14F-4D97-AF65-F5344CB8AC3E}">
        <p14:creationId xmlns:p14="http://schemas.microsoft.com/office/powerpoint/2010/main" val="345043839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colonne, bâtiment, Histoire antique&#10;&#10;Description générée automatiquement">
            <a:extLst>
              <a:ext uri="{FF2B5EF4-FFF2-40B4-BE49-F238E27FC236}">
                <a16:creationId xmlns:a16="http://schemas.microsoft.com/office/drawing/2014/main" id="{282B89CD-20B4-5070-47AF-A58398124B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5D8474B-627C-A8D3-E557-02C8FF0389E2}"/>
              </a:ext>
            </a:extLst>
          </p:cNvPr>
          <p:cNvSpPr txBox="1"/>
          <p:nvPr/>
        </p:nvSpPr>
        <p:spPr>
          <a:xfrm>
            <a:off x="4892040" y="6253352"/>
            <a:ext cx="7098030" cy="461665"/>
          </a:xfrm>
          <a:prstGeom prst="rect">
            <a:avLst/>
          </a:prstGeom>
          <a:noFill/>
        </p:spPr>
        <p:txBody>
          <a:bodyPr wrap="square" rtlCol="0">
            <a:spAutoFit/>
          </a:bodyPr>
          <a:lstStyle/>
          <a:p>
            <a:r>
              <a:rPr lang="fr-FR" sz="2400" b="1"/>
              <a:t>Tombeaux des Rois.</a:t>
            </a:r>
            <a:endParaRPr lang="fr-FR" sz="2400" b="1" dirty="0"/>
          </a:p>
        </p:txBody>
      </p:sp>
    </p:spTree>
    <p:extLst>
      <p:ext uri="{BB962C8B-B14F-4D97-AF65-F5344CB8AC3E}">
        <p14:creationId xmlns:p14="http://schemas.microsoft.com/office/powerpoint/2010/main" val="750812503"/>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plein air, billard, pierre&#10;&#10;Description générée automatiquement">
            <a:extLst>
              <a:ext uri="{FF2B5EF4-FFF2-40B4-BE49-F238E27FC236}">
                <a16:creationId xmlns:a16="http://schemas.microsoft.com/office/drawing/2014/main" id="{03097CD5-F392-32C2-1564-EC111920FA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8DD2981-78BC-B983-6600-02839FEB85E5}"/>
              </a:ext>
            </a:extLst>
          </p:cNvPr>
          <p:cNvSpPr txBox="1"/>
          <p:nvPr/>
        </p:nvSpPr>
        <p:spPr>
          <a:xfrm>
            <a:off x="5600700" y="6196202"/>
            <a:ext cx="7223760" cy="461665"/>
          </a:xfrm>
          <a:prstGeom prst="rect">
            <a:avLst/>
          </a:prstGeom>
          <a:noFill/>
        </p:spPr>
        <p:txBody>
          <a:bodyPr wrap="square" rtlCol="0">
            <a:spAutoFit/>
          </a:bodyPr>
          <a:lstStyle/>
          <a:p>
            <a:r>
              <a:rPr lang="fr-FR" sz="2400" b="1"/>
              <a:t>Mosaïque.</a:t>
            </a:r>
            <a:endParaRPr lang="fr-FR" sz="2400" b="1" dirty="0"/>
          </a:p>
        </p:txBody>
      </p:sp>
    </p:spTree>
    <p:extLst>
      <p:ext uri="{BB962C8B-B14F-4D97-AF65-F5344CB8AC3E}">
        <p14:creationId xmlns:p14="http://schemas.microsoft.com/office/powerpoint/2010/main" val="324561567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388FC3D3-5802-C8FA-821B-4E17204726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FC2A53F-5FC0-3173-9F3F-A03EE7CFC891}"/>
              </a:ext>
            </a:extLst>
          </p:cNvPr>
          <p:cNvSpPr txBox="1"/>
          <p:nvPr/>
        </p:nvSpPr>
        <p:spPr>
          <a:xfrm>
            <a:off x="4114800" y="6126480"/>
            <a:ext cx="7655670" cy="461665"/>
          </a:xfrm>
          <a:prstGeom prst="rect">
            <a:avLst/>
          </a:prstGeom>
          <a:noFill/>
        </p:spPr>
        <p:txBody>
          <a:bodyPr wrap="square" rtlCol="0">
            <a:spAutoFit/>
          </a:bodyPr>
          <a:lstStyle/>
          <a:p>
            <a:r>
              <a:rPr lang="fr-FR" sz="2400" b="1"/>
              <a:t>Église byzantine Saint-Antoine.</a:t>
            </a:r>
            <a:endParaRPr lang="fr-FR" sz="2400" b="1" dirty="0"/>
          </a:p>
        </p:txBody>
      </p:sp>
    </p:spTree>
    <p:extLst>
      <p:ext uri="{BB962C8B-B14F-4D97-AF65-F5344CB8AC3E}">
        <p14:creationId xmlns:p14="http://schemas.microsoft.com/office/powerpoint/2010/main" val="357696844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ciel, Histoire antique, plein air&#10;&#10;Description générée automatiquement">
            <a:extLst>
              <a:ext uri="{FF2B5EF4-FFF2-40B4-BE49-F238E27FC236}">
                <a16:creationId xmlns:a16="http://schemas.microsoft.com/office/drawing/2014/main" id="{DE7FA3EA-C775-78DD-A455-494A168ADA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7619" y="279000"/>
            <a:ext cx="8736762" cy="6300000"/>
          </a:xfrm>
          <a:prstGeom prst="rect">
            <a:avLst/>
          </a:prstGeom>
          <a:effectLst>
            <a:softEdge rad="635000"/>
          </a:effectLst>
        </p:spPr>
      </p:pic>
      <p:sp>
        <p:nvSpPr>
          <p:cNvPr id="4" name="ZoneTexte 3">
            <a:extLst>
              <a:ext uri="{FF2B5EF4-FFF2-40B4-BE49-F238E27FC236}">
                <a16:creationId xmlns:a16="http://schemas.microsoft.com/office/drawing/2014/main" id="{47A7A632-5EC9-DD41-9520-D6037365829F}"/>
              </a:ext>
            </a:extLst>
          </p:cNvPr>
          <p:cNvSpPr txBox="1"/>
          <p:nvPr/>
        </p:nvSpPr>
        <p:spPr>
          <a:xfrm>
            <a:off x="4560570" y="6126480"/>
            <a:ext cx="8206740" cy="461665"/>
          </a:xfrm>
          <a:prstGeom prst="rect">
            <a:avLst/>
          </a:prstGeom>
          <a:noFill/>
        </p:spPr>
        <p:txBody>
          <a:bodyPr wrap="square" rtlCol="0">
            <a:spAutoFit/>
          </a:bodyPr>
          <a:lstStyle/>
          <a:p>
            <a:r>
              <a:rPr lang="fr-FR" sz="2400" b="1"/>
              <a:t>Parc archéologique.</a:t>
            </a:r>
            <a:endParaRPr lang="fr-FR" sz="2400" b="1" dirty="0"/>
          </a:p>
        </p:txBody>
      </p:sp>
    </p:spTree>
    <p:extLst>
      <p:ext uri="{BB962C8B-B14F-4D97-AF65-F5344CB8AC3E}">
        <p14:creationId xmlns:p14="http://schemas.microsoft.com/office/powerpoint/2010/main" val="330548584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Ruines&#10;&#10;Description générée automatiquement">
            <a:extLst>
              <a:ext uri="{FF2B5EF4-FFF2-40B4-BE49-F238E27FC236}">
                <a16:creationId xmlns:a16="http://schemas.microsoft.com/office/drawing/2014/main" id="{EF97B156-E1E8-15A0-C99B-F0F6DB3DD5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777" y="279000"/>
            <a:ext cx="11870446" cy="6300000"/>
          </a:xfrm>
          <a:prstGeom prst="rect">
            <a:avLst/>
          </a:prstGeom>
          <a:effectLst>
            <a:softEdge rad="635000"/>
          </a:effectLst>
        </p:spPr>
      </p:pic>
      <p:sp>
        <p:nvSpPr>
          <p:cNvPr id="4" name="ZoneTexte 3">
            <a:extLst>
              <a:ext uri="{FF2B5EF4-FFF2-40B4-BE49-F238E27FC236}">
                <a16:creationId xmlns:a16="http://schemas.microsoft.com/office/drawing/2014/main" id="{27D6A671-812A-A133-4AFE-BD3929C6A193}"/>
              </a:ext>
            </a:extLst>
          </p:cNvPr>
          <p:cNvSpPr txBox="1"/>
          <p:nvPr/>
        </p:nvSpPr>
        <p:spPr>
          <a:xfrm>
            <a:off x="4914900" y="6117335"/>
            <a:ext cx="6835140" cy="461665"/>
          </a:xfrm>
          <a:prstGeom prst="rect">
            <a:avLst/>
          </a:prstGeom>
          <a:noFill/>
        </p:spPr>
        <p:txBody>
          <a:bodyPr wrap="square" rtlCol="0">
            <a:spAutoFit/>
          </a:bodyPr>
          <a:lstStyle/>
          <a:p>
            <a:r>
              <a:rPr lang="fr-FR" sz="2400" b="1"/>
              <a:t>Fort de Paphos.</a:t>
            </a:r>
            <a:endParaRPr lang="fr-FR" sz="2400" b="1" dirty="0"/>
          </a:p>
        </p:txBody>
      </p:sp>
    </p:spTree>
    <p:extLst>
      <p:ext uri="{BB962C8B-B14F-4D97-AF65-F5344CB8AC3E}">
        <p14:creationId xmlns:p14="http://schemas.microsoft.com/office/powerpoint/2010/main" val="95123385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phare&#10;&#10;Description générée automatiquement">
            <a:extLst>
              <a:ext uri="{FF2B5EF4-FFF2-40B4-BE49-F238E27FC236}">
                <a16:creationId xmlns:a16="http://schemas.microsoft.com/office/drawing/2014/main" id="{38B4D605-5079-01E3-1BEA-40ADC8835E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2511" y="189000"/>
            <a:ext cx="4858477" cy="648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0361B4-1557-91F6-A5F1-BE3D06981D94}"/>
              </a:ext>
            </a:extLst>
          </p:cNvPr>
          <p:cNvSpPr txBox="1"/>
          <p:nvPr/>
        </p:nvSpPr>
        <p:spPr>
          <a:xfrm>
            <a:off x="1668780" y="4034790"/>
            <a:ext cx="3326130" cy="461665"/>
          </a:xfrm>
          <a:prstGeom prst="rect">
            <a:avLst/>
          </a:prstGeom>
          <a:noFill/>
        </p:spPr>
        <p:txBody>
          <a:bodyPr wrap="square" rtlCol="0">
            <a:spAutoFit/>
          </a:bodyPr>
          <a:lstStyle/>
          <a:p>
            <a:r>
              <a:rPr lang="fr-FR" sz="2400" b="1"/>
              <a:t>Le phare.</a:t>
            </a:r>
            <a:endParaRPr lang="fr-FR" sz="2400" b="1" dirty="0"/>
          </a:p>
        </p:txBody>
      </p:sp>
    </p:spTree>
    <p:extLst>
      <p:ext uri="{BB962C8B-B14F-4D97-AF65-F5344CB8AC3E}">
        <p14:creationId xmlns:p14="http://schemas.microsoft.com/office/powerpoint/2010/main" val="12571493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dôme&#10;&#10;Description générée automatiquement">
            <a:extLst>
              <a:ext uri="{FF2B5EF4-FFF2-40B4-BE49-F238E27FC236}">
                <a16:creationId xmlns:a16="http://schemas.microsoft.com/office/drawing/2014/main" id="{BB2285DB-ECDE-6475-1030-CF13F6D192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76093C4-AD74-12D7-EBBC-9A202F05A39C}"/>
              </a:ext>
            </a:extLst>
          </p:cNvPr>
          <p:cNvSpPr txBox="1"/>
          <p:nvPr/>
        </p:nvSpPr>
        <p:spPr>
          <a:xfrm>
            <a:off x="4114800" y="6286500"/>
            <a:ext cx="5703570" cy="461665"/>
          </a:xfrm>
          <a:prstGeom prst="rect">
            <a:avLst/>
          </a:prstGeom>
          <a:noFill/>
        </p:spPr>
        <p:txBody>
          <a:bodyPr wrap="square" rtlCol="0">
            <a:spAutoFit/>
          </a:bodyPr>
          <a:lstStyle/>
          <a:p>
            <a:r>
              <a:rPr lang="fr-FR" sz="2400" b="1" dirty="0"/>
              <a:t>Kato Paphos, Paphos, Chypre</a:t>
            </a:r>
          </a:p>
        </p:txBody>
      </p:sp>
    </p:spTree>
    <p:extLst>
      <p:ext uri="{BB962C8B-B14F-4D97-AF65-F5344CB8AC3E}">
        <p14:creationId xmlns:p14="http://schemas.microsoft.com/office/powerpoint/2010/main" val="299328488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terrestre, bâtiment&#10;&#10;Description générée automatiquement">
            <a:extLst>
              <a:ext uri="{FF2B5EF4-FFF2-40B4-BE49-F238E27FC236}">
                <a16:creationId xmlns:a16="http://schemas.microsoft.com/office/drawing/2014/main" id="{33CCC1C3-67A2-E889-2A84-081801A8A5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301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F80F32B-FE99-581F-1B5D-5CF1E5A2EF2B}"/>
              </a:ext>
            </a:extLst>
          </p:cNvPr>
          <p:cNvSpPr txBox="1"/>
          <p:nvPr/>
        </p:nvSpPr>
        <p:spPr>
          <a:xfrm>
            <a:off x="9315450" y="3337560"/>
            <a:ext cx="2434590" cy="1200329"/>
          </a:xfrm>
          <a:prstGeom prst="rect">
            <a:avLst/>
          </a:prstGeom>
          <a:noFill/>
        </p:spPr>
        <p:txBody>
          <a:bodyPr wrap="square" rtlCol="0">
            <a:spAutoFit/>
          </a:bodyPr>
          <a:lstStyle/>
          <a:p>
            <a:r>
              <a:rPr lang="fr-FR" sz="2400" b="1" dirty="0"/>
              <a:t>Église Saint-</a:t>
            </a:r>
            <a:r>
              <a:rPr lang="fr-FR" sz="2400" b="1" dirty="0" err="1"/>
              <a:t>Cendée</a:t>
            </a:r>
            <a:r>
              <a:rPr lang="fr-FR" sz="2400" b="1" dirty="0"/>
              <a:t> de style néo-byzantin.</a:t>
            </a:r>
          </a:p>
        </p:txBody>
      </p:sp>
    </p:spTree>
    <p:extLst>
      <p:ext uri="{BB962C8B-B14F-4D97-AF65-F5344CB8AC3E}">
        <p14:creationId xmlns:p14="http://schemas.microsoft.com/office/powerpoint/2010/main" val="3750365455"/>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terrestre, bâtiment&#10;&#10;Description générée automatiquement">
            <a:extLst>
              <a:ext uri="{FF2B5EF4-FFF2-40B4-BE49-F238E27FC236}">
                <a16:creationId xmlns:a16="http://schemas.microsoft.com/office/drawing/2014/main" id="{C1773C97-12E4-92DF-8926-DBEDA3914B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78954867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chitecture, nuage&#10;&#10;Description générée automatiquement">
            <a:extLst>
              <a:ext uri="{FF2B5EF4-FFF2-40B4-BE49-F238E27FC236}">
                <a16:creationId xmlns:a16="http://schemas.microsoft.com/office/drawing/2014/main" id="{5C0F0F58-E5B4-EF11-F7B5-CCB8B4E43D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5C690A77-232E-BBC0-5566-9F7EF21B628A}"/>
              </a:ext>
            </a:extLst>
          </p:cNvPr>
          <p:cNvSpPr txBox="1"/>
          <p:nvPr/>
        </p:nvSpPr>
        <p:spPr>
          <a:xfrm>
            <a:off x="1991930" y="6348167"/>
            <a:ext cx="9704070" cy="461665"/>
          </a:xfrm>
          <a:prstGeom prst="rect">
            <a:avLst/>
          </a:prstGeom>
          <a:noFill/>
        </p:spPr>
        <p:txBody>
          <a:bodyPr wrap="square" rtlCol="0">
            <a:spAutoFit/>
          </a:bodyPr>
          <a:lstStyle/>
          <a:p>
            <a:r>
              <a:rPr lang="fr-FR" sz="2400" b="1"/>
              <a:t>Atrium (architecture) du théâtre Marcidée à Paphos (Février 2019).</a:t>
            </a:r>
            <a:endParaRPr lang="fr-FR" sz="2400" b="1" dirty="0"/>
          </a:p>
        </p:txBody>
      </p:sp>
    </p:spTree>
    <p:extLst>
      <p:ext uri="{BB962C8B-B14F-4D97-AF65-F5344CB8AC3E}">
        <p14:creationId xmlns:p14="http://schemas.microsoft.com/office/powerpoint/2010/main" val="1039326995"/>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balcon&#10;&#10;Description générée automatiquement">
            <a:extLst>
              <a:ext uri="{FF2B5EF4-FFF2-40B4-BE49-F238E27FC236}">
                <a16:creationId xmlns:a16="http://schemas.microsoft.com/office/drawing/2014/main" id="{88AF27AF-74BB-CD33-5699-DE01F3774E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8458" y="3110903"/>
            <a:ext cx="5076000" cy="3384000"/>
          </a:xfrm>
          <a:prstGeom prst="rect">
            <a:avLst/>
          </a:prstGeom>
          <a:ln w="88900" cap="sq" cmpd="thickThin">
            <a:solidFill>
              <a:schemeClr val="accent2"/>
            </a:solidFill>
            <a:prstDash val="solid"/>
            <a:miter lim="800000"/>
          </a:ln>
          <a:effectLst>
            <a:innerShdw blurRad="76200">
              <a:srgbClr val="000000"/>
            </a:innerShdw>
          </a:effectLst>
        </p:spPr>
      </p:pic>
      <p:pic>
        <p:nvPicPr>
          <p:cNvPr id="5" name="Image 4" descr="Une image contenant sol, rampe, intérieur, personnes&#10;&#10;Description générée automatiquement">
            <a:extLst>
              <a:ext uri="{FF2B5EF4-FFF2-40B4-BE49-F238E27FC236}">
                <a16:creationId xmlns:a16="http://schemas.microsoft.com/office/drawing/2014/main" id="{083D7CE5-03BD-C359-53FA-9572E6C4E5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97542" y="363097"/>
            <a:ext cx="6516000" cy="2898263"/>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3503144350"/>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balcon&#10;&#10;Description générée automatiquement">
            <a:extLst>
              <a:ext uri="{FF2B5EF4-FFF2-40B4-BE49-F238E27FC236}">
                <a16:creationId xmlns:a16="http://schemas.microsoft.com/office/drawing/2014/main" id="{568B84EC-433D-3001-53E6-7F07CA1177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990" y="472440"/>
            <a:ext cx="4968000" cy="3312000"/>
          </a:xfrm>
          <a:prstGeom prst="rect">
            <a:avLst/>
          </a:prstGeom>
          <a:ln w="88900" cap="sq" cmpd="thickThin">
            <a:solidFill>
              <a:schemeClr val="accent2"/>
            </a:solidFill>
            <a:prstDash val="solid"/>
            <a:miter lim="800000"/>
          </a:ln>
          <a:effectLst>
            <a:innerShdw blurRad="76200">
              <a:srgbClr val="000000"/>
            </a:innerShdw>
          </a:effectLst>
        </p:spPr>
      </p:pic>
      <p:pic>
        <p:nvPicPr>
          <p:cNvPr id="5" name="Image 4" descr="Une image contenant Ruines, ciel, Histoire antique, plein air&#10;&#10;Description générée automatiquement">
            <a:extLst>
              <a:ext uri="{FF2B5EF4-FFF2-40B4-BE49-F238E27FC236}">
                <a16:creationId xmlns:a16="http://schemas.microsoft.com/office/drawing/2014/main" id="{32FA30AD-AFC9-6BF7-67CE-2285ECE8E3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81110" y="3429000"/>
            <a:ext cx="6048000" cy="3024000"/>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3538045515"/>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maison&#10;&#10;Description générée automatiquement">
            <a:extLst>
              <a:ext uri="{FF2B5EF4-FFF2-40B4-BE49-F238E27FC236}">
                <a16:creationId xmlns:a16="http://schemas.microsoft.com/office/drawing/2014/main" id="{46258095-A9D8-51BC-5E40-A220730887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8150" y="3752850"/>
            <a:ext cx="4229100" cy="2819400"/>
          </a:xfrm>
          <a:prstGeom prst="rect">
            <a:avLst/>
          </a:prstGeom>
          <a:ln w="88900" cap="sq" cmpd="thickThin">
            <a:solidFill>
              <a:schemeClr val="accent2"/>
            </a:solidFill>
            <a:prstDash val="solid"/>
            <a:miter lim="800000"/>
          </a:ln>
          <a:effectLst>
            <a:innerShdw blurRad="76200">
              <a:srgbClr val="000000"/>
            </a:innerShdw>
          </a:effectLst>
        </p:spPr>
      </p:pic>
      <p:pic>
        <p:nvPicPr>
          <p:cNvPr id="5" name="Image 4" descr="Une image contenant plein air, ciel, route, arbre&#10;&#10;Description générée automatiquement">
            <a:extLst>
              <a:ext uri="{FF2B5EF4-FFF2-40B4-BE49-F238E27FC236}">
                <a16:creationId xmlns:a16="http://schemas.microsoft.com/office/drawing/2014/main" id="{4EC42C27-E31A-919F-38F9-EB40AFA705C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56170" y="224790"/>
            <a:ext cx="4536000" cy="3024000"/>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418445938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ville&#10;&#10;Description générée automatiquement">
            <a:extLst>
              <a:ext uri="{FF2B5EF4-FFF2-40B4-BE49-F238E27FC236}">
                <a16:creationId xmlns:a16="http://schemas.microsoft.com/office/drawing/2014/main" id="{E7759120-D05A-9F13-3740-F4E228E660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7685" y="1400175"/>
            <a:ext cx="5238750" cy="2943225"/>
          </a:xfrm>
          <a:prstGeom prst="rect">
            <a:avLst/>
          </a:prstGeom>
          <a:ln w="88900" cap="sq" cmpd="thickThin">
            <a:solidFill>
              <a:schemeClr val="accent2"/>
            </a:solidFill>
            <a:prstDash val="solid"/>
            <a:miter lim="800000"/>
          </a:ln>
          <a:effectLst>
            <a:innerShdw blurRad="76200">
              <a:srgbClr val="000000"/>
            </a:innerShdw>
          </a:effectLst>
        </p:spPr>
      </p:pic>
      <p:pic>
        <p:nvPicPr>
          <p:cNvPr id="5" name="Image 4" descr="Une image contenant plein air, ciel, arbre, nuage&#10;&#10;Description générée automatiquement">
            <a:extLst>
              <a:ext uri="{FF2B5EF4-FFF2-40B4-BE49-F238E27FC236}">
                <a16:creationId xmlns:a16="http://schemas.microsoft.com/office/drawing/2014/main" id="{310ED566-A460-72A7-7EB7-49E9415581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51755" y="2491356"/>
            <a:ext cx="5004000" cy="3369708"/>
          </a:xfrm>
          <a:prstGeom prst="rect">
            <a:avLst/>
          </a:prstGeom>
          <a:ln w="889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76358815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art, peinture, Arts visuels, personne&#10;&#10;Description générée automatiquement">
            <a:extLst>
              <a:ext uri="{FF2B5EF4-FFF2-40B4-BE49-F238E27FC236}">
                <a16:creationId xmlns:a16="http://schemas.microsoft.com/office/drawing/2014/main" id="{5D88925D-68E5-1E38-D306-1C8B3A788C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3897" y="365775"/>
            <a:ext cx="10564206" cy="6300000"/>
          </a:xfrm>
          <a:prstGeom prst="rect">
            <a:avLst/>
          </a:prstGeom>
        </p:spPr>
      </p:pic>
      <p:sp>
        <p:nvSpPr>
          <p:cNvPr id="6" name="ZoneTexte 5">
            <a:extLst>
              <a:ext uri="{FF2B5EF4-FFF2-40B4-BE49-F238E27FC236}">
                <a16:creationId xmlns:a16="http://schemas.microsoft.com/office/drawing/2014/main" id="{BFCCC32C-101F-94CB-92D9-DF65FE7F4FC2}"/>
              </a:ext>
            </a:extLst>
          </p:cNvPr>
          <p:cNvSpPr txBox="1"/>
          <p:nvPr/>
        </p:nvSpPr>
        <p:spPr>
          <a:xfrm>
            <a:off x="3471632" y="365775"/>
            <a:ext cx="7006590" cy="584775"/>
          </a:xfrm>
          <a:prstGeom prst="rect">
            <a:avLst/>
          </a:prstGeom>
          <a:noFill/>
        </p:spPr>
        <p:txBody>
          <a:bodyPr wrap="square" rtlCol="0">
            <a:spAutoFit/>
          </a:bodyPr>
          <a:lstStyle/>
          <a:p>
            <a:r>
              <a:rPr lang="fr-FR" sz="3200" b="1">
                <a:solidFill>
                  <a:srgbClr val="FFFF00"/>
                </a:solidFill>
              </a:rPr>
              <a:t>Parc archéologique de Paphos</a:t>
            </a:r>
            <a:endParaRPr lang="fr-FR" sz="3200" b="1" dirty="0">
              <a:solidFill>
                <a:srgbClr val="FFFF00"/>
              </a:solidFill>
            </a:endParaRPr>
          </a:p>
        </p:txBody>
      </p:sp>
    </p:spTree>
    <p:extLst>
      <p:ext uri="{BB962C8B-B14F-4D97-AF65-F5344CB8AC3E}">
        <p14:creationId xmlns:p14="http://schemas.microsoft.com/office/powerpoint/2010/main" val="273306203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E28D6F-73AA-D92E-0901-4F7959888E4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Le parc archéologique de Paphos (également appelé parc archéologique de Kato Paphos ) abrite la majeure partie de l'importante cité grecque et romaine antique et se situe à Paphos , au sud-ouest de Chypre . Le parc, toujours en cours de fouilles, se trouve dans la section </a:t>
            </a:r>
            <a:r>
              <a:rPr lang="fr-FR" sz="2800" b="1" dirty="0" err="1">
                <a:solidFill>
                  <a:srgbClr val="FFFF00"/>
                </a:solidFill>
              </a:rPr>
              <a:t>Nea</a:t>
            </a:r>
            <a:r>
              <a:rPr lang="fr-FR" sz="2800" b="1" dirty="0">
                <a:solidFill>
                  <a:srgbClr val="FFFF00"/>
                </a:solidFill>
              </a:rPr>
              <a:t> </a:t>
            </a:r>
            <a:r>
              <a:rPr lang="fr-FR" sz="2800" b="1" dirty="0" err="1">
                <a:solidFill>
                  <a:srgbClr val="FFFF00"/>
                </a:solidFill>
              </a:rPr>
              <a:t>Pafos</a:t>
            </a:r>
            <a:r>
              <a:rPr lang="fr-FR" sz="2800" b="1" dirty="0">
                <a:solidFill>
                  <a:srgbClr val="FFFF00"/>
                </a:solidFill>
              </a:rPr>
              <a:t> (« Nouveau Paphos ») de la ville côtière. [1]</a:t>
            </a:r>
          </a:p>
          <a:p>
            <a:pPr algn="ctr"/>
            <a:endParaRPr lang="fr-FR" sz="2800" b="1" dirty="0">
              <a:solidFill>
                <a:srgbClr val="FFFF00"/>
              </a:solidFill>
            </a:endParaRPr>
          </a:p>
          <a:p>
            <a:pPr algn="ctr"/>
            <a:r>
              <a:rPr lang="fr-FR" sz="2800" b="1" dirty="0">
                <a:solidFill>
                  <a:srgbClr val="FFFF00"/>
                </a:solidFill>
              </a:rPr>
              <a:t>Ses sites et monuments datent de la préhistoire jusqu'au Moyen Âge . Parmi les vestiges les plus significatifs découverts jusqu'à présent figurent quatre grandes et élaborées villas romaines : la Maison de Dionysos, la Maison d'Aion, la Maison de Thésée et la Maison d'Orphée, toutes dotées de superbes sols en mosaïque préservés, en particulier une mosaïque d'Orphée . [2] En outre, les fouilles ont mis au jour une agora, un </a:t>
            </a:r>
            <a:r>
              <a:rPr lang="fr-FR" sz="2800" b="1" dirty="0" err="1">
                <a:solidFill>
                  <a:srgbClr val="FFFF00"/>
                </a:solidFill>
              </a:rPr>
              <a:t>asklipieion</a:t>
            </a:r>
            <a:r>
              <a:rPr lang="fr-FR" sz="2800" b="1" dirty="0">
                <a:solidFill>
                  <a:srgbClr val="FFFF00"/>
                </a:solidFill>
              </a:rPr>
              <a:t>, une basilique, un </a:t>
            </a:r>
            <a:r>
              <a:rPr lang="fr-FR" sz="2800" b="1" dirty="0" err="1">
                <a:solidFill>
                  <a:srgbClr val="FFFF00"/>
                </a:solidFill>
              </a:rPr>
              <a:t>odeion</a:t>
            </a:r>
            <a:r>
              <a:rPr lang="fr-FR" sz="2800" b="1" dirty="0">
                <a:solidFill>
                  <a:srgbClr val="FFFF00"/>
                </a:solidFill>
              </a:rPr>
              <a:t> et un théâtre hellénistique-romain, ainsi qu'une nécropole connue sous le nom de « Tombeaux des Rois »</a:t>
            </a:r>
          </a:p>
        </p:txBody>
      </p:sp>
    </p:spTree>
    <p:extLst>
      <p:ext uri="{BB962C8B-B14F-4D97-AF65-F5344CB8AC3E}">
        <p14:creationId xmlns:p14="http://schemas.microsoft.com/office/powerpoint/2010/main" val="248123641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nuage, plein air, sol&#10;&#10;Description générée automatiquement">
            <a:extLst>
              <a:ext uri="{FF2B5EF4-FFF2-40B4-BE49-F238E27FC236}">
                <a16:creationId xmlns:a16="http://schemas.microsoft.com/office/drawing/2014/main" id="{C40C2438-7184-5926-7A5E-187EB62265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4000" y="1120095"/>
            <a:ext cx="10584000" cy="386982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6584BD8-3AF7-4F94-FC9F-0EB28A8CFE1E}"/>
              </a:ext>
            </a:extLst>
          </p:cNvPr>
          <p:cNvSpPr txBox="1"/>
          <p:nvPr/>
        </p:nvSpPr>
        <p:spPr>
          <a:xfrm>
            <a:off x="2011680" y="5086395"/>
            <a:ext cx="12161520" cy="523220"/>
          </a:xfrm>
          <a:prstGeom prst="rect">
            <a:avLst/>
          </a:prstGeom>
          <a:noFill/>
        </p:spPr>
        <p:txBody>
          <a:bodyPr wrap="square" rtlCol="0">
            <a:spAutoFit/>
          </a:bodyPr>
          <a:lstStyle/>
          <a:p>
            <a:r>
              <a:rPr lang="fr-FR" sz="2800" b="1"/>
              <a:t>Parc archéologique de Paphos, Maison de Thésée</a:t>
            </a:r>
            <a:endParaRPr lang="fr-FR" sz="2800" b="1" dirty="0"/>
          </a:p>
        </p:txBody>
      </p:sp>
    </p:spTree>
    <p:extLst>
      <p:ext uri="{BB962C8B-B14F-4D97-AF65-F5344CB8AC3E}">
        <p14:creationId xmlns:p14="http://schemas.microsoft.com/office/powerpoint/2010/main" val="121581440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mammifère, peinture, cheval&#10;&#10;Description générée automatiquement">
            <a:extLst>
              <a:ext uri="{FF2B5EF4-FFF2-40B4-BE49-F238E27FC236}">
                <a16:creationId xmlns:a16="http://schemas.microsoft.com/office/drawing/2014/main" id="{5C2921F9-FF19-B713-28C3-EED43420C4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4273" y="279000"/>
            <a:ext cx="9420563" cy="6300000"/>
          </a:xfrm>
          <a:prstGeom prst="rect">
            <a:avLst/>
          </a:prstGeom>
          <a:effectLst>
            <a:softEdge rad="317500"/>
          </a:effectLst>
        </p:spPr>
      </p:pic>
      <p:sp>
        <p:nvSpPr>
          <p:cNvPr id="4" name="ZoneTexte 3">
            <a:extLst>
              <a:ext uri="{FF2B5EF4-FFF2-40B4-BE49-F238E27FC236}">
                <a16:creationId xmlns:a16="http://schemas.microsoft.com/office/drawing/2014/main" id="{C4689E34-E144-FEC2-2237-99F9B670F788}"/>
              </a:ext>
            </a:extLst>
          </p:cNvPr>
          <p:cNvSpPr txBox="1"/>
          <p:nvPr/>
        </p:nvSpPr>
        <p:spPr>
          <a:xfrm>
            <a:off x="3360421" y="6396335"/>
            <a:ext cx="7977356" cy="461665"/>
          </a:xfrm>
          <a:prstGeom prst="rect">
            <a:avLst/>
          </a:prstGeom>
          <a:noFill/>
        </p:spPr>
        <p:txBody>
          <a:bodyPr wrap="square" rtlCol="0">
            <a:spAutoFit/>
          </a:bodyPr>
          <a:lstStyle/>
          <a:p>
            <a:r>
              <a:rPr lang="fr-FR" sz="2400" b="1"/>
              <a:t> Paphos Maison des Dionysos - Ikarios</a:t>
            </a:r>
            <a:endParaRPr lang="fr-FR" sz="2400" b="1" dirty="0"/>
          </a:p>
        </p:txBody>
      </p:sp>
    </p:spTree>
    <p:extLst>
      <p:ext uri="{BB962C8B-B14F-4D97-AF65-F5344CB8AC3E}">
        <p14:creationId xmlns:p14="http://schemas.microsoft.com/office/powerpoint/2010/main" val="1427071187"/>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motif, Motif&#10;&#10;Description générée automatiquement">
            <a:extLst>
              <a:ext uri="{FF2B5EF4-FFF2-40B4-BE49-F238E27FC236}">
                <a16:creationId xmlns:a16="http://schemas.microsoft.com/office/drawing/2014/main" id="{C8E25863-8E8F-5E1E-8F46-24520A3C9C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5720" y="279000"/>
            <a:ext cx="9420560" cy="6300000"/>
          </a:xfrm>
          <a:prstGeom prst="rect">
            <a:avLst/>
          </a:prstGeom>
          <a:effectLst>
            <a:softEdge rad="317500"/>
          </a:effectLst>
        </p:spPr>
      </p:pic>
      <p:sp>
        <p:nvSpPr>
          <p:cNvPr id="4" name="ZoneTexte 3">
            <a:extLst>
              <a:ext uri="{FF2B5EF4-FFF2-40B4-BE49-F238E27FC236}">
                <a16:creationId xmlns:a16="http://schemas.microsoft.com/office/drawing/2014/main" id="{19539365-AA7D-F09E-B6A6-D6C46850D7F3}"/>
              </a:ext>
            </a:extLst>
          </p:cNvPr>
          <p:cNvSpPr txBox="1"/>
          <p:nvPr/>
        </p:nvSpPr>
        <p:spPr>
          <a:xfrm>
            <a:off x="4926330" y="6348167"/>
            <a:ext cx="8561070" cy="461665"/>
          </a:xfrm>
          <a:prstGeom prst="rect">
            <a:avLst/>
          </a:prstGeom>
          <a:noFill/>
        </p:spPr>
        <p:txBody>
          <a:bodyPr wrap="square" rtlCol="0">
            <a:spAutoFit/>
          </a:bodyPr>
          <a:lstStyle/>
          <a:p>
            <a:r>
              <a:rPr lang="fr-FR" sz="2400" b="1"/>
              <a:t>Quatre saisons</a:t>
            </a:r>
            <a:endParaRPr lang="fr-FR" sz="2400" b="1" dirty="0"/>
          </a:p>
        </p:txBody>
      </p:sp>
    </p:spTree>
    <p:extLst>
      <p:ext uri="{BB962C8B-B14F-4D97-AF65-F5344CB8AC3E}">
        <p14:creationId xmlns:p14="http://schemas.microsoft.com/office/powerpoint/2010/main" val="4008524590"/>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tériau de construction, carreau, art, peinture&#10;&#10;Description générée automatiquement">
            <a:extLst>
              <a:ext uri="{FF2B5EF4-FFF2-40B4-BE49-F238E27FC236}">
                <a16:creationId xmlns:a16="http://schemas.microsoft.com/office/drawing/2014/main" id="{53A50395-BA00-CAD9-0842-BD14FEE089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998" y="279000"/>
            <a:ext cx="11520004" cy="6300000"/>
          </a:xfrm>
          <a:prstGeom prst="rect">
            <a:avLst/>
          </a:prstGeom>
          <a:effectLst>
            <a:softEdge rad="635000"/>
          </a:effectLst>
        </p:spPr>
      </p:pic>
      <p:sp>
        <p:nvSpPr>
          <p:cNvPr id="4" name="ZoneTexte 3">
            <a:extLst>
              <a:ext uri="{FF2B5EF4-FFF2-40B4-BE49-F238E27FC236}">
                <a16:creationId xmlns:a16="http://schemas.microsoft.com/office/drawing/2014/main" id="{2FDC422E-C462-64FE-1A3B-BB4FC1DC73F9}"/>
              </a:ext>
            </a:extLst>
          </p:cNvPr>
          <p:cNvSpPr txBox="1"/>
          <p:nvPr/>
        </p:nvSpPr>
        <p:spPr>
          <a:xfrm>
            <a:off x="4777740" y="6227117"/>
            <a:ext cx="8069580" cy="461665"/>
          </a:xfrm>
          <a:prstGeom prst="rect">
            <a:avLst/>
          </a:prstGeom>
          <a:noFill/>
        </p:spPr>
        <p:txBody>
          <a:bodyPr wrap="square" rtlCol="0">
            <a:spAutoFit/>
          </a:bodyPr>
          <a:lstStyle/>
          <a:p>
            <a:r>
              <a:rPr lang="fr-FR" sz="2400" b="1"/>
              <a:t>Scène de chasse</a:t>
            </a:r>
            <a:endParaRPr lang="fr-FR" sz="2400" b="1" dirty="0"/>
          </a:p>
        </p:txBody>
      </p:sp>
    </p:spTree>
    <p:extLst>
      <p:ext uri="{BB962C8B-B14F-4D97-AF65-F5344CB8AC3E}">
        <p14:creationId xmlns:p14="http://schemas.microsoft.com/office/powerpoint/2010/main" val="38453685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mosaïque, peinture, carreau&#10;&#10;Description générée automatiquement">
            <a:extLst>
              <a:ext uri="{FF2B5EF4-FFF2-40B4-BE49-F238E27FC236}">
                <a16:creationId xmlns:a16="http://schemas.microsoft.com/office/drawing/2014/main" id="{BCF92BB6-7B3B-1139-57CD-5951574F15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770" y="279000"/>
            <a:ext cx="9409591" cy="6300000"/>
          </a:xfrm>
          <a:prstGeom prst="rect">
            <a:avLst/>
          </a:prstGeom>
          <a:effectLst>
            <a:softEdge rad="635000"/>
          </a:effectLst>
        </p:spPr>
      </p:pic>
      <p:sp>
        <p:nvSpPr>
          <p:cNvPr id="4" name="ZoneTexte 3">
            <a:extLst>
              <a:ext uri="{FF2B5EF4-FFF2-40B4-BE49-F238E27FC236}">
                <a16:creationId xmlns:a16="http://schemas.microsoft.com/office/drawing/2014/main" id="{119A82AB-0F9F-9A78-A10C-0623ECAAB0FD}"/>
              </a:ext>
            </a:extLst>
          </p:cNvPr>
          <p:cNvSpPr txBox="1"/>
          <p:nvPr/>
        </p:nvSpPr>
        <p:spPr>
          <a:xfrm>
            <a:off x="4366260" y="6229350"/>
            <a:ext cx="7052310" cy="461665"/>
          </a:xfrm>
          <a:prstGeom prst="rect">
            <a:avLst/>
          </a:prstGeom>
          <a:noFill/>
        </p:spPr>
        <p:txBody>
          <a:bodyPr wrap="square" rtlCol="0">
            <a:spAutoFit/>
          </a:bodyPr>
          <a:lstStyle/>
          <a:p>
            <a:r>
              <a:rPr lang="fr-FR" sz="2400" b="1"/>
              <a:t>Naissance de Dionysos</a:t>
            </a:r>
            <a:endParaRPr lang="fr-FR" sz="2400" b="1" dirty="0"/>
          </a:p>
        </p:txBody>
      </p:sp>
    </p:spTree>
    <p:extLst>
      <p:ext uri="{BB962C8B-B14F-4D97-AF65-F5344CB8AC3E}">
        <p14:creationId xmlns:p14="http://schemas.microsoft.com/office/powerpoint/2010/main" val="5077394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dessin, mosaïque&#10;&#10;Description générée automatiquement">
            <a:extLst>
              <a:ext uri="{FF2B5EF4-FFF2-40B4-BE49-F238E27FC236}">
                <a16:creationId xmlns:a16="http://schemas.microsoft.com/office/drawing/2014/main" id="{C96D93F6-B91E-F325-2427-DA1D315429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8777" y="189000"/>
            <a:ext cx="4334445" cy="648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B640A42-A62C-9CB9-5DBC-4D951B86B558}"/>
              </a:ext>
            </a:extLst>
          </p:cNvPr>
          <p:cNvSpPr txBox="1"/>
          <p:nvPr/>
        </p:nvSpPr>
        <p:spPr>
          <a:xfrm>
            <a:off x="8606790" y="3829050"/>
            <a:ext cx="3440430" cy="1200329"/>
          </a:xfrm>
          <a:prstGeom prst="rect">
            <a:avLst/>
          </a:prstGeom>
          <a:noFill/>
        </p:spPr>
        <p:txBody>
          <a:bodyPr wrap="square" rtlCol="0">
            <a:spAutoFit/>
          </a:bodyPr>
          <a:lstStyle/>
          <a:p>
            <a:r>
              <a:rPr lang="fr-FR" sz="2400" b="1" i="1"/>
              <a:t>Concours de beauté entre Cassiopée et les néréides</a:t>
            </a:r>
            <a:endParaRPr lang="fr-FR" sz="2400" b="1" i="1" dirty="0"/>
          </a:p>
        </p:txBody>
      </p:sp>
    </p:spTree>
    <p:extLst>
      <p:ext uri="{BB962C8B-B14F-4D97-AF65-F5344CB8AC3E}">
        <p14:creationId xmlns:p14="http://schemas.microsoft.com/office/powerpoint/2010/main" val="199888042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dessin, mosaïque&#10;&#10;Description générée automatiquement">
            <a:extLst>
              <a:ext uri="{FF2B5EF4-FFF2-40B4-BE49-F238E27FC236}">
                <a16:creationId xmlns:a16="http://schemas.microsoft.com/office/drawing/2014/main" id="{D82994BA-44E6-27A0-9D5C-33BC6FED4A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5719" y="279000"/>
            <a:ext cx="9420561" cy="6300000"/>
          </a:xfrm>
          <a:prstGeom prst="rect">
            <a:avLst/>
          </a:prstGeom>
          <a:effectLst>
            <a:softEdge rad="635000"/>
          </a:effectLst>
        </p:spPr>
      </p:pic>
      <p:sp>
        <p:nvSpPr>
          <p:cNvPr id="4" name="ZoneTexte 3">
            <a:extLst>
              <a:ext uri="{FF2B5EF4-FFF2-40B4-BE49-F238E27FC236}">
                <a16:creationId xmlns:a16="http://schemas.microsoft.com/office/drawing/2014/main" id="{DEC58183-38CB-6B29-C712-66E09F5F357D}"/>
              </a:ext>
            </a:extLst>
          </p:cNvPr>
          <p:cNvSpPr txBox="1"/>
          <p:nvPr/>
        </p:nvSpPr>
        <p:spPr>
          <a:xfrm>
            <a:off x="2434590" y="6027003"/>
            <a:ext cx="7646670" cy="830997"/>
          </a:xfrm>
          <a:prstGeom prst="rect">
            <a:avLst/>
          </a:prstGeom>
          <a:noFill/>
        </p:spPr>
        <p:txBody>
          <a:bodyPr wrap="square" rtlCol="0">
            <a:spAutoFit/>
          </a:bodyPr>
          <a:lstStyle/>
          <a:p>
            <a:r>
              <a:rPr lang="fr-FR" sz="2400" b="1"/>
              <a:t>Le Triomphe de Dionysos - Le satyre Skirtos offrant des fruits à Dionysos</a:t>
            </a:r>
            <a:endParaRPr lang="fr-FR" sz="2400" b="1" dirty="0"/>
          </a:p>
        </p:txBody>
      </p:sp>
    </p:spTree>
    <p:extLst>
      <p:ext uri="{BB962C8B-B14F-4D97-AF65-F5344CB8AC3E}">
        <p14:creationId xmlns:p14="http://schemas.microsoft.com/office/powerpoint/2010/main" val="99298910"/>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saïque, art, carreau, bâtiment&#10;&#10;Description générée automatiquement">
            <a:extLst>
              <a:ext uri="{FF2B5EF4-FFF2-40B4-BE49-F238E27FC236}">
                <a16:creationId xmlns:a16="http://schemas.microsoft.com/office/drawing/2014/main" id="{B51F9AA1-23BC-35CC-17FD-E337B3C4DC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2948" y="279000"/>
            <a:ext cx="9420563" cy="6300000"/>
          </a:xfrm>
          <a:prstGeom prst="rect">
            <a:avLst/>
          </a:prstGeom>
          <a:effectLst>
            <a:softEdge rad="127000"/>
          </a:effectLst>
        </p:spPr>
      </p:pic>
      <p:sp>
        <p:nvSpPr>
          <p:cNvPr id="4" name="ZoneTexte 3">
            <a:extLst>
              <a:ext uri="{FF2B5EF4-FFF2-40B4-BE49-F238E27FC236}">
                <a16:creationId xmlns:a16="http://schemas.microsoft.com/office/drawing/2014/main" id="{581C95E1-4E22-6C7C-2BE7-F04FA68C5D96}"/>
              </a:ext>
            </a:extLst>
          </p:cNvPr>
          <p:cNvSpPr txBox="1"/>
          <p:nvPr/>
        </p:nvSpPr>
        <p:spPr>
          <a:xfrm>
            <a:off x="0" y="3874770"/>
            <a:ext cx="2082948" cy="830997"/>
          </a:xfrm>
          <a:prstGeom prst="rect">
            <a:avLst/>
          </a:prstGeom>
          <a:noFill/>
        </p:spPr>
        <p:txBody>
          <a:bodyPr wrap="square" rtlCol="0">
            <a:spAutoFit/>
          </a:bodyPr>
          <a:lstStyle/>
          <a:p>
            <a:r>
              <a:rPr lang="fr-FR" sz="2400" b="1"/>
              <a:t>Mosaïque de Thésée</a:t>
            </a:r>
            <a:endParaRPr lang="fr-FR" sz="2400" b="1" dirty="0"/>
          </a:p>
        </p:txBody>
      </p:sp>
    </p:spTree>
    <p:extLst>
      <p:ext uri="{BB962C8B-B14F-4D97-AF65-F5344CB8AC3E}">
        <p14:creationId xmlns:p14="http://schemas.microsoft.com/office/powerpoint/2010/main" val="87726492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motif, plein air, art&#10;&#10;Description générée automatiquement">
            <a:extLst>
              <a:ext uri="{FF2B5EF4-FFF2-40B4-BE49-F238E27FC236}">
                <a16:creationId xmlns:a16="http://schemas.microsoft.com/office/drawing/2014/main" id="{16D18D5E-E57B-3A4D-1E42-CFF95B6AD4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5719" y="279000"/>
            <a:ext cx="9420561" cy="6300000"/>
          </a:xfrm>
          <a:prstGeom prst="rect">
            <a:avLst/>
          </a:prstGeom>
          <a:effectLst>
            <a:softEdge rad="635000"/>
          </a:effectLst>
        </p:spPr>
      </p:pic>
      <p:sp>
        <p:nvSpPr>
          <p:cNvPr id="4" name="ZoneTexte 3">
            <a:extLst>
              <a:ext uri="{FF2B5EF4-FFF2-40B4-BE49-F238E27FC236}">
                <a16:creationId xmlns:a16="http://schemas.microsoft.com/office/drawing/2014/main" id="{01F6B784-C04D-07BB-5C2F-05B17030737D}"/>
              </a:ext>
            </a:extLst>
          </p:cNvPr>
          <p:cNvSpPr txBox="1"/>
          <p:nvPr/>
        </p:nvSpPr>
        <p:spPr>
          <a:xfrm>
            <a:off x="4263390" y="6117335"/>
            <a:ext cx="8680300" cy="461665"/>
          </a:xfrm>
          <a:prstGeom prst="rect">
            <a:avLst/>
          </a:prstGeom>
          <a:noFill/>
        </p:spPr>
        <p:txBody>
          <a:bodyPr wrap="square" rtlCol="0">
            <a:spAutoFit/>
          </a:bodyPr>
          <a:lstStyle/>
          <a:p>
            <a:r>
              <a:rPr lang="fr-FR" sz="2400" b="1" dirty="0"/>
              <a:t>Mosaïque géométrique</a:t>
            </a:r>
          </a:p>
        </p:txBody>
      </p:sp>
    </p:spTree>
    <p:extLst>
      <p:ext uri="{BB962C8B-B14F-4D97-AF65-F5344CB8AC3E}">
        <p14:creationId xmlns:p14="http://schemas.microsoft.com/office/powerpoint/2010/main" val="135920434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uines, ciel, Site archéologique&#10;&#10;Description générée automatiquement">
            <a:extLst>
              <a:ext uri="{FF2B5EF4-FFF2-40B4-BE49-F238E27FC236}">
                <a16:creationId xmlns:a16="http://schemas.microsoft.com/office/drawing/2014/main" id="{BDE3F809-A1D8-09C5-1354-224DB8453B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232D1693-DC35-1108-CDCA-453987E4D9C0}"/>
              </a:ext>
            </a:extLst>
          </p:cNvPr>
          <p:cNvSpPr txBox="1"/>
          <p:nvPr/>
        </p:nvSpPr>
        <p:spPr>
          <a:xfrm>
            <a:off x="5795010" y="6241922"/>
            <a:ext cx="7715250" cy="461665"/>
          </a:xfrm>
          <a:prstGeom prst="rect">
            <a:avLst/>
          </a:prstGeom>
          <a:noFill/>
        </p:spPr>
        <p:txBody>
          <a:bodyPr wrap="square" rtlCol="0">
            <a:spAutoFit/>
          </a:bodyPr>
          <a:lstStyle/>
          <a:p>
            <a:r>
              <a:rPr lang="fr-FR" sz="2400" b="1"/>
              <a:t>Théâtre</a:t>
            </a:r>
            <a:endParaRPr lang="fr-FR" sz="2400" b="1" dirty="0"/>
          </a:p>
        </p:txBody>
      </p:sp>
    </p:spTree>
    <p:extLst>
      <p:ext uri="{BB962C8B-B14F-4D97-AF65-F5344CB8AC3E}">
        <p14:creationId xmlns:p14="http://schemas.microsoft.com/office/powerpoint/2010/main" val="265037040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sol&#10;&#10;Description générée automatiquement">
            <a:extLst>
              <a:ext uri="{FF2B5EF4-FFF2-40B4-BE49-F238E27FC236}">
                <a16:creationId xmlns:a16="http://schemas.microsoft.com/office/drawing/2014/main" id="{6325E064-59E6-F5D4-3A6E-8E48908440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9431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F410B65-8E22-FC2A-55FA-283146942BC5}"/>
              </a:ext>
            </a:extLst>
          </p:cNvPr>
          <p:cNvSpPr txBox="1"/>
          <p:nvPr/>
        </p:nvSpPr>
        <p:spPr>
          <a:xfrm>
            <a:off x="3916680" y="6089795"/>
            <a:ext cx="7920990" cy="461665"/>
          </a:xfrm>
          <a:prstGeom prst="rect">
            <a:avLst/>
          </a:prstGeom>
          <a:noFill/>
        </p:spPr>
        <p:txBody>
          <a:bodyPr wrap="square" rtlCol="0">
            <a:spAutoFit/>
          </a:bodyPr>
          <a:lstStyle/>
          <a:p>
            <a:r>
              <a:rPr lang="fr-FR" sz="2400" b="1"/>
              <a:t>Basilique Panagia Limeniotissa</a:t>
            </a:r>
            <a:endParaRPr lang="fr-FR" sz="2400" b="1" dirty="0"/>
          </a:p>
        </p:txBody>
      </p:sp>
    </p:spTree>
    <p:extLst>
      <p:ext uri="{BB962C8B-B14F-4D97-AF65-F5344CB8AC3E}">
        <p14:creationId xmlns:p14="http://schemas.microsoft.com/office/powerpoint/2010/main" val="3578318910"/>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nuage&#10;&#10;Description générée automatiquement">
            <a:extLst>
              <a:ext uri="{FF2B5EF4-FFF2-40B4-BE49-F238E27FC236}">
                <a16:creationId xmlns:a16="http://schemas.microsoft.com/office/drawing/2014/main" id="{60B88EE0-AB27-7250-F240-564E0CE2A8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5719" y="171466"/>
            <a:ext cx="9420562" cy="6300000"/>
          </a:xfrm>
          <a:prstGeom prst="rect">
            <a:avLst/>
          </a:prstGeom>
          <a:effectLst>
            <a:softEdge rad="635000"/>
          </a:effectLst>
        </p:spPr>
      </p:pic>
      <p:sp>
        <p:nvSpPr>
          <p:cNvPr id="4" name="ZoneTexte 3">
            <a:extLst>
              <a:ext uri="{FF2B5EF4-FFF2-40B4-BE49-F238E27FC236}">
                <a16:creationId xmlns:a16="http://schemas.microsoft.com/office/drawing/2014/main" id="{5473BAE6-C78A-81F3-7C4A-D32032BA4F32}"/>
              </a:ext>
            </a:extLst>
          </p:cNvPr>
          <p:cNvSpPr txBox="1"/>
          <p:nvPr/>
        </p:nvSpPr>
        <p:spPr>
          <a:xfrm>
            <a:off x="4949190" y="6009801"/>
            <a:ext cx="8366760" cy="461665"/>
          </a:xfrm>
          <a:prstGeom prst="rect">
            <a:avLst/>
          </a:prstGeom>
          <a:noFill/>
        </p:spPr>
        <p:txBody>
          <a:bodyPr wrap="square" rtlCol="0">
            <a:spAutoFit/>
          </a:bodyPr>
          <a:lstStyle/>
          <a:p>
            <a:r>
              <a:rPr lang="fr-FR" sz="2400" b="1"/>
              <a:t>Paphos - Agora</a:t>
            </a:r>
            <a:endParaRPr lang="fr-FR" sz="2400" b="1" dirty="0"/>
          </a:p>
        </p:txBody>
      </p:sp>
    </p:spTree>
    <p:extLst>
      <p:ext uri="{BB962C8B-B14F-4D97-AF65-F5344CB8AC3E}">
        <p14:creationId xmlns:p14="http://schemas.microsoft.com/office/powerpoint/2010/main" val="112464379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4AC2946-A50A-E0ED-7B69-47676ECF49A2}"/>
              </a:ext>
            </a:extLst>
          </p:cNvPr>
          <p:cNvSpPr txBox="1"/>
          <p:nvPr/>
        </p:nvSpPr>
        <p:spPr>
          <a:xfrm>
            <a:off x="1358536" y="1097280"/>
            <a:ext cx="10411097" cy="584775"/>
          </a:xfrm>
          <a:prstGeom prst="rect">
            <a:avLst/>
          </a:prstGeom>
          <a:noFill/>
        </p:spPr>
        <p:txBody>
          <a:bodyPr wrap="square" rtlCol="0">
            <a:spAutoFit/>
          </a:bodyPr>
          <a:lstStyle/>
          <a:p>
            <a:r>
              <a:rPr lang="fr-FR" sz="3200" b="1" dirty="0"/>
              <a:t>Lorient Vous A Présenté  La Ville De Paphos Chypre</a:t>
            </a:r>
          </a:p>
        </p:txBody>
      </p:sp>
      <p:sp>
        <p:nvSpPr>
          <p:cNvPr id="3" name="ZoneTexte 2">
            <a:extLst>
              <a:ext uri="{FF2B5EF4-FFF2-40B4-BE49-F238E27FC236}">
                <a16:creationId xmlns:a16="http://schemas.microsoft.com/office/drawing/2014/main" id="{9EB151F5-1054-8FC8-A962-13BAEF0EAFCF}"/>
              </a:ext>
            </a:extLst>
          </p:cNvPr>
          <p:cNvSpPr txBox="1"/>
          <p:nvPr/>
        </p:nvSpPr>
        <p:spPr>
          <a:xfrm>
            <a:off x="3512256" y="3260418"/>
            <a:ext cx="9444446"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EF44AEB6-F93F-DA83-8C15-6D38AC043531}"/>
              </a:ext>
            </a:extLst>
          </p:cNvPr>
          <p:cNvSpPr txBox="1"/>
          <p:nvPr/>
        </p:nvSpPr>
        <p:spPr>
          <a:xfrm>
            <a:off x="4143780" y="4474914"/>
            <a:ext cx="8543109"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E822252A-BA47-67A3-0992-50923858DC95}"/>
              </a:ext>
            </a:extLst>
          </p:cNvPr>
          <p:cNvSpPr txBox="1"/>
          <p:nvPr/>
        </p:nvSpPr>
        <p:spPr>
          <a:xfrm>
            <a:off x="5745706" y="5624444"/>
            <a:ext cx="6688183" cy="584775"/>
          </a:xfrm>
          <a:prstGeom prst="rect">
            <a:avLst/>
          </a:prstGeom>
          <a:noFill/>
        </p:spPr>
        <p:txBody>
          <a:bodyPr wrap="square" rtlCol="0">
            <a:spAutoFit/>
          </a:bodyPr>
          <a:lstStyle/>
          <a:p>
            <a:r>
              <a:rPr lang="fr-FR" sz="3200" b="1" dirty="0"/>
              <a:t>Daniel</a:t>
            </a:r>
          </a:p>
        </p:txBody>
      </p:sp>
      <p:sp>
        <p:nvSpPr>
          <p:cNvPr id="6" name="ZoneTexte 5">
            <a:extLst>
              <a:ext uri="{FF2B5EF4-FFF2-40B4-BE49-F238E27FC236}">
                <a16:creationId xmlns:a16="http://schemas.microsoft.com/office/drawing/2014/main" id="{00B43C94-1734-B39A-5867-AB0848763BDC}"/>
              </a:ext>
            </a:extLst>
          </p:cNvPr>
          <p:cNvSpPr txBox="1"/>
          <p:nvPr/>
        </p:nvSpPr>
        <p:spPr>
          <a:xfrm>
            <a:off x="3084309" y="2100235"/>
            <a:ext cx="7211291"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Tree>
    <p:extLst>
      <p:ext uri="{BB962C8B-B14F-4D97-AF65-F5344CB8AC3E}">
        <p14:creationId xmlns:p14="http://schemas.microsoft.com/office/powerpoint/2010/main" val="163944235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TotalTime>
  <Words>447</Words>
  <Application>Microsoft Office PowerPoint</Application>
  <PresentationFormat>Grand écran</PresentationFormat>
  <Paragraphs>40</Paragraphs>
  <Slides>34</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34</vt:i4>
      </vt:variant>
    </vt:vector>
  </HeadingPairs>
  <TitlesOfParts>
    <vt:vector size="3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2024-07-12T08:33:14Z</dcterms:created>
  <dcterms:modified xsi:type="dcterms:W3CDTF">2024-07-12T11:19:27Z</dcterms:modified>
</cp:coreProperties>
</file>