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8" r:id="rId3"/>
    <p:sldId id="274" r:id="rId4"/>
    <p:sldId id="273" r:id="rId5"/>
    <p:sldId id="272" r:id="rId6"/>
    <p:sldId id="271" r:id="rId7"/>
    <p:sldId id="270" r:id="rId8"/>
    <p:sldId id="269" r:id="rId9"/>
    <p:sldId id="268" r:id="rId10"/>
    <p:sldId id="267" r:id="rId11"/>
    <p:sldId id="266" r:id="rId12"/>
    <p:sldId id="265" r:id="rId13"/>
    <p:sldId id="264" r:id="rId14"/>
    <p:sldId id="263" r:id="rId15"/>
    <p:sldId id="262" r:id="rId16"/>
    <p:sldId id="261" r:id="rId17"/>
    <p:sldId id="260" r:id="rId18"/>
    <p:sldId id="259" r:id="rId19"/>
    <p:sldId id="258" r:id="rId20"/>
    <p:sldId id="257" r:id="rId21"/>
    <p:sldId id="276" r:id="rId22"/>
    <p:sldId id="277" r:id="rId23"/>
    <p:sldId id="278" r:id="rId24"/>
    <p:sldId id="279" r:id="rId25"/>
    <p:sldId id="287" r:id="rId26"/>
    <p:sldId id="280" r:id="rId27"/>
    <p:sldId id="281" r:id="rId28"/>
    <p:sldId id="282" r:id="rId29"/>
    <p:sldId id="284" r:id="rId30"/>
    <p:sldId id="285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6471" autoAdjust="0"/>
    <p:restoredTop sz="94660"/>
  </p:normalViewPr>
  <p:slideViewPr>
    <p:cSldViewPr snapToGrid="0">
      <p:cViewPr varScale="1">
        <p:scale>
          <a:sx n="83" d="100"/>
          <a:sy n="83" d="100"/>
        </p:scale>
        <p:origin x="90" y="1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45A126D-5C87-41F5-C110-32EED516C09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D47E4679-D396-3EB4-886A-57D24FC5261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8E4B1E5-9703-D8E7-63A5-38C1CD77F6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898B96-C229-41A3-ADFD-307219E7C2A7}" type="datetimeFigureOut">
              <a:rPr lang="fr-FR" smtClean="0"/>
              <a:t>06/07/2024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958FEAE-DB77-C14C-DC38-CEBCB02C0A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DD1C2DA-439C-B479-B93B-905BD2BF9E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D8ADE9-955A-4D7B-BD56-B6C36938CB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9231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900824F-B9C7-EA3C-800C-54A36B1E34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90C02F5-2F7B-C15F-2A01-84FA370B385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1B92D42-495B-46FD-56ED-8E137E8210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898B96-C229-41A3-ADFD-307219E7C2A7}" type="datetimeFigureOut">
              <a:rPr lang="fr-FR" smtClean="0"/>
              <a:t>06/07/2024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A9F005D-542F-4D6B-671B-C355C0D77C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67FAE5A-28C4-25D2-5BB2-3D07806EF8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D8ADE9-955A-4D7B-BD56-B6C36938CB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5614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9B621D8-7BC4-CF85-3B6E-1D6AE1462E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C9AD658-4EC1-C661-4BB8-A7D3B834C3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36D84BB-9BC0-B03A-F527-638699CF2A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898B96-C229-41A3-ADFD-307219E7C2A7}" type="datetimeFigureOut">
              <a:rPr lang="fr-FR" smtClean="0"/>
              <a:t>06/07/2024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105E34B-256A-D3FF-2401-966E16809D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9C16927-A94A-3728-BE3D-A97EF2586A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D8ADE9-955A-4D7B-BD56-B6C36938CB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1382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01AFB0F-CA7B-5342-6290-0AD892DA5A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94CCA72-2089-BBF8-E10E-3DF4F60BB61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5D3D48FE-962B-84EB-4CBE-7C998727819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DFAE39F-D1F2-5672-9360-B62C5F0518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898B96-C229-41A3-ADFD-307219E7C2A7}" type="datetimeFigureOut">
              <a:rPr lang="fr-FR" smtClean="0"/>
              <a:t>06/07/2024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D7A37E7-E292-21C5-41B9-40A51294BF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152A2F0-BBE6-9576-441D-3C49BAC2F7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D8ADE9-955A-4D7B-BD56-B6C36938CB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5753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8FAD1AB-8DFE-58FB-1193-9713395359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9AA71E0-A526-68C7-36C1-4699D2F0AA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1EF251F1-500D-F6DA-A8B7-C6D90C27F88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E46D10F0-C39C-553F-674B-E88C7136273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0BFC0185-FBFA-2B10-3E37-65B9417A9ED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37AF4B8C-4130-078C-EB44-6A65B5151B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898B96-C229-41A3-ADFD-307219E7C2A7}" type="datetimeFigureOut">
              <a:rPr lang="fr-FR" smtClean="0"/>
              <a:t>06/07/2024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23059FA4-19A3-688C-3B94-7322D42CB1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A78CE05F-4E20-E5A1-1449-F7E5727711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D8ADE9-955A-4D7B-BD56-B6C36938CB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9841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5385B1D-2DC3-729B-1573-6C27D55A8C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52659E8C-C07C-DE78-F329-49F3AFEB65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898B96-C229-41A3-ADFD-307219E7C2A7}" type="datetimeFigureOut">
              <a:rPr lang="fr-FR" smtClean="0"/>
              <a:t>06/07/2024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2CA6FE79-5550-9E6F-89AE-79473051A2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23B1F511-D6A1-F587-11E0-559056391F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D8ADE9-955A-4D7B-BD56-B6C36938CB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9997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5DD9F239-CF54-681B-CFB3-155191100B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898B96-C229-41A3-ADFD-307219E7C2A7}" type="datetimeFigureOut">
              <a:rPr lang="fr-FR" smtClean="0"/>
              <a:t>06/07/2024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3211DCDB-B73C-4EF6-F45A-FDAEE1DC30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77F2F7A3-5B41-2F12-00AB-6931E95D4B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D8ADE9-955A-4D7B-BD56-B6C36938CB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7815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6A77A3F-CAF1-732A-9AD8-B669F50215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E5FACF0-3E75-6719-3494-AB8CD75BCC0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34CCA384-4EC0-45E7-97A7-F45942E5350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5BFBEAB7-BDFD-85F9-10ED-FA34E82D06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898B96-C229-41A3-ADFD-307219E7C2A7}" type="datetimeFigureOut">
              <a:rPr lang="fr-FR" smtClean="0"/>
              <a:t>06/07/2024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6F8A789-CE2F-5B9D-D576-40652516E7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FCD3D64-8938-6F96-B34E-22E79501D8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D8ADE9-955A-4D7B-BD56-B6C36938CB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48540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DB0A324-AE29-B3B2-98D3-1308B9D555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E1DC3846-E98E-0755-93AB-6F3A1BD05AE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1D363FA8-A170-CE39-92CA-DBB12B02EBB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156085F-5A9E-6D76-49EA-D9460C93F1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898B96-C229-41A3-ADFD-307219E7C2A7}" type="datetimeFigureOut">
              <a:rPr lang="fr-FR" smtClean="0"/>
              <a:t>06/07/2024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349B191-BC96-01B9-642B-FD0D90D509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B831D34-D4B7-9221-E4D7-76B42B3AFC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D8ADE9-955A-4D7B-BD56-B6C36938CB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8088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A838136-04E0-B1E1-0B8C-3BB30B8FCA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CCA6522-3953-F5AD-5D56-51E74D0F604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1983699-BA84-7C34-E2E4-4948358958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898B96-C229-41A3-ADFD-307219E7C2A7}" type="datetimeFigureOut">
              <a:rPr lang="fr-FR" smtClean="0"/>
              <a:t>06/07/2024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56AEB09-BCE3-7CF3-4A80-3D6DDBEE78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87A8471-4C2C-5519-DD63-C5DFDD6021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D8ADE9-955A-4D7B-BD56-B6C36938CB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5654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32662E66-DDA3-1091-C77F-4C8FFCEBE25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943497A9-BC3E-ECB1-8073-1898F6BE1C6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AAE44BB-FABD-BAFB-B402-4C228BF183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898B96-C229-41A3-ADFD-307219E7C2A7}" type="datetimeFigureOut">
              <a:rPr lang="fr-FR" smtClean="0"/>
              <a:t>06/07/2024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5B937D9-9ADE-4B7B-69BB-BDDAFCEFD8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80E304E-263D-B85F-EEF9-5C6A23138D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D8ADE9-955A-4D7B-BD56-B6C36938CB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4396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A3326515-6AEC-C371-FB15-B1BA88BFD5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1AE9E62-3FFF-7A54-A997-5D7E5B9451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1AC6DBB-42E4-8F81-ED78-25A158EEF0B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F898B96-C229-41A3-ADFD-307219E7C2A7}" type="datetimeFigureOut">
              <a:rPr lang="fr-FR" smtClean="0"/>
              <a:t>06/07/2024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3A88086-1A04-E6F8-ECBA-5E9B950F548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42E02A8-FA42-989B-E255-653BBC773BC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4D8ADE9-955A-4D7B-BD56-B6C36938CB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00273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hotographie aérienne, Vue plongeante, aérien, plein air&#10;&#10;Description générée automatiquement">
            <a:extLst>
              <a:ext uri="{FF2B5EF4-FFF2-40B4-BE49-F238E27FC236}">
                <a16:creationId xmlns:a16="http://schemas.microsoft.com/office/drawing/2014/main" id="{875DB754-94A1-5C33-FB66-28F790F77B6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48373D8-5AE8-0D9E-35B5-C8865AC99329}"/>
              </a:ext>
            </a:extLst>
          </p:cNvPr>
          <p:cNvSpPr txBox="1"/>
          <p:nvPr/>
        </p:nvSpPr>
        <p:spPr>
          <a:xfrm>
            <a:off x="4302034" y="6348167"/>
            <a:ext cx="78899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 Centre-ville historique de Graz.</a:t>
            </a:r>
            <a:endParaRPr lang="fr-FR" sz="2400" b="1" dirty="0">
              <a:solidFill>
                <a:srgbClr val="FFFF00"/>
              </a:solidFill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5A735ED9-454A-1AD0-ADE5-2BC3EC2B33B5}"/>
              </a:ext>
            </a:extLst>
          </p:cNvPr>
          <p:cNvSpPr txBox="1"/>
          <p:nvPr/>
        </p:nvSpPr>
        <p:spPr>
          <a:xfrm>
            <a:off x="4302034" y="192240"/>
            <a:ext cx="53557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Graz  -Ville Autrichienne  -</a:t>
            </a:r>
          </a:p>
        </p:txBody>
      </p:sp>
    </p:spTree>
    <p:extLst>
      <p:ext uri="{BB962C8B-B14F-4D97-AF65-F5344CB8AC3E}">
        <p14:creationId xmlns:p14="http://schemas.microsoft.com/office/powerpoint/2010/main" val="748935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plit orient="vert"/>
        <p:sndAc>
          <p:stSnd loop="1">
            <p:snd r:embed="rId2" name="Comme au Tyrol.wav"/>
          </p:stSnd>
        </p:sndAc>
      </p:transition>
    </mc:Choice>
    <mc:Fallback xmlns="">
      <p:transition spd="slow" advClick="0" advTm="8000">
        <p:split orient="vert"/>
        <p:sndAc>
          <p:stSnd loop="1">
            <p:snd r:embed="rId4" name="Comme au Tyrol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D56B059E-52B2-E72D-5CD3-9370A6E3D829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b="1" dirty="0">
                <a:solidFill>
                  <a:srgbClr val="FFFF00"/>
                </a:solidFill>
              </a:rPr>
              <a:t>Située dans le sud-est du pays, à 145 km au sud-ouest du centre-ville de Vienne5, Graz est arrosée par la rivière Mur. Elle se trouve dans une plaine délimitée à l'ouest par les derniers contreforts du massif alpin (le </a:t>
            </a:r>
            <a:r>
              <a:rPr lang="fr-FR" sz="2800" b="1" dirty="0" err="1">
                <a:solidFill>
                  <a:srgbClr val="FFFF00"/>
                </a:solidFill>
              </a:rPr>
              <a:t>Plabutsch</a:t>
            </a:r>
            <a:r>
              <a:rPr lang="fr-FR" sz="2800" b="1" dirty="0">
                <a:solidFill>
                  <a:srgbClr val="FFFF00"/>
                </a:solidFill>
              </a:rPr>
              <a:t> de 763 m), au nord et à l'est par les collines de Styrie. L'agrément de son site et ses vastes parcs lui valent parfois l'appellation de ville-jardin. Les communes voisines sont :</a:t>
            </a:r>
          </a:p>
          <a:p>
            <a:pPr algn="ctr"/>
            <a:endParaRPr lang="fr-FR" sz="2800" b="1" dirty="0">
              <a:solidFill>
                <a:srgbClr val="FFFF00"/>
              </a:solidFill>
            </a:endParaRPr>
          </a:p>
          <a:p>
            <a:pPr algn="ctr"/>
            <a:r>
              <a:rPr lang="fr-FR" sz="2800" b="1" dirty="0">
                <a:solidFill>
                  <a:srgbClr val="FFFF00"/>
                </a:solidFill>
              </a:rPr>
              <a:t>au nord : </a:t>
            </a:r>
            <a:r>
              <a:rPr lang="fr-FR" sz="2800" b="1" dirty="0" err="1">
                <a:solidFill>
                  <a:srgbClr val="FFFF00"/>
                </a:solidFill>
              </a:rPr>
              <a:t>Gratkorn</a:t>
            </a:r>
            <a:r>
              <a:rPr lang="fr-FR" sz="2800" b="1" dirty="0">
                <a:solidFill>
                  <a:srgbClr val="FFFF00"/>
                </a:solidFill>
              </a:rPr>
              <a:t>, </a:t>
            </a:r>
            <a:r>
              <a:rPr lang="fr-FR" sz="2800" b="1" dirty="0" err="1">
                <a:solidFill>
                  <a:srgbClr val="FFFF00"/>
                </a:solidFill>
              </a:rPr>
              <a:t>Stattegg</a:t>
            </a:r>
            <a:r>
              <a:rPr lang="fr-FR" sz="2800" b="1" dirty="0">
                <a:solidFill>
                  <a:srgbClr val="FFFF00"/>
                </a:solidFill>
              </a:rPr>
              <a:t>, </a:t>
            </a:r>
            <a:r>
              <a:rPr lang="fr-FR" sz="2800" b="1" dirty="0" err="1">
                <a:solidFill>
                  <a:srgbClr val="FFFF00"/>
                </a:solidFill>
              </a:rPr>
              <a:t>Weinitzen</a:t>
            </a:r>
            <a:r>
              <a:rPr lang="fr-FR" sz="2800" b="1" dirty="0">
                <a:solidFill>
                  <a:srgbClr val="FFFF00"/>
                </a:solidFill>
              </a:rPr>
              <a:t> ;</a:t>
            </a:r>
          </a:p>
          <a:p>
            <a:pPr algn="ctr"/>
            <a:r>
              <a:rPr lang="fr-FR" sz="2800" b="1" dirty="0">
                <a:solidFill>
                  <a:srgbClr val="FFFF00"/>
                </a:solidFill>
              </a:rPr>
              <a:t>à l'est : </a:t>
            </a:r>
            <a:r>
              <a:rPr lang="fr-FR" sz="2800" b="1" dirty="0" err="1">
                <a:solidFill>
                  <a:srgbClr val="FFFF00"/>
                </a:solidFill>
              </a:rPr>
              <a:t>Kainbach</a:t>
            </a:r>
            <a:r>
              <a:rPr lang="fr-FR" sz="2800" b="1" dirty="0">
                <a:solidFill>
                  <a:srgbClr val="FFFF00"/>
                </a:solidFill>
              </a:rPr>
              <a:t> </a:t>
            </a:r>
            <a:r>
              <a:rPr lang="fr-FR" sz="2800" b="1" dirty="0" err="1">
                <a:solidFill>
                  <a:srgbClr val="FFFF00"/>
                </a:solidFill>
              </a:rPr>
              <a:t>bei</a:t>
            </a:r>
            <a:r>
              <a:rPr lang="fr-FR" sz="2800" b="1" dirty="0">
                <a:solidFill>
                  <a:srgbClr val="FFFF00"/>
                </a:solidFill>
              </a:rPr>
              <a:t> Graz, Hart </a:t>
            </a:r>
            <a:r>
              <a:rPr lang="fr-FR" sz="2800" b="1" dirty="0" err="1">
                <a:solidFill>
                  <a:srgbClr val="FFFF00"/>
                </a:solidFill>
              </a:rPr>
              <a:t>bei</a:t>
            </a:r>
            <a:r>
              <a:rPr lang="fr-FR" sz="2800" b="1" dirty="0">
                <a:solidFill>
                  <a:srgbClr val="FFFF00"/>
                </a:solidFill>
              </a:rPr>
              <a:t> Graz, </a:t>
            </a:r>
            <a:r>
              <a:rPr lang="fr-FR" sz="2800" b="1" dirty="0" err="1">
                <a:solidFill>
                  <a:srgbClr val="FFFF00"/>
                </a:solidFill>
              </a:rPr>
              <a:t>Raaba</a:t>
            </a:r>
            <a:r>
              <a:rPr lang="fr-FR" sz="2800" b="1" dirty="0">
                <a:solidFill>
                  <a:srgbClr val="FFFF00"/>
                </a:solidFill>
              </a:rPr>
              <a:t> ;</a:t>
            </a:r>
          </a:p>
          <a:p>
            <a:pPr algn="ctr"/>
            <a:r>
              <a:rPr lang="fr-FR" sz="2800" b="1" dirty="0">
                <a:solidFill>
                  <a:srgbClr val="FFFF00"/>
                </a:solidFill>
              </a:rPr>
              <a:t>au sud : </a:t>
            </a:r>
            <a:r>
              <a:rPr lang="fr-FR" sz="2800" b="1" dirty="0" err="1">
                <a:solidFill>
                  <a:srgbClr val="FFFF00"/>
                </a:solidFill>
              </a:rPr>
              <a:t>Feldkirchen</a:t>
            </a:r>
            <a:r>
              <a:rPr lang="fr-FR" sz="2800" b="1" dirty="0">
                <a:solidFill>
                  <a:srgbClr val="FFFF00"/>
                </a:solidFill>
              </a:rPr>
              <a:t> </a:t>
            </a:r>
            <a:r>
              <a:rPr lang="fr-FR" sz="2800" b="1" dirty="0" err="1">
                <a:solidFill>
                  <a:srgbClr val="FFFF00"/>
                </a:solidFill>
              </a:rPr>
              <a:t>bei</a:t>
            </a:r>
            <a:r>
              <a:rPr lang="fr-FR" sz="2800" b="1" dirty="0">
                <a:solidFill>
                  <a:srgbClr val="FFFF00"/>
                </a:solidFill>
              </a:rPr>
              <a:t> Graz, </a:t>
            </a:r>
            <a:r>
              <a:rPr lang="fr-FR" sz="2800" b="1" dirty="0" err="1">
                <a:solidFill>
                  <a:srgbClr val="FFFF00"/>
                </a:solidFill>
              </a:rPr>
              <a:t>Seiersberg</a:t>
            </a:r>
            <a:r>
              <a:rPr lang="fr-FR" sz="2800" b="1" dirty="0">
                <a:solidFill>
                  <a:srgbClr val="FFFF00"/>
                </a:solidFill>
              </a:rPr>
              <a:t> ;</a:t>
            </a:r>
          </a:p>
          <a:p>
            <a:pPr algn="ctr"/>
            <a:r>
              <a:rPr lang="fr-FR" sz="2800" b="1" dirty="0">
                <a:solidFill>
                  <a:srgbClr val="FFFF00"/>
                </a:solidFill>
              </a:rPr>
              <a:t>à l'ouest : </a:t>
            </a:r>
            <a:r>
              <a:rPr lang="fr-FR" sz="2800" b="1" dirty="0" err="1">
                <a:solidFill>
                  <a:srgbClr val="FFFF00"/>
                </a:solidFill>
              </a:rPr>
              <a:t>Attendorf</a:t>
            </a:r>
            <a:r>
              <a:rPr lang="fr-FR" sz="2800" b="1" dirty="0">
                <a:solidFill>
                  <a:srgbClr val="FFFF00"/>
                </a:solidFill>
              </a:rPr>
              <a:t>, Thal, </a:t>
            </a:r>
            <a:r>
              <a:rPr lang="fr-FR" sz="2800" b="1" dirty="0" err="1">
                <a:solidFill>
                  <a:srgbClr val="FFFF00"/>
                </a:solidFill>
              </a:rPr>
              <a:t>Judendorf-Straßengel</a:t>
            </a:r>
            <a:r>
              <a:rPr lang="fr-FR" sz="2800" b="1" dirty="0">
                <a:solidFill>
                  <a:srgbClr val="FFFF00"/>
                </a:solidFill>
              </a:rPr>
              <a:t>.</a:t>
            </a:r>
          </a:p>
          <a:p>
            <a:pPr algn="ctr"/>
            <a:r>
              <a:rPr lang="fr-FR" sz="2800" b="1" dirty="0">
                <a:solidFill>
                  <a:srgbClr val="FFFF00"/>
                </a:solidFill>
              </a:rPr>
              <a:t>La forteresse de </a:t>
            </a:r>
            <a:r>
              <a:rPr lang="fr-FR" sz="2800" b="1" dirty="0" err="1">
                <a:solidFill>
                  <a:srgbClr val="FFFF00"/>
                </a:solidFill>
              </a:rPr>
              <a:t>Riegersburg</a:t>
            </a:r>
            <a:r>
              <a:rPr lang="fr-FR" sz="2800" b="1" dirty="0">
                <a:solidFill>
                  <a:srgbClr val="FFFF00"/>
                </a:solidFill>
              </a:rPr>
              <a:t> se trouve à 38 km à l'Est de son centre, la ville de </a:t>
            </a:r>
            <a:r>
              <a:rPr lang="fr-FR" sz="2800" b="1" dirty="0" err="1">
                <a:solidFill>
                  <a:srgbClr val="FFFF00"/>
                </a:solidFill>
              </a:rPr>
              <a:t>Köflach</a:t>
            </a:r>
            <a:r>
              <a:rPr lang="fr-FR" sz="2800" b="1" dirty="0">
                <a:solidFill>
                  <a:srgbClr val="FFFF00"/>
                </a:solidFill>
              </a:rPr>
              <a:t> à 27 km à l'Ouest, Maribor à 60 km au Sud.</a:t>
            </a:r>
          </a:p>
        </p:txBody>
      </p:sp>
    </p:spTree>
    <p:extLst>
      <p:ext uri="{BB962C8B-B14F-4D97-AF65-F5344CB8AC3E}">
        <p14:creationId xmlns:p14="http://schemas.microsoft.com/office/powerpoint/2010/main" val="668303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arbre&#10;&#10;Description générée automatiquement">
            <a:extLst>
              <a:ext uri="{FF2B5EF4-FFF2-40B4-BE49-F238E27FC236}">
                <a16:creationId xmlns:a16="http://schemas.microsoft.com/office/drawing/2014/main" id="{E15A079A-4EA6-DB59-9298-F5472945B4B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8000" y="1858106"/>
            <a:ext cx="11556000" cy="3141788"/>
          </a:xfrm>
          <a:prstGeom prst="rect">
            <a:avLst/>
          </a:prstGeom>
          <a:ln w="3810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4A80372-85CA-DA39-3E6E-09E4DFFAC1C4}"/>
              </a:ext>
            </a:extLst>
          </p:cNvPr>
          <p:cNvSpPr txBox="1"/>
          <p:nvPr/>
        </p:nvSpPr>
        <p:spPr>
          <a:xfrm>
            <a:off x="2238103" y="4999894"/>
            <a:ext cx="78115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Vue du Schloßberg. À gauche, la cathédrale (Grazer Dom), au milieu l'Hôtel de ville (Direction du regard sud-ouest)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4630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panorama, ciel&#10;&#10;Description générée automatiquement">
            <a:extLst>
              <a:ext uri="{FF2B5EF4-FFF2-40B4-BE49-F238E27FC236}">
                <a16:creationId xmlns:a16="http://schemas.microsoft.com/office/drawing/2014/main" id="{A45EFE65-5D1E-9315-C91A-EF0B5C4DBDE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2000" y="1970595"/>
            <a:ext cx="11628000" cy="2707148"/>
          </a:xfrm>
          <a:prstGeom prst="rect">
            <a:avLst/>
          </a:prstGeom>
          <a:ln w="3810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600DCB5-DD56-5C6D-4005-333BD62634EB}"/>
              </a:ext>
            </a:extLst>
          </p:cNvPr>
          <p:cNvSpPr txBox="1"/>
          <p:nvPr/>
        </p:nvSpPr>
        <p:spPr>
          <a:xfrm>
            <a:off x="679268" y="4349931"/>
            <a:ext cx="1111649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La grande place (</a:t>
            </a:r>
            <a:r>
              <a:rPr lang="fr-FR" sz="2400" b="1" dirty="0" err="1">
                <a:solidFill>
                  <a:srgbClr val="FFFF00"/>
                </a:solidFill>
              </a:rPr>
              <a:t>Hauptplatz</a:t>
            </a:r>
            <a:r>
              <a:rPr lang="fr-FR" sz="2400" b="1" dirty="0">
                <a:solidFill>
                  <a:srgbClr val="FFFF00"/>
                </a:solidFill>
              </a:rPr>
              <a:t> (de)) avec, à gauche dans la partie supérieure en arrière-plan, la Tour de l'horloge de Graz (</a:t>
            </a:r>
            <a:r>
              <a:rPr lang="fr-FR" sz="2400" b="1" dirty="0" err="1">
                <a:solidFill>
                  <a:srgbClr val="FFFF00"/>
                </a:solidFill>
              </a:rPr>
              <a:t>Uhrturm</a:t>
            </a:r>
            <a:r>
              <a:rPr lang="fr-FR" sz="2400" b="1" dirty="0">
                <a:solidFill>
                  <a:srgbClr val="FFFF00"/>
                </a:solidFill>
              </a:rPr>
              <a:t>) sur le </a:t>
            </a:r>
            <a:r>
              <a:rPr lang="fr-FR" sz="2400" b="1" dirty="0" err="1">
                <a:solidFill>
                  <a:srgbClr val="FFFF00"/>
                </a:solidFill>
              </a:rPr>
              <a:t>Schlossberg</a:t>
            </a:r>
            <a:r>
              <a:rPr lang="fr-FR" sz="2400" b="1" dirty="0">
                <a:solidFill>
                  <a:srgbClr val="FFFF00"/>
                </a:solidFill>
              </a:rPr>
              <a:t> ; à droite, le bas de l'Hôtel de ville.</a:t>
            </a:r>
          </a:p>
        </p:txBody>
      </p:sp>
    </p:spTree>
    <p:extLst>
      <p:ext uri="{BB962C8B-B14F-4D97-AF65-F5344CB8AC3E}">
        <p14:creationId xmlns:p14="http://schemas.microsoft.com/office/powerpoint/2010/main" val="202024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arbre&#10;&#10;Description générée automatiquement">
            <a:extLst>
              <a:ext uri="{FF2B5EF4-FFF2-40B4-BE49-F238E27FC236}">
                <a16:creationId xmlns:a16="http://schemas.microsoft.com/office/drawing/2014/main" id="{EC7EA9BB-8002-3CF3-BF99-AF8434D875E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9547" y="279000"/>
            <a:ext cx="10732905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AFB00D0-5B0D-5C5D-F3A0-1A042ED45792}"/>
              </a:ext>
            </a:extLst>
          </p:cNvPr>
          <p:cNvSpPr txBox="1"/>
          <p:nvPr/>
        </p:nvSpPr>
        <p:spPr>
          <a:xfrm>
            <a:off x="2723811" y="5497346"/>
            <a:ext cx="961426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La Tour de l'Horloge de Graz sur le </a:t>
            </a:r>
            <a:r>
              <a:rPr lang="fr-FR" sz="2400" b="1" dirty="0" err="1">
                <a:solidFill>
                  <a:srgbClr val="FFFF00"/>
                </a:solidFill>
              </a:rPr>
              <a:t>Schlossberg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124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alais, bâtiment&#10;&#10;Description générée automatiquement">
            <a:extLst>
              <a:ext uri="{FF2B5EF4-FFF2-40B4-BE49-F238E27FC236}">
                <a16:creationId xmlns:a16="http://schemas.microsoft.com/office/drawing/2014/main" id="{675AE67B-8201-27E0-5EC1-3D6B295999A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24393" y="279000"/>
            <a:ext cx="9543214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750FDD9-A609-89DD-361A-3433F143198A}"/>
              </a:ext>
            </a:extLst>
          </p:cNvPr>
          <p:cNvSpPr txBox="1"/>
          <p:nvPr/>
        </p:nvSpPr>
        <p:spPr>
          <a:xfrm>
            <a:off x="4727721" y="5426242"/>
            <a:ext cx="787690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L'hôtel de ville de Graz.</a:t>
            </a:r>
          </a:p>
        </p:txBody>
      </p:sp>
    </p:spTree>
    <p:extLst>
      <p:ext uri="{BB962C8B-B14F-4D97-AF65-F5344CB8AC3E}">
        <p14:creationId xmlns:p14="http://schemas.microsoft.com/office/powerpoint/2010/main" val="594571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arbre, sol&#10;&#10;Description générée automatiquement">
            <a:extLst>
              <a:ext uri="{FF2B5EF4-FFF2-40B4-BE49-F238E27FC236}">
                <a16:creationId xmlns:a16="http://schemas.microsoft.com/office/drawing/2014/main" id="{503F4460-E0D3-8967-F7C9-54B5D82CBF1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F38F63C-E89A-0B2E-2219-E3BF5AAFD7B6}"/>
              </a:ext>
            </a:extLst>
          </p:cNvPr>
          <p:cNvSpPr txBox="1"/>
          <p:nvPr/>
        </p:nvSpPr>
        <p:spPr>
          <a:xfrm>
            <a:off x="4415246" y="5378671"/>
            <a:ext cx="76417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Le musée d'art moderne</a:t>
            </a:r>
          </a:p>
        </p:txBody>
      </p:sp>
    </p:spTree>
    <p:extLst>
      <p:ext uri="{BB962C8B-B14F-4D97-AF65-F5344CB8AC3E}">
        <p14:creationId xmlns:p14="http://schemas.microsoft.com/office/powerpoint/2010/main" val="1335051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véhicule, transports en commun, Véhicule terrestre&#10;&#10;Description générée automatiquement">
            <a:extLst>
              <a:ext uri="{FF2B5EF4-FFF2-40B4-BE49-F238E27FC236}">
                <a16:creationId xmlns:a16="http://schemas.microsoft.com/office/drawing/2014/main" id="{E4E5C202-7401-F12D-E266-446C9074E27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49846" y="279000"/>
            <a:ext cx="9692307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6961220-B9BF-7CB6-A05D-52DE2D6FCB6C}"/>
              </a:ext>
            </a:extLst>
          </p:cNvPr>
          <p:cNvSpPr txBox="1"/>
          <p:nvPr/>
        </p:nvSpPr>
        <p:spPr>
          <a:xfrm>
            <a:off x="4023359" y="5274168"/>
            <a:ext cx="1008452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Un tramway à </a:t>
            </a:r>
            <a:r>
              <a:rPr lang="fr-FR" sz="2400" b="1" dirty="0" err="1">
                <a:solidFill>
                  <a:srgbClr val="FFFF00"/>
                </a:solidFill>
              </a:rPr>
              <a:t>Jakominiplatz</a:t>
            </a:r>
            <a:r>
              <a:rPr lang="fr-FR" sz="2400" b="1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628365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fil, fibre textile, Caractère coloré&#10;&#10;Description générée automatiquement">
            <a:extLst>
              <a:ext uri="{FF2B5EF4-FFF2-40B4-BE49-F238E27FC236}">
                <a16:creationId xmlns:a16="http://schemas.microsoft.com/office/drawing/2014/main" id="{20E6041F-70B4-7081-63CB-D80896A929F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6" y="279000"/>
            <a:ext cx="9453707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414294C-1593-0D1E-BDE5-3726CDBD65C2}"/>
              </a:ext>
            </a:extLst>
          </p:cNvPr>
          <p:cNvSpPr txBox="1"/>
          <p:nvPr/>
        </p:nvSpPr>
        <p:spPr>
          <a:xfrm>
            <a:off x="1789611" y="6396335"/>
            <a:ext cx="88827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Pelotes de laine en vente dans un magasin de Graz. Juin 2023.</a:t>
            </a:r>
          </a:p>
        </p:txBody>
      </p:sp>
    </p:spTree>
    <p:extLst>
      <p:ext uri="{BB962C8B-B14F-4D97-AF65-F5344CB8AC3E}">
        <p14:creationId xmlns:p14="http://schemas.microsoft.com/office/powerpoint/2010/main" val="1231666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maison, arbre, bâtiment&#10;&#10;Description générée automatiquement">
            <a:extLst>
              <a:ext uri="{FF2B5EF4-FFF2-40B4-BE49-F238E27FC236}">
                <a16:creationId xmlns:a16="http://schemas.microsoft.com/office/drawing/2014/main" id="{734A84CE-69BA-CB98-48AD-FDDAF63E045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36" y="279000"/>
            <a:ext cx="9453728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B5882A6-F4C0-FC9D-074B-0E60FC79E379}"/>
              </a:ext>
            </a:extLst>
          </p:cNvPr>
          <p:cNvSpPr txBox="1"/>
          <p:nvPr/>
        </p:nvSpPr>
        <p:spPr>
          <a:xfrm>
            <a:off x="2586447" y="5919987"/>
            <a:ext cx="811203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 Graz ( Styrie , Autriche ), vue vers l'ouest depuis le Schloßberg , Mariahilferkirche 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6343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maison, montagne&#10;&#10;Description générée automatiquement">
            <a:extLst>
              <a:ext uri="{FF2B5EF4-FFF2-40B4-BE49-F238E27FC236}">
                <a16:creationId xmlns:a16="http://schemas.microsoft.com/office/drawing/2014/main" id="{F3461F03-7CBA-4F20-025C-9DCC77FE706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D338BBC-E0CA-EC7B-31A0-DA80C811EF71}"/>
              </a:ext>
            </a:extLst>
          </p:cNvPr>
          <p:cNvSpPr txBox="1"/>
          <p:nvPr/>
        </p:nvSpPr>
        <p:spPr>
          <a:xfrm>
            <a:off x="4781005" y="5378671"/>
            <a:ext cx="727601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Vue du </a:t>
            </a:r>
            <a:r>
              <a:rPr lang="fr-FR" sz="2400" b="1" dirty="0" err="1">
                <a:solidFill>
                  <a:srgbClr val="FFFF00"/>
                </a:solidFill>
              </a:rPr>
              <a:t>Schloßberg</a:t>
            </a:r>
            <a:r>
              <a:rPr lang="fr-FR" sz="2400" b="1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844715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enêtre, bâtiment, arbre&#10;&#10;Description générée automatiquement">
            <a:extLst>
              <a:ext uri="{FF2B5EF4-FFF2-40B4-BE49-F238E27FC236}">
                <a16:creationId xmlns:a16="http://schemas.microsoft.com/office/drawing/2014/main" id="{608FFDA6-4262-92B1-F77A-E6623D3956E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8983" y="153051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66F6105-2EAA-B408-7610-2D6618621BB6}"/>
              </a:ext>
            </a:extLst>
          </p:cNvPr>
          <p:cNvSpPr txBox="1"/>
          <p:nvPr/>
        </p:nvSpPr>
        <p:spPr>
          <a:xfrm>
            <a:off x="9379133" y="1351508"/>
            <a:ext cx="2612572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Palais épiscopal en marbre situé sur la place de l'évêque . Ils se trouvent aujourd'hui dans les espaces de l'Ordinariat épiscopal du diocèse de Graz-</a:t>
            </a:r>
            <a:r>
              <a:rPr lang="fr-FR" sz="2400" b="1" dirty="0" err="1">
                <a:solidFill>
                  <a:srgbClr val="FFFF00"/>
                </a:solidFill>
              </a:rPr>
              <a:t>Seckau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4710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arbre, maison&#10;&#10;Description générée automatiquement">
            <a:extLst>
              <a:ext uri="{FF2B5EF4-FFF2-40B4-BE49-F238E27FC236}">
                <a16:creationId xmlns:a16="http://schemas.microsoft.com/office/drawing/2014/main" id="{E9F4CD2D-270D-E998-DE58-8391A15A5B1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41391" y="189000"/>
            <a:ext cx="4309217" cy="6480000"/>
          </a:xfrm>
          <a:prstGeom prst="rect">
            <a:avLst/>
          </a:prstGeom>
          <a:ln w="3810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FB9C534-0473-E393-3237-59E75CE8B2AF}"/>
              </a:ext>
            </a:extLst>
          </p:cNvPr>
          <p:cNvSpPr txBox="1"/>
          <p:nvPr/>
        </p:nvSpPr>
        <p:spPr>
          <a:xfrm>
            <a:off x="318244" y="4258491"/>
            <a:ext cx="352697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Église des Franciscains à Graz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8893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nêtre, plein air, bâtiment, façade&#10;&#10;Description générée automatiquement">
            <a:extLst>
              <a:ext uri="{FF2B5EF4-FFF2-40B4-BE49-F238E27FC236}">
                <a16:creationId xmlns:a16="http://schemas.microsoft.com/office/drawing/2014/main" id="{9575743F-06A2-3138-D5F3-2ED44AFBB47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30240" y="279000"/>
            <a:ext cx="8400000" cy="63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7E71E93-2B5A-BBAC-52A5-782681144B12}"/>
              </a:ext>
            </a:extLst>
          </p:cNvPr>
          <p:cNvSpPr txBox="1"/>
          <p:nvPr/>
        </p:nvSpPr>
        <p:spPr>
          <a:xfrm>
            <a:off x="9930240" y="3291840"/>
            <a:ext cx="215290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Palais Lengheimb, rue Hans Sachs.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3710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enêtre, bâtiment, ciel&#10;&#10;Description générée automatiquement">
            <a:extLst>
              <a:ext uri="{FF2B5EF4-FFF2-40B4-BE49-F238E27FC236}">
                <a16:creationId xmlns:a16="http://schemas.microsoft.com/office/drawing/2014/main" id="{0FBA6332-B9A7-5A8F-7722-35F186D61D8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44640" y="279000"/>
            <a:ext cx="8400000" cy="63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BDFB24F-8C66-F947-FDD6-86C0EC53D9A2}"/>
              </a:ext>
            </a:extLst>
          </p:cNvPr>
          <p:cNvSpPr txBox="1"/>
          <p:nvPr/>
        </p:nvSpPr>
        <p:spPr>
          <a:xfrm>
            <a:off x="91440" y="3226525"/>
            <a:ext cx="23532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Palais Inzaghi sur la place de la meule de Graz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9465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fenêtre, voiture&#10;&#10;Description générée automatiquement">
            <a:extLst>
              <a:ext uri="{FF2B5EF4-FFF2-40B4-BE49-F238E27FC236}">
                <a16:creationId xmlns:a16="http://schemas.microsoft.com/office/drawing/2014/main" id="{49A40753-A996-50FA-A93D-F85DD57DBB1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49655" y="279000"/>
            <a:ext cx="749269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5B0B138-60E6-CCAD-B02B-CD2A0DDC3F0A}"/>
              </a:ext>
            </a:extLst>
          </p:cNvPr>
          <p:cNvSpPr txBox="1"/>
          <p:nvPr/>
        </p:nvSpPr>
        <p:spPr>
          <a:xfrm>
            <a:off x="2756263" y="5484282"/>
            <a:ext cx="708608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Cour intérieure du Musée universel </a:t>
            </a:r>
            <a:r>
              <a:rPr lang="fr-FR" sz="2400" b="1" dirty="0" err="1">
                <a:solidFill>
                  <a:srgbClr val="FFFF00"/>
                </a:solidFill>
              </a:rPr>
              <a:t>Joanneum</a:t>
            </a:r>
            <a:r>
              <a:rPr lang="fr-FR" sz="2400" b="1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720745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fenêtre, ciel&#10;&#10;Description générée automatiquement">
            <a:extLst>
              <a:ext uri="{FF2B5EF4-FFF2-40B4-BE49-F238E27FC236}">
                <a16:creationId xmlns:a16="http://schemas.microsoft.com/office/drawing/2014/main" id="{679DF0CF-6A1A-EED3-8228-51643FCA70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9200" y="428625"/>
            <a:ext cx="9753600" cy="600075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4258D7B-CBE0-5EA6-33EA-E6B9586DCF0B}"/>
              </a:ext>
            </a:extLst>
          </p:cNvPr>
          <p:cNvSpPr txBox="1"/>
          <p:nvPr/>
        </p:nvSpPr>
        <p:spPr>
          <a:xfrm>
            <a:off x="4872444" y="5536534"/>
            <a:ext cx="778546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Le palais de justice.</a:t>
            </a:r>
          </a:p>
        </p:txBody>
      </p:sp>
    </p:spTree>
    <p:extLst>
      <p:ext uri="{BB962C8B-B14F-4D97-AF65-F5344CB8AC3E}">
        <p14:creationId xmlns:p14="http://schemas.microsoft.com/office/powerpoint/2010/main" val="1252479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ciel, plein air, bâtiment&#10;&#10;Description générée automatiquement">
            <a:extLst>
              <a:ext uri="{FF2B5EF4-FFF2-40B4-BE49-F238E27FC236}">
                <a16:creationId xmlns:a16="http://schemas.microsoft.com/office/drawing/2014/main" id="{FA39B5BE-17EE-B7AD-99F6-7601A638853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62961" y="261256"/>
            <a:ext cx="9866077" cy="6095674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0BF3997-2191-1372-D16E-4432CA0E7B1E}"/>
              </a:ext>
            </a:extLst>
          </p:cNvPr>
          <p:cNvSpPr txBox="1"/>
          <p:nvPr/>
        </p:nvSpPr>
        <p:spPr>
          <a:xfrm>
            <a:off x="4654363" y="5230297"/>
            <a:ext cx="854310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Graz, </a:t>
            </a:r>
            <a:r>
              <a:rPr lang="fr-FR" sz="2400" b="1" dirty="0" err="1">
                <a:solidFill>
                  <a:srgbClr val="FFFF00"/>
                </a:solidFill>
              </a:rPr>
              <a:t>Uhrturm</a:t>
            </a:r>
            <a:r>
              <a:rPr lang="fr-FR" sz="2400" b="1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165867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enêtre, bâtiment, ciel&#10;&#10;Description générée automatiquement">
            <a:extLst>
              <a:ext uri="{FF2B5EF4-FFF2-40B4-BE49-F238E27FC236}">
                <a16:creationId xmlns:a16="http://schemas.microsoft.com/office/drawing/2014/main" id="{CA835074-B6E8-A775-2DA5-E00E1CEF2CD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60184" y="189000"/>
            <a:ext cx="4858493" cy="6480000"/>
          </a:xfrm>
          <a:prstGeom prst="rect">
            <a:avLst/>
          </a:prstGeom>
          <a:ln w="3810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C3E52A5-990D-860D-A372-F08FC6947851}"/>
              </a:ext>
            </a:extLst>
          </p:cNvPr>
          <p:cNvSpPr txBox="1"/>
          <p:nvPr/>
        </p:nvSpPr>
        <p:spPr>
          <a:xfrm>
            <a:off x="8778240" y="2207623"/>
            <a:ext cx="3331029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L'ancienne cour ducale, appelée la maison peinte, est mentionnée pour la première fois en 1360. La façade avec les fresques de 1742 a été restaurée pour la dernière fois en 2001.</a:t>
            </a:r>
          </a:p>
        </p:txBody>
      </p:sp>
    </p:spTree>
    <p:extLst>
      <p:ext uri="{BB962C8B-B14F-4D97-AF65-F5344CB8AC3E}">
        <p14:creationId xmlns:p14="http://schemas.microsoft.com/office/powerpoint/2010/main" val="2956112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rivière&#10;&#10;Description générée automatiquement">
            <a:extLst>
              <a:ext uri="{FF2B5EF4-FFF2-40B4-BE49-F238E27FC236}">
                <a16:creationId xmlns:a16="http://schemas.microsoft.com/office/drawing/2014/main" id="{535E22F8-91DE-4843-E8FE-F704EB85989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80021" y="279000"/>
            <a:ext cx="9464795" cy="6300000"/>
          </a:xfrm>
          <a:prstGeom prst="rect">
            <a:avLst/>
          </a:prstGeom>
          <a:ln>
            <a:solidFill>
              <a:srgbClr val="FFFF00"/>
            </a:solidFill>
          </a:ln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5B66F23-519B-16E7-717A-9F4ECC0A7366}"/>
              </a:ext>
            </a:extLst>
          </p:cNvPr>
          <p:cNvSpPr txBox="1"/>
          <p:nvPr/>
        </p:nvSpPr>
        <p:spPr>
          <a:xfrm>
            <a:off x="3853979" y="5378671"/>
            <a:ext cx="82296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dirty="0">
              <a:solidFill>
                <a:srgbClr val="FFFF00"/>
              </a:solidFill>
            </a:endParaRPr>
          </a:p>
          <a:p>
            <a:endParaRPr lang="fr-FR" sz="2400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Rivière Mur avec le </a:t>
            </a:r>
            <a:r>
              <a:rPr lang="fr-FR" sz="2400" b="1" dirty="0" err="1">
                <a:solidFill>
                  <a:srgbClr val="FFFF00"/>
                </a:solidFill>
              </a:rPr>
              <a:t>Schlossberg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5619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maison&#10;&#10;Description générée automatiquement">
            <a:extLst>
              <a:ext uri="{FF2B5EF4-FFF2-40B4-BE49-F238E27FC236}">
                <a16:creationId xmlns:a16="http://schemas.microsoft.com/office/drawing/2014/main" id="{81AABCB3-5D14-26F9-2EF5-8B41BCC974F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1619" y="279000"/>
            <a:ext cx="8408762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C1C5F74-2043-B07A-27B2-CA7644C9C7DA}"/>
              </a:ext>
            </a:extLst>
          </p:cNvPr>
          <p:cNvSpPr txBox="1"/>
          <p:nvPr/>
        </p:nvSpPr>
        <p:spPr>
          <a:xfrm>
            <a:off x="3455828" y="5378671"/>
            <a:ext cx="78934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Graz, </a:t>
            </a:r>
            <a:r>
              <a:rPr lang="fr-FR" sz="2400" b="1" dirty="0" err="1">
                <a:solidFill>
                  <a:srgbClr val="FFFF00"/>
                </a:solidFill>
              </a:rPr>
              <a:t>Murinsel</a:t>
            </a:r>
            <a:r>
              <a:rPr lang="fr-FR" sz="2400" b="1" dirty="0">
                <a:solidFill>
                  <a:srgbClr val="FFFF00"/>
                </a:solidFill>
              </a:rPr>
              <a:t> et </a:t>
            </a:r>
            <a:r>
              <a:rPr lang="fr-FR" sz="2400" b="1" dirty="0" err="1">
                <a:solidFill>
                  <a:srgbClr val="FFFF00"/>
                </a:solidFill>
              </a:rPr>
              <a:t>Schlossberg</a:t>
            </a:r>
            <a:r>
              <a:rPr lang="fr-FR" sz="2400" b="1" dirty="0">
                <a:solidFill>
                  <a:srgbClr val="FFFF00"/>
                </a:solidFill>
              </a:rPr>
              <a:t> avec horloge</a:t>
            </a:r>
          </a:p>
        </p:txBody>
      </p:sp>
    </p:spTree>
    <p:extLst>
      <p:ext uri="{BB962C8B-B14F-4D97-AF65-F5344CB8AC3E}">
        <p14:creationId xmlns:p14="http://schemas.microsoft.com/office/powerpoint/2010/main" val="72982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fontaine&#10;&#10;Description générée automatiquement">
            <a:extLst>
              <a:ext uri="{FF2B5EF4-FFF2-40B4-BE49-F238E27FC236}">
                <a16:creationId xmlns:a16="http://schemas.microsoft.com/office/drawing/2014/main" id="{2B2F19B3-3B3E-7559-7A27-5B48DB36850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5611" y="279000"/>
            <a:ext cx="11220778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18B281E-76B5-A445-0CF0-F405B8105F14}"/>
              </a:ext>
            </a:extLst>
          </p:cNvPr>
          <p:cNvSpPr txBox="1"/>
          <p:nvPr/>
        </p:nvSpPr>
        <p:spPr>
          <a:xfrm>
            <a:off x="3246120" y="5378671"/>
            <a:ext cx="94335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dirty="0">
              <a:solidFill>
                <a:srgbClr val="FFFF00"/>
              </a:solidFill>
            </a:endParaRPr>
          </a:p>
          <a:p>
            <a:endParaRPr lang="fr-FR" sz="2400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Centre-ville, 8010 Graz, Autriche</a:t>
            </a:r>
          </a:p>
        </p:txBody>
      </p:sp>
    </p:spTree>
    <p:extLst>
      <p:ext uri="{BB962C8B-B14F-4D97-AF65-F5344CB8AC3E}">
        <p14:creationId xmlns:p14="http://schemas.microsoft.com/office/powerpoint/2010/main" val="154505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bâtiment&#10;&#10;Description générée automatiquement">
            <a:extLst>
              <a:ext uri="{FF2B5EF4-FFF2-40B4-BE49-F238E27FC236}">
                <a16:creationId xmlns:a16="http://schemas.microsoft.com/office/drawing/2014/main" id="{2437EC57-E0E7-A424-4384-D98F0385954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90228" y="189000"/>
            <a:ext cx="7127297" cy="648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F700F4F-D9FE-D4F1-5012-3001ED5638B8}"/>
              </a:ext>
            </a:extLst>
          </p:cNvPr>
          <p:cNvSpPr txBox="1"/>
          <p:nvPr/>
        </p:nvSpPr>
        <p:spPr>
          <a:xfrm>
            <a:off x="792480" y="4027378"/>
            <a:ext cx="25835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Église Sainte-Catherine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0679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hotographie aérienne, arbre, maison&#10;&#10;Description générée automatiquement">
            <a:extLst>
              <a:ext uri="{FF2B5EF4-FFF2-40B4-BE49-F238E27FC236}">
                <a16:creationId xmlns:a16="http://schemas.microsoft.com/office/drawing/2014/main" id="{502651BB-FC52-0AD6-84BB-98B4F775D22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87573D8-34CF-1F63-4E73-63D6FAAB19B8}"/>
              </a:ext>
            </a:extLst>
          </p:cNvPr>
          <p:cNvSpPr txBox="1"/>
          <p:nvPr/>
        </p:nvSpPr>
        <p:spPr>
          <a:xfrm>
            <a:off x="3749040" y="6348167"/>
            <a:ext cx="73761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Vue de Graz depuis le Schlossberg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3283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plein air, bâtiment, ciel, ville&#10;&#10;Description générée automatiquement">
            <a:extLst>
              <a:ext uri="{FF2B5EF4-FFF2-40B4-BE49-F238E27FC236}">
                <a16:creationId xmlns:a16="http://schemas.microsoft.com/office/drawing/2014/main" id="{E9D6B876-EC6B-63D8-5BE2-A6BC2F2A25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64250" y="279000"/>
            <a:ext cx="8263499" cy="630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786809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herbe&#10;&#10;Description générée automatiquement">
            <a:extLst>
              <a:ext uri="{FF2B5EF4-FFF2-40B4-BE49-F238E27FC236}">
                <a16:creationId xmlns:a16="http://schemas.microsoft.com/office/drawing/2014/main" id="{D6D66F56-D83D-7111-9B9B-D658544C67A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>
            <a:solidFill>
              <a:srgbClr val="FFFF00"/>
            </a:solidFill>
          </a:ln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DDF206B-68B0-2DFA-E4BC-4348F4334581}"/>
              </a:ext>
            </a:extLst>
          </p:cNvPr>
          <p:cNvSpPr txBox="1"/>
          <p:nvPr/>
        </p:nvSpPr>
        <p:spPr>
          <a:xfrm>
            <a:off x="4678680" y="5378671"/>
            <a:ext cx="93573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 err="1">
                <a:solidFill>
                  <a:srgbClr val="FFFF00"/>
                </a:solidFill>
              </a:rPr>
              <a:t>Basílica</a:t>
            </a:r>
            <a:r>
              <a:rPr lang="fr-FR" sz="2400" b="1" dirty="0">
                <a:solidFill>
                  <a:srgbClr val="FFFF00"/>
                </a:solidFill>
              </a:rPr>
              <a:t> de </a:t>
            </a:r>
            <a:r>
              <a:rPr lang="fr-FR" sz="2400" b="1" dirty="0" err="1">
                <a:solidFill>
                  <a:srgbClr val="FFFF00"/>
                </a:solidFill>
              </a:rPr>
              <a:t>Mariatrost</a:t>
            </a:r>
            <a:r>
              <a:rPr lang="fr-FR" sz="2400" b="1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228476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nuage&#10;&#10;Description générée automatiquement">
            <a:extLst>
              <a:ext uri="{FF2B5EF4-FFF2-40B4-BE49-F238E27FC236}">
                <a16:creationId xmlns:a16="http://schemas.microsoft.com/office/drawing/2014/main" id="{4CDC98D5-7A2E-F2A0-EFD8-16645ED37B6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3456A48-E640-CD5E-A8D3-CDE9F895FC8D}"/>
              </a:ext>
            </a:extLst>
          </p:cNvPr>
          <p:cNvSpPr txBox="1"/>
          <p:nvPr/>
        </p:nvSpPr>
        <p:spPr>
          <a:xfrm>
            <a:off x="5123400" y="5657671"/>
            <a:ext cx="81014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sz="2400" b="1" dirty="0">
              <a:solidFill>
                <a:srgbClr val="FFFF00"/>
              </a:solidFill>
            </a:endParaRPr>
          </a:p>
          <a:p>
            <a:endParaRPr lang="es-ES" sz="2400" b="1" dirty="0">
              <a:solidFill>
                <a:srgbClr val="FFFF00"/>
              </a:solidFill>
            </a:endParaRPr>
          </a:p>
          <a:p>
            <a:r>
              <a:rPr lang="es-ES" sz="2400" b="1" dirty="0">
                <a:solidFill>
                  <a:srgbClr val="FFFF00"/>
                </a:solidFill>
              </a:rPr>
              <a:t>Ópera de Graz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7824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enêtre, ciel, bâtiment&#10;&#10;Description générée automatiquement">
            <a:extLst>
              <a:ext uri="{FF2B5EF4-FFF2-40B4-BE49-F238E27FC236}">
                <a16:creationId xmlns:a16="http://schemas.microsoft.com/office/drawing/2014/main" id="{2E37BEBD-F4C8-E6B4-D320-C3E994C1FCF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3346" y="279000"/>
            <a:ext cx="9453707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09B38FC-3DFC-FC79-9BCD-6E63F85735C0}"/>
              </a:ext>
            </a:extLst>
          </p:cNvPr>
          <p:cNvSpPr txBox="1"/>
          <p:nvPr/>
        </p:nvSpPr>
        <p:spPr>
          <a:xfrm>
            <a:off x="10137052" y="2423256"/>
            <a:ext cx="2054947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Graz , Autriche : Université de musique et d'art dramatique de Graz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5198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meubles, allée centrale, hall&#10;&#10;Description générée automatiquement">
            <a:extLst>
              <a:ext uri="{FF2B5EF4-FFF2-40B4-BE49-F238E27FC236}">
                <a16:creationId xmlns:a16="http://schemas.microsoft.com/office/drawing/2014/main" id="{F75C5C9B-DEC5-00BC-2D93-CC0692E036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7FE48FE-BA1F-A103-CBC4-22F82218CFF9}"/>
              </a:ext>
            </a:extLst>
          </p:cNvPr>
          <p:cNvSpPr txBox="1"/>
          <p:nvPr/>
        </p:nvSpPr>
        <p:spPr>
          <a:xfrm>
            <a:off x="4312920" y="6117335"/>
            <a:ext cx="72694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Université – Librairie à Graz</a:t>
            </a:r>
          </a:p>
        </p:txBody>
      </p:sp>
    </p:spTree>
    <p:extLst>
      <p:ext uri="{BB962C8B-B14F-4D97-AF65-F5344CB8AC3E}">
        <p14:creationId xmlns:p14="http://schemas.microsoft.com/office/powerpoint/2010/main" val="1368323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C962532C-1E63-D423-B90B-DC1F3B3E9460}"/>
              </a:ext>
            </a:extLst>
          </p:cNvPr>
          <p:cNvSpPr txBox="1"/>
          <p:nvPr/>
        </p:nvSpPr>
        <p:spPr>
          <a:xfrm>
            <a:off x="1371600" y="685800"/>
            <a:ext cx="107137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Lorient Vous A Présenté La Ville De Graz –Autriche  -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476B463E-DCC6-9E49-B49A-BE10C7C7C15F}"/>
              </a:ext>
            </a:extLst>
          </p:cNvPr>
          <p:cNvSpPr txBox="1"/>
          <p:nvPr/>
        </p:nvSpPr>
        <p:spPr>
          <a:xfrm>
            <a:off x="4099560" y="2788920"/>
            <a:ext cx="91135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Merci De Votre Viste 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4A3181ED-FD9D-F56D-1FAF-E1632BF464C2}"/>
              </a:ext>
            </a:extLst>
          </p:cNvPr>
          <p:cNvSpPr txBox="1"/>
          <p:nvPr/>
        </p:nvSpPr>
        <p:spPr>
          <a:xfrm>
            <a:off x="3322320" y="1737360"/>
            <a:ext cx="8763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9686DC4E-9025-6F76-4B27-2F40384AE396}"/>
              </a:ext>
            </a:extLst>
          </p:cNvPr>
          <p:cNvSpPr txBox="1"/>
          <p:nvPr/>
        </p:nvSpPr>
        <p:spPr>
          <a:xfrm>
            <a:off x="5471160" y="3862478"/>
            <a:ext cx="50901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3288037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82</TotalTime>
  <Words>457</Words>
  <Application>Microsoft Office PowerPoint</Application>
  <PresentationFormat>Grand écran</PresentationFormat>
  <Paragraphs>66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5</cp:revision>
  <dcterms:created xsi:type="dcterms:W3CDTF">2024-07-05T04:40:54Z</dcterms:created>
  <dcterms:modified xsi:type="dcterms:W3CDTF">2024-07-06T08:25:24Z</dcterms:modified>
</cp:coreProperties>
</file>