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1"/>
  </p:notesMasterIdLst>
  <p:sldIdLst>
    <p:sldId id="264" r:id="rId2"/>
    <p:sldId id="275" r:id="rId3"/>
    <p:sldId id="281" r:id="rId4"/>
    <p:sldId id="280" r:id="rId5"/>
    <p:sldId id="279" r:id="rId6"/>
    <p:sldId id="278" r:id="rId7"/>
    <p:sldId id="277" r:id="rId8"/>
    <p:sldId id="276" r:id="rId9"/>
    <p:sldId id="274" r:id="rId10"/>
    <p:sldId id="273" r:id="rId11"/>
    <p:sldId id="272" r:id="rId12"/>
    <p:sldId id="271" r:id="rId13"/>
    <p:sldId id="270" r:id="rId14"/>
    <p:sldId id="269" r:id="rId15"/>
    <p:sldId id="268" r:id="rId16"/>
    <p:sldId id="267" r:id="rId17"/>
    <p:sldId id="266" r:id="rId18"/>
    <p:sldId id="265" r:id="rId19"/>
    <p:sldId id="263" r:id="rId20"/>
    <p:sldId id="262" r:id="rId21"/>
    <p:sldId id="261" r:id="rId22"/>
    <p:sldId id="260" r:id="rId23"/>
    <p:sldId id="259" r:id="rId24"/>
    <p:sldId id="258" r:id="rId25"/>
    <p:sldId id="257" r:id="rId26"/>
    <p:sldId id="282" r:id="rId27"/>
    <p:sldId id="283" r:id="rId28"/>
    <p:sldId id="284" r:id="rId29"/>
    <p:sldId id="285" r:id="rId30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03" autoAdjust="0"/>
    <p:restoredTop sz="94660"/>
  </p:normalViewPr>
  <p:slideViewPr>
    <p:cSldViewPr snapToGrid="0">
      <p:cViewPr varScale="1">
        <p:scale>
          <a:sx n="86" d="100"/>
          <a:sy n="86" d="100"/>
        </p:scale>
        <p:origin x="6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181A7A-9EC9-4131-956F-D867EFDEC322}" type="datetimeFigureOut">
              <a:rPr lang="fr-FR" smtClean="0"/>
              <a:t>01/07/2024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81CF5F-1720-48DE-9667-F6446390FAF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38466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81CF5F-1720-48DE-9667-F6446390FAF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63693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6C63C73-DA97-B36C-F3F2-14FC1C90255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E89D8E2E-C723-5BB8-C686-BB32A4FB2D6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0102ECC-9606-293B-699B-683F75B9B1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7B29CA-DDC8-4CB8-BA24-EC673081B6DD}" type="datetimeFigureOut">
              <a:rPr lang="fr-FR" smtClean="0"/>
              <a:t>01/07/2024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719E575-C2D9-8CEC-04B4-5AFE395A00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A36194A-1E05-57B1-AD77-42168F97DB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551537-2A7C-4835-9A6C-1CA4601099D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4275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2704C63-258D-FA3A-4F9D-2FFA6C69C0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804AC48-370F-254B-E815-B861D9DC639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0D13830-7BB8-462E-C566-A4C5F05538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7B29CA-DDC8-4CB8-BA24-EC673081B6DD}" type="datetimeFigureOut">
              <a:rPr lang="fr-FR" smtClean="0"/>
              <a:t>01/07/2024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3204ADB-19E5-23A7-2455-67FF892218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A7FD5FE-EB6E-BE57-5B3B-85955E0D26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551537-2A7C-4835-9A6C-1CA4601099D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3940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E9BD385-EF1D-C150-8C53-ED5700AFF3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2CD5F846-52C2-4ABE-5E88-9F14B75BC3C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3938BA7-59A1-230D-D610-C53ECF8D37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7B29CA-DDC8-4CB8-BA24-EC673081B6DD}" type="datetimeFigureOut">
              <a:rPr lang="fr-FR" smtClean="0"/>
              <a:t>01/07/2024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600677C-F833-78B6-551C-CDC6B7A2F9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97A164B-184E-986F-4C7F-474B6A9EE3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551537-2A7C-4835-9A6C-1CA4601099D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7795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B5E2DAF-4AC1-420F-4C9C-415D49585B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B685B1E-2A31-E22D-F769-822048376F6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8E0ED722-543B-C45B-E6F5-60355D90291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8E94AB9-2807-74E0-A343-9CDA09F4BB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7B29CA-DDC8-4CB8-BA24-EC673081B6DD}" type="datetimeFigureOut">
              <a:rPr lang="fr-FR" smtClean="0"/>
              <a:t>01/07/2024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21589AF-72DF-EF81-1FD0-E1240145BA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65EED5E-06A0-293D-2A86-9C11582643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551537-2A7C-4835-9A6C-1CA4601099D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3429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BD2AEF6-8BD6-1189-FB6C-A83F81ABCA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5543872-4056-F87F-A402-037C811B676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5D05E6C9-96C8-E82E-7502-34A94DEC77A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5B4BCE55-EF32-BF74-727F-1C17C1C64F0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3FFD651B-559E-7F56-3CEE-C82F39EC8F7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1FF4A976-8846-A8A6-CD9A-ADF7AF9FB4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7B29CA-DDC8-4CB8-BA24-EC673081B6DD}" type="datetimeFigureOut">
              <a:rPr lang="fr-FR" smtClean="0"/>
              <a:t>01/07/2024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DB5CB01B-6F48-4F55-E699-1E8E82DE09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A5A0ACA2-16B4-18DD-1D88-36A7877934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551537-2A7C-4835-9A6C-1CA4601099D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8990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63BB048-3DFB-4BB5-C293-655C81B897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DCB4163A-73E4-79DA-1E60-A32C0AA568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7B29CA-DDC8-4CB8-BA24-EC673081B6DD}" type="datetimeFigureOut">
              <a:rPr lang="fr-FR" smtClean="0"/>
              <a:t>01/07/2024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C451FBC5-C7FD-C252-BCA0-743393A86B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E527C6C5-C5A7-ACB2-9B4C-40CC914F87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551537-2A7C-4835-9A6C-1CA4601099D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466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604D8963-E559-4756-6DA2-8C841B55B3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7B29CA-DDC8-4CB8-BA24-EC673081B6DD}" type="datetimeFigureOut">
              <a:rPr lang="fr-FR" smtClean="0"/>
              <a:t>01/07/2024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45AADD9D-74DA-B729-5136-466209E651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59B7FEB0-9901-4E23-B2E1-DDF22C1FA9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551537-2A7C-4835-9A6C-1CA4601099D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8493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B0E00E1-C3C2-7840-1B90-BB4C891319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056421E-8E5E-A490-19A6-85A5D26CCB8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6DDACD01-2F3F-7A65-B9EB-D3E269BD236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5BCD7E8-C4FC-1228-A2D6-15B635CF96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7B29CA-DDC8-4CB8-BA24-EC673081B6DD}" type="datetimeFigureOut">
              <a:rPr lang="fr-FR" smtClean="0"/>
              <a:t>01/07/2024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E269CE0-DEB6-1A97-0A68-6CDE39CFA9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FE6213B9-4FF7-4E09-0FA7-B0AD096D30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551537-2A7C-4835-9A6C-1CA4601099D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9385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1EB86A3-0BB6-37FA-A2D3-6A2074658E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225EBC5E-F0B5-C8BA-45AB-FBE32D32559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030B63C2-6F4F-8A58-2348-BEE6B2EE827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1C4EFFC-76CC-6F14-8E86-E6961D68FC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7B29CA-DDC8-4CB8-BA24-EC673081B6DD}" type="datetimeFigureOut">
              <a:rPr lang="fr-FR" smtClean="0"/>
              <a:t>01/07/2024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278FFE13-6DC0-D2C0-91D8-B21105559B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E978040-55D8-2367-F078-DC5F06D192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551537-2A7C-4835-9A6C-1CA4601099D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8957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ED34386-155C-46AB-CA68-91DEE1A7B0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14806500-ACDE-5EA9-A8E2-9FD7ABBD259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4EC14BB-6D0E-0A6C-8505-06E0DD5FDC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7B29CA-DDC8-4CB8-BA24-EC673081B6DD}" type="datetimeFigureOut">
              <a:rPr lang="fr-FR" smtClean="0"/>
              <a:t>01/07/2024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059CC06-29A2-3B64-9EF0-E3C5D81127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E4B0C87-A3C9-B8B0-BF7E-57D194B81A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551537-2A7C-4835-9A6C-1CA4601099D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4772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965522F1-9100-4A15-5CC8-D9D74F1E0B3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6DA8F566-BA21-707C-79B6-C496BBCDFEB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D5BAFD4-6E3D-B0D7-B7CD-755E10056C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7B29CA-DDC8-4CB8-BA24-EC673081B6DD}" type="datetimeFigureOut">
              <a:rPr lang="fr-FR" smtClean="0"/>
              <a:t>01/07/2024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09D9871-6B0E-05AB-F4F3-AF35429B1F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383526B-2E0C-C256-9619-57BA8B0A5D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551537-2A7C-4835-9A6C-1CA4601099D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4893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6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F3919B09-EEAE-FB5B-D23D-80CE9808A8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116D348-C701-406E-964A-600C4B70DB1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9A00CA5-BC9F-9F03-0801-EB4A2939B35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D7B29CA-DDC8-4CB8-BA24-EC673081B6DD}" type="datetimeFigureOut">
              <a:rPr lang="fr-FR" smtClean="0"/>
              <a:t>01/07/2024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C76A932-07D9-5694-7CD7-CEB3BDF91A4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D75E383-13AF-83D4-AA72-22069E631AE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9551537-2A7C-4835-9A6C-1CA4601099D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43333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Photographie aérienne, ciel&#10;&#10;Description générée automatiquement">
            <a:extLst>
              <a:ext uri="{FF2B5EF4-FFF2-40B4-BE49-F238E27FC236}">
                <a16:creationId xmlns:a16="http://schemas.microsoft.com/office/drawing/2014/main" id="{C6CC87F8-AA3E-D943-921D-5FE110E1162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72000" y="327320"/>
            <a:ext cx="9798304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7A745B2C-97BA-2267-1328-DEA2B626E649}"/>
              </a:ext>
            </a:extLst>
          </p:cNvPr>
          <p:cNvSpPr txBox="1"/>
          <p:nvPr/>
        </p:nvSpPr>
        <p:spPr>
          <a:xfrm>
            <a:off x="4297680" y="962208"/>
            <a:ext cx="93982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 Italie – Pise – N°1- Italie</a:t>
            </a:r>
          </a:p>
        </p:txBody>
      </p:sp>
    </p:spTree>
    <p:extLst>
      <p:ext uri="{BB962C8B-B14F-4D97-AF65-F5344CB8AC3E}">
        <p14:creationId xmlns:p14="http://schemas.microsoft.com/office/powerpoint/2010/main" val="4119453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  <p:sndAc>
          <p:stSnd loop="1">
            <p:snd r:embed="rId2" name="Serge Reggiani - LItalien (Audio Officiel).wav"/>
          </p:stSnd>
        </p:sndAc>
      </p:transition>
    </mc:Choice>
    <mc:Fallback xmlns="">
      <p:transition spd="slow" advClick="0" advTm="8000">
        <p:fade/>
        <p:sndAc>
          <p:stSnd loop="1">
            <p:snd r:embed="rId4" name="Serge Reggiani - LItalien (Audio Officiel)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A151B4BF-354E-05B3-8E26-0A9A8530DF50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b="1" dirty="0">
                <a:solidFill>
                  <a:srgbClr val="FFFF00"/>
                </a:solidFill>
              </a:rPr>
              <a:t>Pise (en italien Pisa) est une ville italienne d'environ 90 000 habitants, chef-lieu de la province de même nom en Toscane, sur le fleuve Arno.</a:t>
            </a:r>
          </a:p>
          <a:p>
            <a:pPr algn="ctr"/>
            <a:endParaRPr lang="fr-FR" sz="3200" b="1" dirty="0">
              <a:solidFill>
                <a:srgbClr val="FFFF00"/>
              </a:solidFill>
            </a:endParaRPr>
          </a:p>
          <a:p>
            <a:pPr algn="ctr"/>
            <a:r>
              <a:rPr lang="fr-FR" sz="3200" b="1" dirty="0">
                <a:solidFill>
                  <a:srgbClr val="FFFF00"/>
                </a:solidFill>
              </a:rPr>
              <a:t>Ville portuaire importante dès l'Antiquité préromaine, Pise constitua au Moyen Âge une cité-État, la république de Pise, qui fut l'une des plus puissantes républiques maritimes d'Italie du </a:t>
            </a:r>
            <a:r>
              <a:rPr lang="fr-FR" sz="3200" b="1" dirty="0" err="1">
                <a:solidFill>
                  <a:srgbClr val="FFFF00"/>
                </a:solidFill>
              </a:rPr>
              <a:t>xie</a:t>
            </a:r>
            <a:r>
              <a:rPr lang="fr-FR" sz="3200" b="1" dirty="0">
                <a:solidFill>
                  <a:srgbClr val="FFFF00"/>
                </a:solidFill>
              </a:rPr>
              <a:t> au </a:t>
            </a:r>
            <a:r>
              <a:rPr lang="fr-FR" sz="3200" b="1" dirty="0" err="1">
                <a:solidFill>
                  <a:srgbClr val="FFFF00"/>
                </a:solidFill>
              </a:rPr>
              <a:t>xiiie</a:t>
            </a:r>
            <a:r>
              <a:rPr lang="fr-FR" sz="3200" b="1" dirty="0">
                <a:solidFill>
                  <a:srgbClr val="FFFF00"/>
                </a:solidFill>
              </a:rPr>
              <a:t> siècle avant de perdre du terrain face à Gênes puis d'être absorbée par la république de Florence. Elle conserve après cela un certain rayonnement culturel.</a:t>
            </a:r>
          </a:p>
          <a:p>
            <a:pPr algn="ctr"/>
            <a:endParaRPr lang="fr-FR" sz="3200" b="1" dirty="0">
              <a:solidFill>
                <a:srgbClr val="FFFF00"/>
              </a:solidFill>
            </a:endParaRPr>
          </a:p>
          <a:p>
            <a:pPr algn="ctr"/>
            <a:r>
              <a:rPr lang="fr-FR" sz="3200" b="1" dirty="0">
                <a:solidFill>
                  <a:srgbClr val="FFFF00"/>
                </a:solidFill>
              </a:rPr>
              <a:t>Elle est célèbre dans le monde principalement pour la tour penchée construite à côté de sa cathédrale.</a:t>
            </a:r>
          </a:p>
        </p:txBody>
      </p:sp>
    </p:spTree>
    <p:extLst>
      <p:ext uri="{BB962C8B-B14F-4D97-AF65-F5344CB8AC3E}">
        <p14:creationId xmlns:p14="http://schemas.microsoft.com/office/powerpoint/2010/main" val="1337841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bâtiment, plein air, ciel, château&#10;&#10;Description générée automatiquement">
            <a:extLst>
              <a:ext uri="{FF2B5EF4-FFF2-40B4-BE49-F238E27FC236}">
                <a16:creationId xmlns:a16="http://schemas.microsoft.com/office/drawing/2014/main" id="{A5D09500-51A6-00D0-6E13-5F625F4F91A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772D7BC7-87F6-C768-1FA4-77B51D74C088}"/>
              </a:ext>
            </a:extLst>
          </p:cNvPr>
          <p:cNvSpPr txBox="1"/>
          <p:nvPr/>
        </p:nvSpPr>
        <p:spPr>
          <a:xfrm>
            <a:off x="3735977" y="5748003"/>
            <a:ext cx="88696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r>
              <a:rPr lang="fr-FR" sz="2400" b="1" dirty="0"/>
              <a:t>Les mura di Pisa, fortifications de la ville.</a:t>
            </a:r>
          </a:p>
        </p:txBody>
      </p:sp>
    </p:spTree>
    <p:extLst>
      <p:ext uri="{BB962C8B-B14F-4D97-AF65-F5344CB8AC3E}">
        <p14:creationId xmlns:p14="http://schemas.microsoft.com/office/powerpoint/2010/main" val="2766820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repère&#10;&#10;Description générée automatiquement">
            <a:extLst>
              <a:ext uri="{FF2B5EF4-FFF2-40B4-BE49-F238E27FC236}">
                <a16:creationId xmlns:a16="http://schemas.microsoft.com/office/drawing/2014/main" id="{AB60485E-E57D-49E8-69A5-7DB011C26AE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76822" y="189000"/>
            <a:ext cx="4438356" cy="648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C20BDD9-89C4-D980-DA93-3AC1707C309B}"/>
              </a:ext>
            </a:extLst>
          </p:cNvPr>
          <p:cNvSpPr txBox="1"/>
          <p:nvPr/>
        </p:nvSpPr>
        <p:spPr>
          <a:xfrm>
            <a:off x="8543109" y="3429000"/>
            <a:ext cx="349213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r>
              <a:rPr lang="fr-FR" sz="2400" b="1" dirty="0"/>
              <a:t>Le Baptistère de la cathédrale.</a:t>
            </a:r>
          </a:p>
        </p:txBody>
      </p:sp>
    </p:spTree>
    <p:extLst>
      <p:ext uri="{BB962C8B-B14F-4D97-AF65-F5344CB8AC3E}">
        <p14:creationId xmlns:p14="http://schemas.microsoft.com/office/powerpoint/2010/main" val="2984728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Aménagement paysager&#10;&#10;Description générée automatiquement">
            <a:extLst>
              <a:ext uri="{FF2B5EF4-FFF2-40B4-BE49-F238E27FC236}">
                <a16:creationId xmlns:a16="http://schemas.microsoft.com/office/drawing/2014/main" id="{8168BAF8-321C-3A0D-7D2B-51B6999F980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76000" y="189000"/>
            <a:ext cx="8640000" cy="648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4F26F38-4229-0EFE-2495-7CA01C3DDE91}"/>
              </a:ext>
            </a:extLst>
          </p:cNvPr>
          <p:cNvSpPr txBox="1"/>
          <p:nvPr/>
        </p:nvSpPr>
        <p:spPr>
          <a:xfrm>
            <a:off x="3370217" y="5930336"/>
            <a:ext cx="783771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  <a:p>
            <a:r>
              <a:rPr lang="fr-FR" sz="2400" b="1" dirty="0"/>
              <a:t>Jardin botanique de l'Université de Pise.</a:t>
            </a:r>
          </a:p>
        </p:txBody>
      </p:sp>
    </p:spTree>
    <p:extLst>
      <p:ext uri="{BB962C8B-B14F-4D97-AF65-F5344CB8AC3E}">
        <p14:creationId xmlns:p14="http://schemas.microsoft.com/office/powerpoint/2010/main" val="842994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voie navigable&#10;&#10;Description générée automatiquement">
            <a:extLst>
              <a:ext uri="{FF2B5EF4-FFF2-40B4-BE49-F238E27FC236}">
                <a16:creationId xmlns:a16="http://schemas.microsoft.com/office/drawing/2014/main" id="{A6E63556-E883-DDB8-0784-00047C40C3D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8000" y="844260"/>
            <a:ext cx="11016000" cy="516948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73C593A-CBA8-9F98-7980-22F70221C245}"/>
              </a:ext>
            </a:extLst>
          </p:cNvPr>
          <p:cNvSpPr txBox="1"/>
          <p:nvPr/>
        </p:nvSpPr>
        <p:spPr>
          <a:xfrm>
            <a:off x="4767943" y="5906758"/>
            <a:ext cx="1008452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  <a:p>
            <a:r>
              <a:rPr lang="fr-FR" sz="2400" b="1" dirty="0"/>
              <a:t>Pise et le fleuve Arno.</a:t>
            </a:r>
          </a:p>
        </p:txBody>
      </p:sp>
    </p:spTree>
    <p:extLst>
      <p:ext uri="{BB962C8B-B14F-4D97-AF65-F5344CB8AC3E}">
        <p14:creationId xmlns:p14="http://schemas.microsoft.com/office/powerpoint/2010/main" val="2998222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ciel, plein air, bâtiment, repère&#10;&#10;Description générée automatiquement">
            <a:extLst>
              <a:ext uri="{FF2B5EF4-FFF2-40B4-BE49-F238E27FC236}">
                <a16:creationId xmlns:a16="http://schemas.microsoft.com/office/drawing/2014/main" id="{82E4155A-1AEA-D108-B131-47C7F095C42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6000" y="1083000"/>
            <a:ext cx="11520000" cy="4692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A263E3AE-8D49-B566-225E-1C8352AC92F6}"/>
              </a:ext>
            </a:extLst>
          </p:cNvPr>
          <p:cNvSpPr txBox="1"/>
          <p:nvPr/>
        </p:nvSpPr>
        <p:spPr>
          <a:xfrm>
            <a:off x="4754881" y="5775000"/>
            <a:ext cx="75372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Pisa </a:t>
            </a:r>
            <a:r>
              <a:rPr lang="fr-FR" sz="2400" b="1" dirty="0" err="1"/>
              <a:t>piace</a:t>
            </a:r>
            <a:r>
              <a:rPr lang="fr-FR" sz="2400" b="1" dirty="0"/>
              <a:t> du miracle</a:t>
            </a:r>
          </a:p>
        </p:txBody>
      </p:sp>
    </p:spTree>
    <p:extLst>
      <p:ext uri="{BB962C8B-B14F-4D97-AF65-F5344CB8AC3E}">
        <p14:creationId xmlns:p14="http://schemas.microsoft.com/office/powerpoint/2010/main" val="2482584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Véhicule terrestre&#10;&#10;Description générée automatiquement">
            <a:extLst>
              <a:ext uri="{FF2B5EF4-FFF2-40B4-BE49-F238E27FC236}">
                <a16:creationId xmlns:a16="http://schemas.microsoft.com/office/drawing/2014/main" id="{7BE56A70-53DD-6557-816A-14779B46974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432B523-7C48-5724-F267-80BBC7B90D39}"/>
              </a:ext>
            </a:extLst>
          </p:cNvPr>
          <p:cNvSpPr txBox="1"/>
          <p:nvPr/>
        </p:nvSpPr>
        <p:spPr>
          <a:xfrm>
            <a:off x="3631474" y="6296297"/>
            <a:ext cx="8400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Église de Saint-Antoine, Pise, côté est</a:t>
            </a:r>
          </a:p>
        </p:txBody>
      </p:sp>
    </p:spTree>
    <p:extLst>
      <p:ext uri="{BB962C8B-B14F-4D97-AF65-F5344CB8AC3E}">
        <p14:creationId xmlns:p14="http://schemas.microsoft.com/office/powerpoint/2010/main" val="166055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Architecture médiévale&#10;&#10;Description générée automatiquement">
            <a:extLst>
              <a:ext uri="{FF2B5EF4-FFF2-40B4-BE49-F238E27FC236}">
                <a16:creationId xmlns:a16="http://schemas.microsoft.com/office/drawing/2014/main" id="{CF5FA177-2B0C-7839-FA3A-BF73D36DD38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6000" y="363000"/>
            <a:ext cx="11520000" cy="6132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2B63D0F-5202-EC3C-BEC9-C06F5A1ED316}"/>
              </a:ext>
            </a:extLst>
          </p:cNvPr>
          <p:cNvSpPr txBox="1"/>
          <p:nvPr/>
        </p:nvSpPr>
        <p:spPr>
          <a:xfrm>
            <a:off x="2769325" y="6033335"/>
            <a:ext cx="112471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b="1"/>
              <a:t> Cathédrale de Pise (Duomo di Pisa), Pise, Italie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285306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Lieux sacrés, bâtiment, lieu de culte, art&#10;&#10;Description générée automatiquement">
            <a:extLst>
              <a:ext uri="{FF2B5EF4-FFF2-40B4-BE49-F238E27FC236}">
                <a16:creationId xmlns:a16="http://schemas.microsoft.com/office/drawing/2014/main" id="{5611E19D-2BC9-3824-1E0B-92B339EA87B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3133" y="96120"/>
            <a:ext cx="9409557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7B407C5-6F21-6D61-D814-D9A403668956}"/>
              </a:ext>
            </a:extLst>
          </p:cNvPr>
          <p:cNvSpPr txBox="1"/>
          <p:nvPr/>
        </p:nvSpPr>
        <p:spPr>
          <a:xfrm>
            <a:off x="4807131" y="5836930"/>
            <a:ext cx="884355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r>
              <a:rPr lang="fr-FR" sz="2400" b="1" dirty="0"/>
              <a:t>Mosaïque de l’abside.</a:t>
            </a:r>
          </a:p>
        </p:txBody>
      </p:sp>
    </p:spTree>
    <p:extLst>
      <p:ext uri="{BB962C8B-B14F-4D97-AF65-F5344CB8AC3E}">
        <p14:creationId xmlns:p14="http://schemas.microsoft.com/office/powerpoint/2010/main" val="1805165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art, Arts visuels, habits&#10;&#10;Description générée automatiquement">
            <a:extLst>
              <a:ext uri="{FF2B5EF4-FFF2-40B4-BE49-F238E27FC236}">
                <a16:creationId xmlns:a16="http://schemas.microsoft.com/office/drawing/2014/main" id="{26D5EADF-D700-4CC4-95EF-C84742E2F6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53526" y="189000"/>
            <a:ext cx="4751996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AF30221-7936-E4ED-4C2C-746CA7B23B6D}"/>
              </a:ext>
            </a:extLst>
          </p:cNvPr>
          <p:cNvSpPr txBox="1"/>
          <p:nvPr/>
        </p:nvSpPr>
        <p:spPr>
          <a:xfrm>
            <a:off x="8405968" y="3429000"/>
            <a:ext cx="3559609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000" dirty="0"/>
          </a:p>
          <a:p>
            <a:r>
              <a:rPr lang="fr-FR" sz="2400" b="1" dirty="0"/>
              <a:t>Galilée observant la lampe, de Luigi </a:t>
            </a:r>
            <a:r>
              <a:rPr lang="fr-FR" sz="2400" b="1" dirty="0" err="1"/>
              <a:t>Sabatelli</a:t>
            </a:r>
            <a:r>
              <a:rPr lang="fr-FR" sz="2400" b="1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97834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maison, ciel&#10;&#10;Description générée automatiquement">
            <a:extLst>
              <a:ext uri="{FF2B5EF4-FFF2-40B4-BE49-F238E27FC236}">
                <a16:creationId xmlns:a16="http://schemas.microsoft.com/office/drawing/2014/main" id="{0058EB9D-9CD9-4503-C9A9-A0266186C35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58049" y="279000"/>
            <a:ext cx="9475902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BA8CF93-8AD3-AE22-BE7B-4F04D8593F9D}"/>
              </a:ext>
            </a:extLst>
          </p:cNvPr>
          <p:cNvSpPr txBox="1"/>
          <p:nvPr/>
        </p:nvSpPr>
        <p:spPr>
          <a:xfrm>
            <a:off x="3187338" y="5959175"/>
            <a:ext cx="91831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r>
              <a:rPr lang="fr-FR" sz="2400" b="1" dirty="0"/>
              <a:t>Vue supérieure du haut de la tour penchée.</a:t>
            </a:r>
          </a:p>
        </p:txBody>
      </p:sp>
    </p:spTree>
    <p:extLst>
      <p:ext uri="{BB962C8B-B14F-4D97-AF65-F5344CB8AC3E}">
        <p14:creationId xmlns:p14="http://schemas.microsoft.com/office/powerpoint/2010/main" val="1807963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dôme, Architecture classique&#10;&#10;Description générée automatiquement">
            <a:extLst>
              <a:ext uri="{FF2B5EF4-FFF2-40B4-BE49-F238E27FC236}">
                <a16:creationId xmlns:a16="http://schemas.microsoft.com/office/drawing/2014/main" id="{A9A07F59-04AA-0002-01F4-7B8259E60F5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56411" y="279000"/>
            <a:ext cx="8400000" cy="630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959B367-2A21-C20C-BDC1-AFF51758E1A0}"/>
              </a:ext>
            </a:extLst>
          </p:cNvPr>
          <p:cNvSpPr txBox="1"/>
          <p:nvPr/>
        </p:nvSpPr>
        <p:spPr>
          <a:xfrm>
            <a:off x="548638" y="3526971"/>
            <a:ext cx="253419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r>
              <a:rPr lang="fr-FR" sz="2400" b="1" dirty="0"/>
              <a:t>Plus de détails</a:t>
            </a:r>
          </a:p>
          <a:p>
            <a:r>
              <a:rPr lang="fr-FR" sz="2400" b="1" dirty="0"/>
              <a:t>Vue au coucher du soleil.</a:t>
            </a:r>
          </a:p>
        </p:txBody>
      </p:sp>
    </p:spTree>
    <p:extLst>
      <p:ext uri="{BB962C8B-B14F-4D97-AF65-F5344CB8AC3E}">
        <p14:creationId xmlns:p14="http://schemas.microsoft.com/office/powerpoint/2010/main" val="1870697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repère&#10;&#10;Description générée automatiquement">
            <a:extLst>
              <a:ext uri="{FF2B5EF4-FFF2-40B4-BE49-F238E27FC236}">
                <a16:creationId xmlns:a16="http://schemas.microsoft.com/office/drawing/2014/main" id="{2281E084-A436-7C11-7F07-34FEB7458BE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67058" y="279000"/>
            <a:ext cx="6483612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4968383-A192-C26F-508C-AE03FF34DF2E}"/>
              </a:ext>
            </a:extLst>
          </p:cNvPr>
          <p:cNvSpPr txBox="1"/>
          <p:nvPr/>
        </p:nvSpPr>
        <p:spPr>
          <a:xfrm>
            <a:off x="9287691" y="2860765"/>
            <a:ext cx="2904309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r>
              <a:rPr lang="fr-FR" sz="2400" b="1" dirty="0"/>
              <a:t>La façade, tout en marbre finement marqueté. (Agrandir l'image pour voir les détails)</a:t>
            </a:r>
          </a:p>
        </p:txBody>
      </p:sp>
    </p:spTree>
    <p:extLst>
      <p:ext uri="{BB962C8B-B14F-4D97-AF65-F5344CB8AC3E}">
        <p14:creationId xmlns:p14="http://schemas.microsoft.com/office/powerpoint/2010/main" val="3519700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architecture, Symétrie, colonne&#10;&#10;Description générée automatiquement">
            <a:extLst>
              <a:ext uri="{FF2B5EF4-FFF2-40B4-BE49-F238E27FC236}">
                <a16:creationId xmlns:a16="http://schemas.microsoft.com/office/drawing/2014/main" id="{D91392F5-0AB1-9F73-41EC-B25BB908CF8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35353" y="279000"/>
            <a:ext cx="9453705" cy="630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C188D3F-5929-EC8C-F466-88FA1F68C52A}"/>
              </a:ext>
            </a:extLst>
          </p:cNvPr>
          <p:cNvSpPr txBox="1"/>
          <p:nvPr/>
        </p:nvSpPr>
        <p:spPr>
          <a:xfrm>
            <a:off x="235131" y="3239589"/>
            <a:ext cx="198555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r>
              <a:rPr lang="fr-FR" sz="2400" b="1" dirty="0"/>
              <a:t>Détail des galeries de la façade.</a:t>
            </a:r>
          </a:p>
        </p:txBody>
      </p:sp>
    </p:spTree>
    <p:extLst>
      <p:ext uri="{BB962C8B-B14F-4D97-AF65-F5344CB8AC3E}">
        <p14:creationId xmlns:p14="http://schemas.microsoft.com/office/powerpoint/2010/main" val="3337575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art, Moulures, architecture&#10;&#10;Description générée automatiquement">
            <a:extLst>
              <a:ext uri="{FF2B5EF4-FFF2-40B4-BE49-F238E27FC236}">
                <a16:creationId xmlns:a16="http://schemas.microsoft.com/office/drawing/2014/main" id="{7EE4A2A5-5D6A-AE8A-937B-58290C33440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35823" y="10086"/>
            <a:ext cx="8920354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8006382-8917-BF9C-EC11-8A6EF2931FD3}"/>
              </a:ext>
            </a:extLst>
          </p:cNvPr>
          <p:cNvSpPr txBox="1"/>
          <p:nvPr/>
        </p:nvSpPr>
        <p:spPr>
          <a:xfrm>
            <a:off x="2534195" y="5647585"/>
            <a:ext cx="817873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r>
              <a:rPr lang="fr-FR" sz="2400" b="1" dirty="0"/>
              <a:t>Lunette au-dessus de la porte centrale représentant Marie, par Giuseppe </a:t>
            </a:r>
            <a:r>
              <a:rPr lang="fr-FR" sz="2400" b="1" dirty="0" err="1"/>
              <a:t>Modena</a:t>
            </a:r>
            <a:r>
              <a:rPr lang="fr-FR" sz="2400" b="1" dirty="0"/>
              <a:t> da </a:t>
            </a:r>
            <a:r>
              <a:rPr lang="fr-FR" sz="2400" b="1" dirty="0" err="1"/>
              <a:t>Lucca</a:t>
            </a:r>
            <a:r>
              <a:rPr lang="fr-FR" sz="2400" b="1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971655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métal, fer, plein air&#10;&#10;Description générée automatiquement">
            <a:extLst>
              <a:ext uri="{FF2B5EF4-FFF2-40B4-BE49-F238E27FC236}">
                <a16:creationId xmlns:a16="http://schemas.microsoft.com/office/drawing/2014/main" id="{DEBA45E1-CB40-FEA2-E48E-C6457791D9E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66759" y="189000"/>
            <a:ext cx="4858482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F098E50-D174-7711-8811-888761A879CE}"/>
              </a:ext>
            </a:extLst>
          </p:cNvPr>
          <p:cNvSpPr txBox="1"/>
          <p:nvPr/>
        </p:nvSpPr>
        <p:spPr>
          <a:xfrm>
            <a:off x="8709021" y="2425061"/>
            <a:ext cx="321346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r>
              <a:rPr lang="fr-FR" sz="2400" b="1" dirty="0"/>
              <a:t>Lunette au-dessus de la porte centrale représentant Marie, par Giuseppe </a:t>
            </a:r>
            <a:r>
              <a:rPr lang="fr-FR" sz="2400" b="1" dirty="0" err="1"/>
              <a:t>Modena</a:t>
            </a:r>
            <a:r>
              <a:rPr lang="fr-FR" sz="2400" b="1" dirty="0"/>
              <a:t> da </a:t>
            </a:r>
            <a:r>
              <a:rPr lang="fr-FR" sz="2400" b="1" dirty="0" err="1"/>
              <a:t>Lucca</a:t>
            </a:r>
            <a:r>
              <a:rPr lang="fr-FR" sz="2400" b="1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358507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orte, intérieur&#10;&#10;Description générée automatiquement">
            <a:extLst>
              <a:ext uri="{FF2B5EF4-FFF2-40B4-BE49-F238E27FC236}">
                <a16:creationId xmlns:a16="http://schemas.microsoft.com/office/drawing/2014/main" id="{B436606C-CBEF-F634-DF5B-5F008DF0D88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42595" y="189000"/>
            <a:ext cx="4389501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EF5B4C8-E045-26FD-BF59-670B614CDB82}"/>
              </a:ext>
            </a:extLst>
          </p:cNvPr>
          <p:cNvSpPr txBox="1"/>
          <p:nvPr/>
        </p:nvSpPr>
        <p:spPr>
          <a:xfrm>
            <a:off x="167875" y="4310742"/>
            <a:ext cx="34747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Porte de San Ranieri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307464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offre, cathédrale, intérieur, église&#10;&#10;Description générée automatiquement">
            <a:extLst>
              <a:ext uri="{FF2B5EF4-FFF2-40B4-BE49-F238E27FC236}">
                <a16:creationId xmlns:a16="http://schemas.microsoft.com/office/drawing/2014/main" id="{8816115E-037C-7A26-CEC7-4E2ED7E6999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24250" y="189000"/>
            <a:ext cx="4860000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7C02723-9440-4FE4-9584-6CAF8C75FF3D}"/>
              </a:ext>
            </a:extLst>
          </p:cNvPr>
          <p:cNvSpPr txBox="1"/>
          <p:nvPr/>
        </p:nvSpPr>
        <p:spPr>
          <a:xfrm>
            <a:off x="8660674" y="3644537"/>
            <a:ext cx="353132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r>
              <a:rPr lang="fr-FR" sz="2400" b="1" dirty="0"/>
              <a:t>Nef centrale et le plafond à caissons.</a:t>
            </a:r>
          </a:p>
        </p:txBody>
      </p:sp>
    </p:spTree>
    <p:extLst>
      <p:ext uri="{BB962C8B-B14F-4D97-AF65-F5344CB8AC3E}">
        <p14:creationId xmlns:p14="http://schemas.microsoft.com/office/powerpoint/2010/main" val="3978800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Une image contenant Lieux sacrés, cathédrale, chapelle, bâtiment&#10;&#10;Description générée automatiquement">
            <a:extLst>
              <a:ext uri="{FF2B5EF4-FFF2-40B4-BE49-F238E27FC236}">
                <a16:creationId xmlns:a16="http://schemas.microsoft.com/office/drawing/2014/main" id="{2002560A-85B1-95BB-7CB6-74EDC5C9EC8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D10F85B6-5F2F-C2E9-131F-16EEC749A627}"/>
              </a:ext>
            </a:extLst>
          </p:cNvPr>
          <p:cNvSpPr txBox="1"/>
          <p:nvPr/>
        </p:nvSpPr>
        <p:spPr>
          <a:xfrm>
            <a:off x="5656217" y="6037553"/>
            <a:ext cx="8400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r>
              <a:rPr lang="fr-FR" sz="2400" b="1" dirty="0"/>
              <a:t>Chœur.</a:t>
            </a:r>
          </a:p>
        </p:txBody>
      </p:sp>
    </p:spTree>
    <p:extLst>
      <p:ext uri="{BB962C8B-B14F-4D97-AF65-F5344CB8AC3E}">
        <p14:creationId xmlns:p14="http://schemas.microsoft.com/office/powerpoint/2010/main" val="296564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architecture, arcade, fenêtre&#10;&#10;Description générée automatiquement">
            <a:extLst>
              <a:ext uri="{FF2B5EF4-FFF2-40B4-BE49-F238E27FC236}">
                <a16:creationId xmlns:a16="http://schemas.microsoft.com/office/drawing/2014/main" id="{96BE05E3-8EC6-E342-7214-2C79323391F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80898" y="279000"/>
            <a:ext cx="9554502" cy="63000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  <a:softEdge rad="1270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7D139DB2-2F21-4B25-055B-4CD41E36B2D6}"/>
              </a:ext>
            </a:extLst>
          </p:cNvPr>
          <p:cNvSpPr txBox="1"/>
          <p:nvPr/>
        </p:nvSpPr>
        <p:spPr>
          <a:xfrm>
            <a:off x="0" y="3213463"/>
            <a:ext cx="233825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r>
              <a:rPr lang="fr-FR" sz="2400" b="1" dirty="0"/>
              <a:t>Galerie avec le marbre noir et blanc.</a:t>
            </a:r>
          </a:p>
        </p:txBody>
      </p:sp>
    </p:spTree>
    <p:extLst>
      <p:ext uri="{BB962C8B-B14F-4D97-AF65-F5344CB8AC3E}">
        <p14:creationId xmlns:p14="http://schemas.microsoft.com/office/powerpoint/2010/main" val="3358860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culpture, Sculpture sur pierre, colonne, bâtiment&#10;&#10;Description générée automatiquement">
            <a:extLst>
              <a:ext uri="{FF2B5EF4-FFF2-40B4-BE49-F238E27FC236}">
                <a16:creationId xmlns:a16="http://schemas.microsoft.com/office/drawing/2014/main" id="{2762A557-B411-FA62-76D7-22E6FD9D541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66760" y="189000"/>
            <a:ext cx="4858480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A86E7E2-1489-7861-56B5-2E53DDBD6A3A}"/>
              </a:ext>
            </a:extLst>
          </p:cNvPr>
          <p:cNvSpPr txBox="1"/>
          <p:nvPr/>
        </p:nvSpPr>
        <p:spPr>
          <a:xfrm>
            <a:off x="8791303" y="3657600"/>
            <a:ext cx="3400697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  <a:p>
            <a:r>
              <a:rPr lang="fr-FR" sz="2400" b="1" dirty="0"/>
              <a:t>La chaire de Pisano.</a:t>
            </a:r>
          </a:p>
        </p:txBody>
      </p:sp>
    </p:spTree>
    <p:extLst>
      <p:ext uri="{BB962C8B-B14F-4D97-AF65-F5344CB8AC3E}">
        <p14:creationId xmlns:p14="http://schemas.microsoft.com/office/powerpoint/2010/main" val="3198160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Une image contenant Lieux sacrés, statue, lieu de culte, sanctuaire&#10;&#10;Description générée automatiquement">
            <a:extLst>
              <a:ext uri="{FF2B5EF4-FFF2-40B4-BE49-F238E27FC236}">
                <a16:creationId xmlns:a16="http://schemas.microsoft.com/office/drawing/2014/main" id="{6A5A88A6-B1EE-2341-438B-158F7E4D1DC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11991" y="189000"/>
            <a:ext cx="4858481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9C982E47-615F-A45A-9C3E-595C609CD38C}"/>
              </a:ext>
            </a:extLst>
          </p:cNvPr>
          <p:cNvSpPr txBox="1"/>
          <p:nvPr/>
        </p:nvSpPr>
        <p:spPr>
          <a:xfrm>
            <a:off x="365760" y="3618412"/>
            <a:ext cx="335715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r>
              <a:rPr lang="fr-FR" sz="2400" b="1" dirty="0"/>
              <a:t>Tombe de Rainier de Pise.</a:t>
            </a:r>
          </a:p>
        </p:txBody>
      </p:sp>
    </p:spTree>
    <p:extLst>
      <p:ext uri="{BB962C8B-B14F-4D97-AF65-F5344CB8AC3E}">
        <p14:creationId xmlns:p14="http://schemas.microsoft.com/office/powerpoint/2010/main" val="1215561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6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eubles, sanctuaire, Lieux sacrés, art&#10;&#10;Description générée automatiquement">
            <a:extLst>
              <a:ext uri="{FF2B5EF4-FFF2-40B4-BE49-F238E27FC236}">
                <a16:creationId xmlns:a16="http://schemas.microsoft.com/office/drawing/2014/main" id="{9BF2367D-7540-CFA9-6255-BA3658160C1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88715" y="189000"/>
            <a:ext cx="3814570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3C27ED1-767E-E4AD-1825-0C760C395A6F}"/>
              </a:ext>
            </a:extLst>
          </p:cNvPr>
          <p:cNvSpPr txBox="1"/>
          <p:nvPr/>
        </p:nvSpPr>
        <p:spPr>
          <a:xfrm>
            <a:off x="8164286" y="3429000"/>
            <a:ext cx="368372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r>
              <a:rPr lang="fr-FR" sz="2400" b="1" dirty="0"/>
              <a:t>Vierge à l’Enfant.</a:t>
            </a:r>
          </a:p>
        </p:txBody>
      </p:sp>
    </p:spTree>
    <p:extLst>
      <p:ext uri="{BB962C8B-B14F-4D97-AF65-F5344CB8AC3E}">
        <p14:creationId xmlns:p14="http://schemas.microsoft.com/office/powerpoint/2010/main" val="2270731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peinture, Arts visuels, plafond&#10;&#10;Description générée automatiquement">
            <a:extLst>
              <a:ext uri="{FF2B5EF4-FFF2-40B4-BE49-F238E27FC236}">
                <a16:creationId xmlns:a16="http://schemas.microsoft.com/office/drawing/2014/main" id="{232409A0-5E92-0C16-4CDA-D709FD52077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20839" y="189000"/>
            <a:ext cx="5550322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D0EAD45-FED5-16F1-DF79-CE6916F18D9E}"/>
              </a:ext>
            </a:extLst>
          </p:cNvPr>
          <p:cNvSpPr txBox="1"/>
          <p:nvPr/>
        </p:nvSpPr>
        <p:spPr>
          <a:xfrm>
            <a:off x="313508" y="3801290"/>
            <a:ext cx="32004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r>
              <a:rPr lang="fr-FR" sz="2400" b="1" dirty="0"/>
              <a:t>Fresque du dôme.</a:t>
            </a:r>
          </a:p>
        </p:txBody>
      </p:sp>
    </p:spTree>
    <p:extLst>
      <p:ext uri="{BB962C8B-B14F-4D97-AF65-F5344CB8AC3E}">
        <p14:creationId xmlns:p14="http://schemas.microsoft.com/office/powerpoint/2010/main" val="3540785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église, art, Sculpture sur pierre, Sculpture&#10;&#10;Description générée automatiquement">
            <a:extLst>
              <a:ext uri="{FF2B5EF4-FFF2-40B4-BE49-F238E27FC236}">
                <a16:creationId xmlns:a16="http://schemas.microsoft.com/office/drawing/2014/main" id="{6DE839E6-0381-F5CF-A027-B7408923DDE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44963" y="189000"/>
            <a:ext cx="4302073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C3F49E2-3AFC-F569-D242-6DE86586CD87}"/>
              </a:ext>
            </a:extLst>
          </p:cNvPr>
          <p:cNvSpPr txBox="1"/>
          <p:nvPr/>
        </p:nvSpPr>
        <p:spPr>
          <a:xfrm>
            <a:off x="8608423" y="3598818"/>
            <a:ext cx="358357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r>
              <a:rPr lang="fr-FR" sz="2400" b="1" dirty="0"/>
              <a:t>Reliques des trois saints.</a:t>
            </a:r>
          </a:p>
        </p:txBody>
      </p:sp>
    </p:spTree>
    <p:extLst>
      <p:ext uri="{BB962C8B-B14F-4D97-AF65-F5344CB8AC3E}">
        <p14:creationId xmlns:p14="http://schemas.microsoft.com/office/powerpoint/2010/main" val="3279784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plein air, ciel, bâtiment&#10;&#10;Description générée automatiquement">
            <a:extLst>
              <a:ext uri="{FF2B5EF4-FFF2-40B4-BE49-F238E27FC236}">
                <a16:creationId xmlns:a16="http://schemas.microsoft.com/office/drawing/2014/main" id="{9A01D514-9330-238B-AAA6-69B7C57B514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4133" y="3649105"/>
            <a:ext cx="4500000" cy="2998126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bâtiment, sol, Symétrie, Matériau composite&#10;&#10;Description générée automatiquement">
            <a:extLst>
              <a:ext uri="{FF2B5EF4-FFF2-40B4-BE49-F238E27FC236}">
                <a16:creationId xmlns:a16="http://schemas.microsoft.com/office/drawing/2014/main" id="{4F6D4777-3BC9-76BE-1572-C2F49A34F22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06636" y="262979"/>
            <a:ext cx="4752000" cy="3166021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686278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bâtiment, plein air, repère&#10;&#10;Description générée automatiquement">
            <a:extLst>
              <a:ext uri="{FF2B5EF4-FFF2-40B4-BE49-F238E27FC236}">
                <a16:creationId xmlns:a16="http://schemas.microsoft.com/office/drawing/2014/main" id="{E335FB2E-FE95-B16C-8660-08DE8E2287C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9621" y="228315"/>
            <a:ext cx="5688000" cy="3200685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 6" descr="Une image contenant plein air, ciel, nuage, bâtiment&#10;&#10;Description générée automatiquement">
            <a:extLst>
              <a:ext uri="{FF2B5EF4-FFF2-40B4-BE49-F238E27FC236}">
                <a16:creationId xmlns:a16="http://schemas.microsoft.com/office/drawing/2014/main" id="{2EDE03E7-BCC2-5A32-6D5A-9314ECFA49C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92379" y="3429000"/>
            <a:ext cx="4860000" cy="321975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680509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040FF313-538D-5A16-1AB5-1021271DB96E}"/>
              </a:ext>
            </a:extLst>
          </p:cNvPr>
          <p:cNvSpPr txBox="1"/>
          <p:nvPr/>
        </p:nvSpPr>
        <p:spPr>
          <a:xfrm>
            <a:off x="2353491" y="796834"/>
            <a:ext cx="100714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Lorient Vous A Présenté Pise  Italie N°1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108BF8E9-4C76-3AD7-2419-1BCD888286C6}"/>
              </a:ext>
            </a:extLst>
          </p:cNvPr>
          <p:cNvSpPr txBox="1"/>
          <p:nvPr/>
        </p:nvSpPr>
        <p:spPr>
          <a:xfrm>
            <a:off x="2899955" y="1854926"/>
            <a:ext cx="91962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Sur Une Suggestion De </a:t>
            </a:r>
            <a:r>
              <a:rPr lang="fr-FR" sz="3200" b="1" dirty="0" err="1"/>
              <a:t>JackDidier</a:t>
            </a:r>
            <a:endParaRPr lang="fr-FR" sz="3200" b="1" dirty="0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A877D970-4031-78AD-8FE3-5B905E4E8248}"/>
              </a:ext>
            </a:extLst>
          </p:cNvPr>
          <p:cNvSpPr txBox="1"/>
          <p:nvPr/>
        </p:nvSpPr>
        <p:spPr>
          <a:xfrm>
            <a:off x="3489959" y="2844225"/>
            <a:ext cx="779852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Les Images Et Le Son Du Net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4FCB9EB4-6BC9-034E-DCD0-5303CD0EF1C8}"/>
              </a:ext>
            </a:extLst>
          </p:cNvPr>
          <p:cNvSpPr txBox="1"/>
          <p:nvPr/>
        </p:nvSpPr>
        <p:spPr>
          <a:xfrm>
            <a:off x="4180115" y="3809349"/>
            <a:ext cx="688412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Merci De Votre Visite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CB463648-2777-C5A9-6C17-1515C6D8F30A}"/>
              </a:ext>
            </a:extLst>
          </p:cNvPr>
          <p:cNvSpPr txBox="1"/>
          <p:nvPr/>
        </p:nvSpPr>
        <p:spPr>
          <a:xfrm>
            <a:off x="5643154" y="4872445"/>
            <a:ext cx="43629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329069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80</TotalTime>
  <Words>328</Words>
  <Application>Microsoft Office PowerPoint</Application>
  <PresentationFormat>Grand écran</PresentationFormat>
  <Paragraphs>57</Paragraphs>
  <Slides>29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29</vt:i4>
      </vt:variant>
    </vt:vector>
  </HeadingPairs>
  <TitlesOfParts>
    <vt:vector size="33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4</cp:revision>
  <dcterms:created xsi:type="dcterms:W3CDTF">2024-07-01T07:22:38Z</dcterms:created>
  <dcterms:modified xsi:type="dcterms:W3CDTF">2024-07-01T08:57:04Z</dcterms:modified>
</cp:coreProperties>
</file>