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30" r:id="rId4"/>
    <p:sldId id="259" r:id="rId5"/>
    <p:sldId id="328" r:id="rId6"/>
    <p:sldId id="258" r:id="rId7"/>
    <p:sldId id="260" r:id="rId8"/>
    <p:sldId id="262" r:id="rId9"/>
    <p:sldId id="265" r:id="rId10"/>
    <p:sldId id="291" r:id="rId11"/>
    <p:sldId id="334" r:id="rId12"/>
    <p:sldId id="338" r:id="rId13"/>
    <p:sldId id="340" r:id="rId14"/>
    <p:sldId id="331" r:id="rId15"/>
    <p:sldId id="298" r:id="rId16"/>
    <p:sldId id="336" r:id="rId17"/>
    <p:sldId id="266" r:id="rId18"/>
    <p:sldId id="333" r:id="rId19"/>
    <p:sldId id="332" r:id="rId20"/>
    <p:sldId id="321" r:id="rId21"/>
    <p:sldId id="322" r:id="rId22"/>
    <p:sldId id="320" r:id="rId23"/>
    <p:sldId id="323" r:id="rId24"/>
    <p:sldId id="324" r:id="rId25"/>
    <p:sldId id="349" r:id="rId26"/>
    <p:sldId id="261" r:id="rId27"/>
    <p:sldId id="276" r:id="rId28"/>
    <p:sldId id="278" r:id="rId29"/>
    <p:sldId id="285" r:id="rId30"/>
    <p:sldId id="337" r:id="rId31"/>
    <p:sldId id="287" r:id="rId32"/>
    <p:sldId id="279" r:id="rId33"/>
    <p:sldId id="277" r:id="rId34"/>
    <p:sldId id="281" r:id="rId35"/>
    <p:sldId id="286" r:id="rId36"/>
    <p:sldId id="280" r:id="rId37"/>
    <p:sldId id="283" r:id="rId38"/>
    <p:sldId id="282" r:id="rId39"/>
    <p:sldId id="284" r:id="rId40"/>
    <p:sldId id="289" r:id="rId41"/>
    <p:sldId id="292" r:id="rId42"/>
    <p:sldId id="290" r:id="rId43"/>
    <p:sldId id="295" r:id="rId44"/>
    <p:sldId id="288" r:id="rId45"/>
    <p:sldId id="318" r:id="rId46"/>
    <p:sldId id="269" r:id="rId47"/>
    <p:sldId id="296" r:id="rId48"/>
    <p:sldId id="267" r:id="rId49"/>
    <p:sldId id="300" r:id="rId50"/>
    <p:sldId id="354" r:id="rId51"/>
    <p:sldId id="355" r:id="rId52"/>
    <p:sldId id="270" r:id="rId53"/>
    <p:sldId id="325" r:id="rId54"/>
    <p:sldId id="297" r:id="rId55"/>
    <p:sldId id="335" r:id="rId56"/>
    <p:sldId id="273" r:id="rId57"/>
    <p:sldId id="302" r:id="rId58"/>
    <p:sldId id="304" r:id="rId59"/>
    <p:sldId id="303" r:id="rId60"/>
    <p:sldId id="305" r:id="rId61"/>
    <p:sldId id="307" r:id="rId62"/>
    <p:sldId id="308" r:id="rId63"/>
    <p:sldId id="309" r:id="rId64"/>
    <p:sldId id="310" r:id="rId65"/>
    <p:sldId id="311" r:id="rId66"/>
    <p:sldId id="306" r:id="rId67"/>
    <p:sldId id="313" r:id="rId68"/>
    <p:sldId id="316" r:id="rId69"/>
    <p:sldId id="314" r:id="rId70"/>
    <p:sldId id="271" r:id="rId71"/>
    <p:sldId id="353" r:id="rId72"/>
    <p:sldId id="341" r:id="rId73"/>
    <p:sldId id="342" r:id="rId74"/>
    <p:sldId id="343" r:id="rId75"/>
    <p:sldId id="357" r:id="rId76"/>
    <p:sldId id="350" r:id="rId77"/>
    <p:sldId id="347" r:id="rId78"/>
    <p:sldId id="348" r:id="rId79"/>
    <p:sldId id="351" r:id="rId80"/>
    <p:sldId id="346" r:id="rId81"/>
    <p:sldId id="359" r:id="rId82"/>
    <p:sldId id="360" r:id="rId83"/>
    <p:sldId id="361" r:id="rId84"/>
    <p:sldId id="356" r:id="rId85"/>
    <p:sldId id="275" r:id="rId8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tableStyles" Target="tableStyle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47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04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89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598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0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69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23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05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43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19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72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824A6-3CD4-4335-90E6-D8B9ADF0D3D3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E610A-2C4E-4A7E-B6C5-C1BD22D5C9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15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hyperlink" Target="https://www.google.com/search?client=firefox-b-d&amp;sca_esv=3dde2fcdc36845ac&amp;sca_upv=1&amp;q=Quel+est+l'auteur+de+Clochemerle+?&amp;sa=X&amp;ved=2ahUKEwjunae2mIaHAxUmR6QEHZMMD2YQsZYEegQIHxAC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63782" y="217162"/>
            <a:ext cx="68164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Vaux-en-Beaujolais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ou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Courgette" panose="02000603070400060004" pitchFamily="2" charset="0"/>
              </a:rPr>
              <a:t>Clochemerle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Courgette" panose="02000603070400060004" pitchFamily="2" charset="0"/>
              </a:rPr>
              <a:t>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 où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roman prend vie</a:t>
            </a:r>
          </a:p>
        </p:txBody>
      </p:sp>
      <p:sp>
        <p:nvSpPr>
          <p:cNvPr id="3" name="Rectangle 2"/>
          <p:cNvSpPr/>
          <p:nvPr/>
        </p:nvSpPr>
        <p:spPr>
          <a:xfrm>
            <a:off x="187036" y="4810081"/>
            <a:ext cx="8697191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Vaux-en-Beaujolais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erché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une colline au milieu des vignes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en 1937 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fut la source d'inspiration de l'écrivain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Gabriel Chevallier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l'écriture de 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roman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</a:t>
            </a:r>
            <a:r>
              <a:rPr lang="fr-FR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94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  <p:sndAc>
          <p:stSnd loop="1">
            <p:snd r:embed="rId2" name="Ma reputation1 -1- -1-1111_001.wav"/>
          </p:stSnd>
        </p:sndAc>
      </p:transition>
    </mc:Choice>
    <mc:Fallback xmlns="">
      <p:transition spd="slow" advTm="13000">
        <p:fade/>
        <p:sndAc>
          <p:stSnd loop="1">
            <p:snd r:embed="rId4" name="Ma reputation1 -1- -1-1111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73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518" y="4682112"/>
            <a:ext cx="88842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comédie satirique a depuis complètement imprégné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qui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invitent à 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balade familiale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travers le village où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 Pissotière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personnage central du roman de Gabriel Chevallier, a une place de choix !</a:t>
            </a:r>
          </a:p>
        </p:txBody>
      </p:sp>
    </p:spTree>
    <p:extLst>
      <p:ext uri="{BB962C8B-B14F-4D97-AF65-F5344CB8AC3E}">
        <p14:creationId xmlns:p14="http://schemas.microsoft.com/office/powerpoint/2010/main" val="263768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16379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t="947" b="1357"/>
          <a:stretch/>
        </p:blipFill>
        <p:spPr>
          <a:xfrm>
            <a:off x="42658" y="258726"/>
            <a:ext cx="4590594" cy="53617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0040" y="562043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urgette" panose="02000603070400060004" pitchFamily="2" charset="0"/>
                <a:hlinkClick r:id="rId4"/>
              </a:rPr>
              <a:t>Gabriel Chevallier</a:t>
            </a:r>
          </a:p>
          <a:p>
            <a:pPr>
              <a:spcAft>
                <a:spcPts val="0"/>
              </a:spcAft>
            </a:pPr>
            <a:r>
              <a:rPr lang="fr-FR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urgette" panose="02000603070400060004" pitchFamily="2" charset="0"/>
                <a:hlinkClick r:id="rId4"/>
              </a:rPr>
              <a:t>Clochemerle</a:t>
            </a:r>
            <a:r>
              <a:rPr lang="fr-F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urgette" panose="02000603070400060004" pitchFamily="2" charset="0"/>
                <a:hlinkClick r:id="rId4"/>
              </a:rPr>
              <a:t> / Auteur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6"/>
          <a:stretch/>
        </p:blipFill>
        <p:spPr>
          <a:xfrm>
            <a:off x="4675910" y="0"/>
            <a:ext cx="4468090" cy="689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3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863" y="668079"/>
            <a:ext cx="9071263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roman commence en 1922, lorsque Barthélémy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Piéchut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maire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-en-Beaujolais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décide de moderniser son village et fait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construire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urinoir.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L’emplacement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choisi, tout près de l’église, n’est pas un hasard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mais bien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une provocation. Une polémique va alors éclater entre les villageois, qui vont se scinder entre laïcs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urinophiles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et cléricaux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urinophobes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Sous couvert de l’humour et de la caricature du monde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rural, Gabriel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Chevallier réussit une superbe satire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travers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société ,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du monde politique, toujours très actuelle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    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 pissotière de </a:t>
            </a:r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 le prouve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87814" y="302359"/>
            <a:ext cx="6361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L'histoire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en quelques mots 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82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5000">
        <p14:rippl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9916" cy="686031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917" y="1"/>
            <a:ext cx="4604084" cy="686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5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090" y="5294899"/>
            <a:ext cx="73567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Retrouvez les personnages burlesques du célèbre roman et plongez dans l'univers pittoresque de Gabriel Chevallier.</a:t>
            </a:r>
          </a:p>
        </p:txBody>
      </p:sp>
    </p:spTree>
    <p:extLst>
      <p:ext uri="{BB962C8B-B14F-4D97-AF65-F5344CB8AC3E}">
        <p14:creationId xmlns:p14="http://schemas.microsoft.com/office/powerpoint/2010/main" val="354758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26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2509" y="5748682"/>
            <a:ext cx="9071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1934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Vaux en Beaujolais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pris comme modèle par Gabriel Chevallier pour son célèbre roman «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»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59723" y="127426"/>
            <a:ext cx="50337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Vaux-en-Beaujolais-mairie</a:t>
            </a:r>
          </a:p>
        </p:txBody>
      </p:sp>
    </p:spTree>
    <p:extLst>
      <p:ext uri="{BB962C8B-B14F-4D97-AF65-F5344CB8AC3E}">
        <p14:creationId xmlns:p14="http://schemas.microsoft.com/office/powerpoint/2010/main" val="421384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7" y="5471458"/>
            <a:ext cx="8801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»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lequel il croque une galerie de personnages typiques du contexte et de l’époque, truculents, burlesques, hauts en couleurs…et bons buveurs !</a:t>
            </a:r>
          </a:p>
        </p:txBody>
      </p:sp>
    </p:spTree>
    <p:extLst>
      <p:ext uri="{BB962C8B-B14F-4D97-AF65-F5344CB8AC3E}">
        <p14:creationId xmlns:p14="http://schemas.microsoft.com/office/powerpoint/2010/main" val="364064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00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4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0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22506" y="6115781"/>
            <a:ext cx="582884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Courgette" panose="02000603070400060004" pitchFamily="2" charset="0"/>
              </a:rPr>
              <a:t>L’office du tourisme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Courgette" panose="02000603070400060004" pitchFamily="2" charset="0"/>
              </a:rPr>
              <a:t>lochemerle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34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7390" y="5831671"/>
            <a:ext cx="34692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Château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des Loges</a:t>
            </a:r>
          </a:p>
        </p:txBody>
      </p:sp>
    </p:spTree>
    <p:extLst>
      <p:ext uri="{BB962C8B-B14F-4D97-AF65-F5344CB8AC3E}">
        <p14:creationId xmlns:p14="http://schemas.microsoft.com/office/powerpoint/2010/main" val="2633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7390" y="5831671"/>
            <a:ext cx="4384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cour Château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des Loges</a:t>
            </a:r>
          </a:p>
        </p:txBody>
      </p:sp>
    </p:spTree>
    <p:extLst>
      <p:ext uri="{BB962C8B-B14F-4D97-AF65-F5344CB8AC3E}">
        <p14:creationId xmlns:p14="http://schemas.microsoft.com/office/powerpoint/2010/main" val="400284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83567" y="771297"/>
            <a:ext cx="4201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restaurant l’Echanson.</a:t>
            </a:r>
          </a:p>
        </p:txBody>
      </p:sp>
    </p:spTree>
    <p:extLst>
      <p:ext uri="{BB962C8B-B14F-4D97-AF65-F5344CB8AC3E}">
        <p14:creationId xmlns:p14="http://schemas.microsoft.com/office/powerpoint/2010/main" val="220413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79" y="1294179"/>
            <a:ext cx="4904508" cy="539495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556811" y="1807522"/>
            <a:ext cx="335863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vespasienne de sinople sommée d'une cloche de gueules, accostée de deux merles affrontés de sable becqué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perchés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parois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latérales de la vespasienne.</a:t>
            </a:r>
          </a:p>
        </p:txBody>
      </p:sp>
      <p:sp>
        <p:nvSpPr>
          <p:cNvPr id="7" name="Rectangle 6"/>
          <p:cNvSpPr/>
          <p:nvPr/>
        </p:nvSpPr>
        <p:spPr>
          <a:xfrm>
            <a:off x="1558592" y="85606"/>
            <a:ext cx="72009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4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Clochemerle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 est dotée d'armoiries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imaginaires qui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se blasonnent ainsi</a:t>
            </a:r>
          </a:p>
        </p:txBody>
      </p:sp>
    </p:spTree>
    <p:extLst>
      <p:ext uri="{BB962C8B-B14F-4D97-AF65-F5344CB8AC3E}">
        <p14:creationId xmlns:p14="http://schemas.microsoft.com/office/powerpoint/2010/main" val="161365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4463" y="5526917"/>
            <a:ext cx="64215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La place de Vaux-en-Beaujolais, avec sa pissotière et la fresque murale.</a:t>
            </a:r>
          </a:p>
        </p:txBody>
      </p:sp>
    </p:spTree>
    <p:extLst>
      <p:ext uri="{BB962C8B-B14F-4D97-AF65-F5344CB8AC3E}">
        <p14:creationId xmlns:p14="http://schemas.microsoft.com/office/powerpoint/2010/main" val="198583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300" y="5343436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Le célèbre roman de Gabriel Chevallier a permis à cette petite commune du Rhône de sortir de l’anonymat grâce à sa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célèbre pissotière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installée au cœur du village.</a:t>
            </a:r>
          </a:p>
        </p:txBody>
      </p:sp>
    </p:spTree>
    <p:extLst>
      <p:ext uri="{BB962C8B-B14F-4D97-AF65-F5344CB8AC3E}">
        <p14:creationId xmlns:p14="http://schemas.microsoft.com/office/powerpoint/2010/main" val="404227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49098" y="4848090"/>
            <a:ext cx="49600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Les détails de la pissotière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0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99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93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44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3979" y="5514384"/>
            <a:ext cx="83900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Inspirée des illustrations d'Albert Dubout, célèbre caricaturiste du XXe siècle, </a:t>
            </a:r>
          </a:p>
        </p:txBody>
      </p:sp>
      <p:sp>
        <p:nvSpPr>
          <p:cNvPr id="4" name="Rectangle 3"/>
          <p:cNvSpPr/>
          <p:nvPr/>
        </p:nvSpPr>
        <p:spPr>
          <a:xfrm>
            <a:off x="2119745" y="248335"/>
            <a:ext cx="70242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La place principale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Vaux-en-Beaujolais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         ou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Clochemerle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77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5473" y="5755517"/>
            <a:ext cx="81776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superbe fresque qui réunit les personnages (pinceau d’or en 2012),</a:t>
            </a:r>
          </a:p>
        </p:txBody>
      </p:sp>
    </p:spTree>
    <p:extLst>
      <p:ext uri="{BB962C8B-B14F-4D97-AF65-F5344CB8AC3E}">
        <p14:creationId xmlns:p14="http://schemas.microsoft.com/office/powerpoint/2010/main" val="185310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736" y="5146147"/>
            <a:ext cx="9071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Inspiration et illustrations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d'Albert Dubout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caricaturiste du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XX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e,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fresque de </a:t>
            </a:r>
            <a:r>
              <a:rPr lang="fr-FR" sz="2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Clochemerle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anime la place du petit tertre. </a:t>
            </a:r>
          </a:p>
        </p:txBody>
      </p:sp>
    </p:spTree>
    <p:extLst>
      <p:ext uri="{BB962C8B-B14F-4D97-AF65-F5344CB8AC3E}">
        <p14:creationId xmlns:p14="http://schemas.microsoft.com/office/powerpoint/2010/main" val="181278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5076" y="5728314"/>
            <a:ext cx="87179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La fresque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complète le pôle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touristique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de Vaux en Beaujolais, dédié au roman avec sa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pissotière,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668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157" b="5909"/>
          <a:stretch/>
        </p:blipFill>
        <p:spPr>
          <a:xfrm>
            <a:off x="0" y="0"/>
            <a:ext cx="92063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05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9490" y="5242944"/>
            <a:ext cx="88717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Depuis sa mise en place en 2012, la fresque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suscite de nombreux commentaires et visites</a:t>
            </a:r>
            <a:endParaRPr lang="fr-FR" sz="2800" dirty="0"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58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0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7308" y="5648190"/>
            <a:ext cx="83335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Retrouvez les personnages burlesques du célèbre roman et plongez dans l'univers pittoresque de Gabriel Chevallier.</a:t>
            </a:r>
          </a:p>
        </p:txBody>
      </p:sp>
    </p:spTree>
    <p:extLst>
      <p:ext uri="{BB962C8B-B14F-4D97-AF65-F5344CB8AC3E}">
        <p14:creationId xmlns:p14="http://schemas.microsoft.com/office/powerpoint/2010/main" val="210147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17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082" y="5364218"/>
            <a:ext cx="85454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Représentant les principaux personnages du roman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, de Gabriel Chevallier, elle s'inspire des illustrations d'Albert Dubout, célèbre caricaturiste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81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1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4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44321" y="868371"/>
            <a:ext cx="42370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Découvrir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détails de la fresque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90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26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8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3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1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9" t="6082" r="8975" b="970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0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7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5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46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" r="7500" b="75421"/>
          <a:stretch/>
        </p:blipFill>
        <p:spPr>
          <a:xfrm>
            <a:off x="0" y="0"/>
            <a:ext cx="9144000" cy="13344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54435" y="5322516"/>
            <a:ext cx="31502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manège théâtral</a:t>
            </a:r>
            <a:endParaRPr lang="fr-FR" sz="3200" dirty="0"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55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0327" y="5353828"/>
            <a:ext cx="82192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Cave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: l'un des plus anciens et des plus beaux caveaux de notre région, où vous dégusterez une belle sélection de Beaujolais-Villages.</a:t>
            </a:r>
          </a:p>
        </p:txBody>
      </p:sp>
    </p:spTree>
    <p:extLst>
      <p:ext uri="{BB962C8B-B14F-4D97-AF65-F5344CB8AC3E}">
        <p14:creationId xmlns:p14="http://schemas.microsoft.com/office/powerpoint/2010/main" val="24721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52762" y="182572"/>
            <a:ext cx="62360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Courgette" panose="02000603070400060004" pitchFamily="2" charset="0"/>
              </a:rPr>
              <a:t>A l’entrée du caveau un vieux pressoir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9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2976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769" y="0"/>
            <a:ext cx="4603173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01280" y="6105390"/>
            <a:ext cx="63466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 loin de la cave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un ancien urinoir public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6151418" y="5257800"/>
            <a:ext cx="550718" cy="84166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450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9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26" y="4935018"/>
            <a:ext cx="1975138" cy="177447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10956" y="221491"/>
            <a:ext cx="7762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confrérie du Gosier sec de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Courgette" panose="02000603070400060004" pitchFamily="2" charset="0"/>
              </a:rPr>
              <a:t>Clochemerle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597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964"/>
            <a:ext cx="9144000" cy="68939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0025" y="5291620"/>
            <a:ext cx="8743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Albert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Dubout, célèbre caricaturiste du XXe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découvrez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personnages burlesques du célèbre roman et plongez dans l'univers pittoresque de Gabriel Chevallier.</a:t>
            </a:r>
          </a:p>
        </p:txBody>
      </p:sp>
    </p:spTree>
    <p:extLst>
      <p:ext uri="{BB962C8B-B14F-4D97-AF65-F5344CB8AC3E}">
        <p14:creationId xmlns:p14="http://schemas.microsoft.com/office/powerpoint/2010/main" val="35662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6463" y="4726635"/>
            <a:ext cx="896753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cave de Vaux-en-Beaujolais et ses illustrations tirées de l’histoire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livre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bar en cuivre soutenu par des tonneaux, n'a pas changé depuis la création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9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33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20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4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64707" y="581345"/>
            <a:ext cx="76145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des lustres originaux avec des bouteilles de vin</a:t>
            </a:r>
          </a:p>
        </p:txBody>
      </p:sp>
    </p:spTree>
    <p:extLst>
      <p:ext uri="{BB962C8B-B14F-4D97-AF65-F5344CB8AC3E}">
        <p14:creationId xmlns:p14="http://schemas.microsoft.com/office/powerpoint/2010/main" val="340231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337" y="314509"/>
            <a:ext cx="8791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une petite sélection des tableaux dans la grande pièce</a:t>
            </a:r>
          </a:p>
        </p:txBody>
      </p:sp>
    </p:spTree>
    <p:extLst>
      <p:ext uri="{BB962C8B-B14F-4D97-AF65-F5344CB8AC3E}">
        <p14:creationId xmlns:p14="http://schemas.microsoft.com/office/powerpoint/2010/main" val="22712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" t="6364" r="4659"/>
          <a:stretch/>
        </p:blipFill>
        <p:spPr>
          <a:xfrm>
            <a:off x="0" y="0"/>
            <a:ext cx="9144000" cy="686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8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3" b="7839"/>
          <a:stretch/>
        </p:blipFill>
        <p:spPr>
          <a:xfrm>
            <a:off x="0" y="0"/>
            <a:ext cx="9144000" cy="690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0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37858" y="6063826"/>
            <a:ext cx="53254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Belle présentation dans un cul de fût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26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44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035" y="5166929"/>
            <a:ext cx="90400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Cave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est la vitrine des vignerons de Vaux en beaujolais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.,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est gérée par un conseil d’administration, composé de viticulteurs. </a:t>
            </a:r>
          </a:p>
        </p:txBody>
      </p:sp>
    </p:spTree>
    <p:extLst>
      <p:ext uri="{BB962C8B-B14F-4D97-AF65-F5344CB8AC3E}">
        <p14:creationId xmlns:p14="http://schemas.microsoft.com/office/powerpoint/2010/main" val="294064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234526"/>
            <a:ext cx="93829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pour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sélection des vins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,    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une commission de dégustation se réunit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                pour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choisir, parmi les échantillons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                                  proposés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74254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41"/>
          <a:stretch/>
        </p:blipFill>
        <p:spPr>
          <a:xfrm>
            <a:off x="-1" y="0"/>
            <a:ext cx="445770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7"/>
          <a:stretch/>
        </p:blipFill>
        <p:spPr>
          <a:xfrm>
            <a:off x="4447309" y="0"/>
            <a:ext cx="469669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599" y="6067244"/>
            <a:ext cx="86036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une petite pièce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du matériel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ancien est exposé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39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35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91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577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0"/>
            <a:ext cx="4686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07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31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60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4418" y="220579"/>
            <a:ext cx="374333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Église Saint-Martin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Vaux-en-Beaujolais </a:t>
            </a:r>
          </a:p>
        </p:txBody>
      </p:sp>
    </p:spTree>
    <p:extLst>
      <p:ext uri="{BB962C8B-B14F-4D97-AF65-F5344CB8AC3E}">
        <p14:creationId xmlns:p14="http://schemas.microsoft.com/office/powerpoint/2010/main" val="8359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2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90160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0"/>
            <a:ext cx="4572000" cy="690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5552" y="6216134"/>
            <a:ext cx="47019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Nef de l'église Saint-Martin </a:t>
            </a:r>
          </a:p>
        </p:txBody>
      </p:sp>
    </p:spTree>
    <p:extLst>
      <p:ext uri="{BB962C8B-B14F-4D97-AF65-F5344CB8AC3E}">
        <p14:creationId xmlns:p14="http://schemas.microsoft.com/office/powerpoint/2010/main" val="266114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8448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8"/>
          <a:stretch/>
        </p:blipFill>
        <p:spPr>
          <a:xfrm>
            <a:off x="4518448" y="0"/>
            <a:ext cx="460897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5552" y="6216134"/>
            <a:ext cx="47019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Nef de l'église Saint-Martin </a:t>
            </a:r>
          </a:p>
        </p:txBody>
      </p:sp>
    </p:spTree>
    <p:extLst>
      <p:ext uri="{BB962C8B-B14F-4D97-AF65-F5344CB8AC3E}">
        <p14:creationId xmlns:p14="http://schemas.microsoft.com/office/powerpoint/2010/main" val="298772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53557" y="5980699"/>
            <a:ext cx="47640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Le cœur de saint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Saint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 - Martin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635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5958" cy="687738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3"/>
          <a:stretch/>
        </p:blipFill>
        <p:spPr>
          <a:xfrm>
            <a:off x="4555959" y="-1"/>
            <a:ext cx="4588042" cy="68626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90689" y="5914797"/>
            <a:ext cx="2797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Chaire à prêcher</a:t>
            </a:r>
          </a:p>
        </p:txBody>
      </p:sp>
    </p:spTree>
    <p:extLst>
      <p:ext uri="{BB962C8B-B14F-4D97-AF65-F5344CB8AC3E}">
        <p14:creationId xmlns:p14="http://schemas.microsoft.com/office/powerpoint/2010/main" val="162868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19"/>
          <a:stretch/>
        </p:blipFill>
        <p:spPr>
          <a:xfrm>
            <a:off x="0" y="0"/>
            <a:ext cx="4796589" cy="68700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4"/>
          <a:stretch/>
        </p:blipFill>
        <p:spPr>
          <a:xfrm>
            <a:off x="4796589" y="0"/>
            <a:ext cx="4347411" cy="687002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60333" y="6045505"/>
            <a:ext cx="3571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Bernadette de Lourde</a:t>
            </a:r>
          </a:p>
        </p:txBody>
      </p:sp>
      <p:sp>
        <p:nvSpPr>
          <p:cNvPr id="5" name="Rectangle 4"/>
          <p:cNvSpPr/>
          <p:nvPr/>
        </p:nvSpPr>
        <p:spPr>
          <a:xfrm>
            <a:off x="5868870" y="6045505"/>
            <a:ext cx="22028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Saint Martin</a:t>
            </a:r>
          </a:p>
        </p:txBody>
      </p:sp>
    </p:spTree>
    <p:extLst>
      <p:ext uri="{BB962C8B-B14F-4D97-AF65-F5344CB8AC3E}">
        <p14:creationId xmlns:p14="http://schemas.microsoft.com/office/powerpoint/2010/main" val="352025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78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67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" r="38068"/>
          <a:stretch/>
        </p:blipFill>
        <p:spPr>
          <a:xfrm>
            <a:off x="3875810" y="0"/>
            <a:ext cx="5330536" cy="686993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9"/>
          <a:stretch/>
        </p:blipFill>
        <p:spPr>
          <a:xfrm>
            <a:off x="0" y="0"/>
            <a:ext cx="387580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5082" y="5617154"/>
            <a:ext cx="9071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le centre du village, suivez les silhouettes qui vous conduiront au sommet de la Montée au Bal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Saint-Roch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74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95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4685" y="5606764"/>
            <a:ext cx="87387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sommet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 de la Saint-Roch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panorama unique à 360° sur les vignes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l'appellation Beaujolais-Villages !</a:t>
            </a:r>
          </a:p>
        </p:txBody>
      </p:sp>
    </p:spTree>
    <p:extLst>
      <p:ext uri="{BB962C8B-B14F-4D97-AF65-F5344CB8AC3E}">
        <p14:creationId xmlns:p14="http://schemas.microsoft.com/office/powerpoint/2010/main" val="231903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39991" y="262143"/>
            <a:ext cx="43989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Cave de </a:t>
            </a:r>
            <a:r>
              <a:rPr lang="fr-FR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405246" y="5046426"/>
            <a:ext cx="83335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Vaux-en Beaujolais ou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Clochemerle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est ainsi une étape incontournable de la Route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des</a:t>
            </a:r>
          </a:p>
          <a:p>
            <a:pPr algn="just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       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Vins du Beaujolais !</a:t>
            </a:r>
          </a:p>
        </p:txBody>
      </p:sp>
    </p:spTree>
    <p:extLst>
      <p:ext uri="{BB962C8B-B14F-4D97-AF65-F5344CB8AC3E}">
        <p14:creationId xmlns:p14="http://schemas.microsoft.com/office/powerpoint/2010/main" val="330391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2" y="0"/>
            <a:ext cx="921673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9" y="2489604"/>
            <a:ext cx="893618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</a:t>
            </a: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vitrine des vins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Vaux-en-Beaujolais.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village est plus connu sous le nom de “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”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que l’auteur du roman “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” a reconnu 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lui a inspiré le roman. Le village est au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coeur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Beaujolais viticole, au milieu des vignes, perchés sur le coteau qui permet de voir toute la plaine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Saône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27563" y="337200"/>
            <a:ext cx="51123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Cave de </a:t>
            </a:r>
            <a:r>
              <a:rPr lang="fr-FR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Clochemerle</a:t>
            </a:r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</a:p>
          <a:p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02975" y="6212684"/>
            <a:ext cx="42017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 :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juillet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50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715</TotalTime>
  <Words>746</Words>
  <Application>Microsoft Office PowerPoint</Application>
  <PresentationFormat>Affichage à l'écran (4:3)</PresentationFormat>
  <Paragraphs>68</Paragraphs>
  <Slides>85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85</vt:i4>
      </vt:variant>
    </vt:vector>
  </HeadingPairs>
  <TitlesOfParts>
    <vt:vector size="91" baseType="lpstr">
      <vt:lpstr>Arial</vt:lpstr>
      <vt:lpstr>Calibri</vt:lpstr>
      <vt:lpstr>Calibri Light</vt:lpstr>
      <vt:lpstr>Courgette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81</cp:revision>
  <dcterms:created xsi:type="dcterms:W3CDTF">2024-06-27T18:31:53Z</dcterms:created>
  <dcterms:modified xsi:type="dcterms:W3CDTF">2024-07-09T03:55:06Z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