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5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79" autoAdjust="0"/>
    <p:restoredTop sz="94660"/>
  </p:normalViewPr>
  <p:slideViewPr>
    <p:cSldViewPr snapToGrid="0">
      <p:cViewPr varScale="1">
        <p:scale>
          <a:sx n="64" d="100"/>
          <a:sy n="64" d="100"/>
        </p:scale>
        <p:origin x="48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DDFCE4-ED61-CED3-ED19-D381AFBF44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14752DA-978A-FBB0-5482-DBD099B297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B587A0-CB56-0C45-B3B2-F8C3A542F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924E73-FF98-92FC-B670-E103F79E9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65C870-485F-394C-6B30-CE4CB8F3D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312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2B465F-2878-9283-2DE8-1A5AA4B92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1BF7C1-4869-1C8F-6D6D-040698479F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BAD6FB-0944-B9A6-A325-4787AB9C7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036594-C230-F30E-2F72-0D1638A27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8CD90D-9BBE-5149-D862-6B96E1A2F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2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F234F3-A56D-53CB-25B4-0E432D92F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B570A7-E875-AE6E-BE83-40329A1B41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7523E8-E3B7-06BD-E7A8-E499F46B7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EEFEA3-501C-F2A0-34ED-047D31D84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7992A2-C8E7-ADD8-C9D9-A0B8DE1F4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448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D41F8-18A3-D09E-EF46-C0DCF0B5E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759AF8-8C15-E267-E47F-73524CEFC6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9463A90-A8EB-614C-7FA2-B02370E32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E05377-2662-D576-6B2A-905FF0323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43D28E-264C-08F0-18B7-F287EA03B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9EC52DA-DFDC-D1F1-AB38-42852F251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020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F3A61-7A29-28D4-6ECC-3E2CFE534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30EB309-1411-DA06-3E0D-D74EB41553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39136D-6C13-E65D-038C-B61528E10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63AFA3E-5906-BCAC-9ED6-09460C6834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3970468-C6CE-8B77-7BCF-18189820D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2F2DFD5-1A30-7A9F-4E65-72AAE77A1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81D3194-1B85-0E73-4BCC-954F5DF7B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701E384-B892-01E8-300F-8AF93E55A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590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EBB307-CE69-6F2D-1FF0-C4F16E21E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CC0B14F-8CF1-887C-97D9-9BC86A00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AB0E9EC-0945-1A84-FBB4-4205E617D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532BEE2-0BF2-B12F-830C-17D9A17CC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44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FE4BCE4-EA12-88EC-B8D1-770762376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2678F3A-B3BE-2FEA-A477-A0680F305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25C8080-516D-B6BF-58C6-F8BA1DF7D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6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12F8F-7C30-17F6-7CB3-D7CA6BAB3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813168-2EE5-90AC-4BD2-B5813DC8F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A87C9A0-76A8-2DF1-AB3D-E12489F369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6C9BBB-1ABA-125C-99A6-B437B3F09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FF7035-71A0-D572-0AAB-9DE3137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994B14F-3060-0D4E-F3B6-1699537F2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30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F71B4C-E0AB-18E2-0054-4FDC0EEEE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4296B9B-137E-59DC-2E40-7EBA11929A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93672B-FBAD-7DC1-6469-25D1E8C214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C6ACBE-AAB2-309A-D1D1-D243A0B02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BDE543-7F68-02E0-6C31-018236745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826C13-32AE-989A-C21D-DE7F68806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ED4701-7AD0-03A3-AF69-9C78A0491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F9B8B69-F943-4779-5941-A644E2DD6D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7056BF-B16D-6909-6AB9-89850C6A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173D74-0AAE-DD28-53B9-1FC4B93FF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D574F0-B364-7780-7275-C0A40540B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59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9294B4-E6B6-2F5D-E7B5-17991D08D2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97E2321-5073-9E91-96EE-161083A6F8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430B9A-D45A-4272-F395-DB56F9BEC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0B8AB6-6A17-193D-5833-3812C3CC1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A17BF5-FC65-6C28-0D18-0B082D937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65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B04EFC9-1B75-1150-2740-89E7B40AD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08DDBA-C2A3-2411-4DB8-61FFCB18B8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783CA9-12C1-7FCA-57B4-A10B6D1E06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35D5A3-3FEC-4383-A03B-68F96EAC6480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FBE362-518B-5390-A3E9-C0B8A62012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791954-0250-4C9A-5302-93DD23EBC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609141-4977-4CC9-A3F7-44D4D6955F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448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433D5025-4F1A-6284-2E0A-98B07AD24A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A691C1-47FE-A2BB-E5B8-3D9FB8F95A69}"/>
              </a:ext>
            </a:extLst>
          </p:cNvPr>
          <p:cNvSpPr txBox="1"/>
          <p:nvPr/>
        </p:nvSpPr>
        <p:spPr>
          <a:xfrm>
            <a:off x="3226526" y="6246004"/>
            <a:ext cx="958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/>
              <a:t>La vue lointaine de </a:t>
            </a:r>
            <a:r>
              <a:rPr lang="fr-FR" sz="2400" b="1" dirty="0" err="1"/>
              <a:t>Naminouegū</a:t>
            </a:r>
            <a:r>
              <a:rPr lang="fr-FR" sz="2400" b="1" dirty="0"/>
              <a:t> </a:t>
            </a:r>
            <a:r>
              <a:rPr lang="fr-FR" sz="2400" b="1" dirty="0" err="1"/>
              <a:t>Honden</a:t>
            </a:r>
            <a:endParaRPr lang="fr-FR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7BA342-0A52-DD2B-A413-146079148D65}"/>
              </a:ext>
            </a:extLst>
          </p:cNvPr>
          <p:cNvSpPr txBox="1"/>
          <p:nvPr/>
        </p:nvSpPr>
        <p:spPr>
          <a:xfrm>
            <a:off x="3843608" y="821628"/>
            <a:ext cx="5417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Naminouegū</a:t>
            </a:r>
            <a:r>
              <a:rPr lang="fr-FR" sz="2800" b="1" dirty="0"/>
              <a:t> – Le Sanctuaire</a:t>
            </a:r>
          </a:p>
        </p:txBody>
      </p:sp>
    </p:spTree>
    <p:extLst>
      <p:ext uri="{BB962C8B-B14F-4D97-AF65-F5344CB8AC3E}">
        <p14:creationId xmlns:p14="http://schemas.microsoft.com/office/powerpoint/2010/main" val="418612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  <p:sndAc>
          <p:stSnd loop="1">
            <p:snd r:embed="rId2" name="Sakura Cherry Blossoms;Traditional Music of Japan, Classical Koto Music 日本の伝統音楽.wav"/>
          </p:stSnd>
        </p:sndAc>
      </p:transition>
    </mc:Choice>
    <mc:Fallback>
      <p:transition spd="slow" advClick="0" advTm="8000">
        <p:fade/>
        <p:sndAc>
          <p:stSnd loop="1">
            <p:snd r:embed="rId2" name="Sakura Cherry Blossoms;Traditional Music of Japan, Classical Koto Music 日本の伝統音楽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FCC0B7-FF93-549F-2C9B-365B81C4708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Le </a:t>
            </a:r>
            <a:r>
              <a:rPr lang="fr-FR" sz="3200" b="1" dirty="0" err="1"/>
              <a:t>Naminoue-gū</a:t>
            </a:r>
            <a:r>
              <a:rPr lang="fr-FR" sz="3200" b="1" dirty="0"/>
              <a:t> (</a:t>
            </a:r>
            <a:r>
              <a:rPr lang="ja-JP" altLang="fr-FR" sz="3200" b="1" dirty="0"/>
              <a:t>波上宮</a:t>
            </a:r>
            <a:r>
              <a:rPr lang="fr-FR" altLang="ja-JP" sz="3200" b="1" dirty="0"/>
              <a:t>?), </a:t>
            </a:r>
            <a:r>
              <a:rPr lang="fr-FR" sz="3200" b="1" dirty="0"/>
              <a:t>littéralement « sanctuaire au-dessus des vagues », est un sanctuaire shinto situé à Naha, sur l'île d'Okinawa au Japon, sanctuaire principal (</a:t>
            </a:r>
            <a:r>
              <a:rPr lang="ja-JP" altLang="fr-FR" sz="3200" b="1" dirty="0"/>
              <a:t>一の宮</a:t>
            </a:r>
            <a:r>
              <a:rPr lang="fr-FR" altLang="ja-JP" sz="3200" b="1" dirty="0"/>
              <a:t>, </a:t>
            </a:r>
            <a:r>
              <a:rPr lang="fr-FR" sz="3200" b="1" dirty="0" err="1"/>
              <a:t>ichi</a:t>
            </a:r>
            <a:r>
              <a:rPr lang="fr-FR" sz="3200" b="1" dirty="0"/>
              <a:t>-no-</a:t>
            </a:r>
            <a:r>
              <a:rPr lang="fr-FR" sz="3200" b="1" dirty="0" err="1"/>
              <a:t>miya</a:t>
            </a:r>
            <a:r>
              <a:rPr lang="fr-FR" sz="3200" b="1" dirty="0"/>
              <a:t>?) de la préfecture. Il est situé au sommet d'une haute falaise, surplombant la plage de </a:t>
            </a:r>
            <a:r>
              <a:rPr lang="fr-FR" sz="3200" b="1" dirty="0" err="1"/>
              <a:t>Naminoue</a:t>
            </a:r>
            <a:r>
              <a:rPr lang="fr-FR" sz="3200" b="1" dirty="0"/>
              <a:t> et l'océan.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À l'origine espace sacré du shintoïsme </a:t>
            </a:r>
            <a:r>
              <a:rPr lang="fr-FR" sz="3200" b="1" dirty="0" err="1"/>
              <a:t>ryukyuan</a:t>
            </a:r>
            <a:r>
              <a:rPr lang="fr-FR" sz="3200" b="1" dirty="0"/>
              <a:t> en raison de son emplacement et de sa beauté naturelle, il est consacré à Nirai-kanai1, la source mythique de toute vie et à la mer. Après avoir été appelé Hana-</a:t>
            </a:r>
            <a:r>
              <a:rPr lang="fr-FR" sz="3200" b="1" dirty="0" err="1"/>
              <a:t>gusuku</a:t>
            </a:r>
            <a:r>
              <a:rPr lang="fr-FR" sz="3200" b="1" dirty="0"/>
              <a:t> et Nanminsan2, il est plus tard incorporé dans le système moderne de classement des sanctuaires shinto.</a:t>
            </a:r>
          </a:p>
        </p:txBody>
      </p:sp>
    </p:spTree>
    <p:extLst>
      <p:ext uri="{BB962C8B-B14F-4D97-AF65-F5344CB8AC3E}">
        <p14:creationId xmlns:p14="http://schemas.microsoft.com/office/powerpoint/2010/main" val="356968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eliefs côtiers et océaniques, côte&#10;&#10;Description générée automatiquement">
            <a:extLst>
              <a:ext uri="{FF2B5EF4-FFF2-40B4-BE49-F238E27FC236}">
                <a16:creationId xmlns:a16="http://schemas.microsoft.com/office/drawing/2014/main" id="{BA59A3C8-A149-8967-95E8-7E767367AE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6935" y="189000"/>
            <a:ext cx="4320000" cy="6480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2C7F07-9BB9-8804-AA5B-D4A41F38470F}"/>
              </a:ext>
            </a:extLst>
          </p:cNvPr>
          <p:cNvSpPr txBox="1"/>
          <p:nvPr/>
        </p:nvSpPr>
        <p:spPr>
          <a:xfrm>
            <a:off x="8281852" y="3657600"/>
            <a:ext cx="3448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éloignée du sanctuaire.</a:t>
            </a:r>
          </a:p>
        </p:txBody>
      </p:sp>
    </p:spTree>
    <p:extLst>
      <p:ext uri="{BB962C8B-B14F-4D97-AF65-F5344CB8AC3E}">
        <p14:creationId xmlns:p14="http://schemas.microsoft.com/office/powerpoint/2010/main" val="283186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japonaise, Architecture chinoise&#10;&#10;Description générée automatiquement">
            <a:extLst>
              <a:ext uri="{FF2B5EF4-FFF2-40B4-BE49-F238E27FC236}">
                <a16:creationId xmlns:a16="http://schemas.microsoft.com/office/drawing/2014/main" id="{F4E564B9-BFB9-B37B-83C4-E00510FDA7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E51C15-FE05-36A4-78CB-6B7EC7AC67E1}"/>
              </a:ext>
            </a:extLst>
          </p:cNvPr>
          <p:cNvSpPr txBox="1"/>
          <p:nvPr/>
        </p:nvSpPr>
        <p:spPr>
          <a:xfrm>
            <a:off x="2573382" y="6226683"/>
            <a:ext cx="9313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Naminoue-gū , Naha , préfecture d'Okinawa , Japon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26159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3FDEB401-FC00-83D4-0F33-0164919B9A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1" y="279000"/>
            <a:ext cx="945371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DEB8C3-01B9-593E-DD79-4E7963C7ADE3}"/>
              </a:ext>
            </a:extLst>
          </p:cNvPr>
          <p:cNvSpPr txBox="1"/>
          <p:nvPr/>
        </p:nvSpPr>
        <p:spPr>
          <a:xfrm>
            <a:off x="3592286" y="6126480"/>
            <a:ext cx="7903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haiden, principale salle de prières.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89319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3B7B6641-AB68-A842-6823-1605A0FE57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9E25F0-A3D4-9E10-C7AD-2DA762DC9B72}"/>
              </a:ext>
            </a:extLst>
          </p:cNvPr>
          <p:cNvSpPr txBox="1"/>
          <p:nvPr/>
        </p:nvSpPr>
        <p:spPr>
          <a:xfrm>
            <a:off x="3905795" y="5865950"/>
            <a:ext cx="8543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 err="1"/>
              <a:t>Honden</a:t>
            </a:r>
            <a:r>
              <a:rPr lang="fr-FR" sz="2400" b="1" dirty="0"/>
              <a:t>, sanctuaire principal.</a:t>
            </a:r>
          </a:p>
        </p:txBody>
      </p:sp>
    </p:spTree>
    <p:extLst>
      <p:ext uri="{BB962C8B-B14F-4D97-AF65-F5344CB8AC3E}">
        <p14:creationId xmlns:p14="http://schemas.microsoft.com/office/powerpoint/2010/main" val="88038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rchitecture japonaise, Architecture chinoise&#10;&#10;Description générée automatiquement">
            <a:extLst>
              <a:ext uri="{FF2B5EF4-FFF2-40B4-BE49-F238E27FC236}">
                <a16:creationId xmlns:a16="http://schemas.microsoft.com/office/drawing/2014/main" id="{68CD0240-C1EE-B9B3-27EC-8D3B42B0F2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AE4414-77A3-446D-6B4A-5BE65106B9C8}"/>
              </a:ext>
            </a:extLst>
          </p:cNvPr>
          <p:cNvSpPr txBox="1"/>
          <p:nvPr/>
        </p:nvSpPr>
        <p:spPr>
          <a:xfrm>
            <a:off x="3004457" y="6178731"/>
            <a:ext cx="8210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Naminoue-gū , Naha , préfecture d'Okinawa , Japon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6073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japonaise&#10;&#10;Description générée automatiquement">
            <a:extLst>
              <a:ext uri="{FF2B5EF4-FFF2-40B4-BE49-F238E27FC236}">
                <a16:creationId xmlns:a16="http://schemas.microsoft.com/office/drawing/2014/main" id="{A2EEB5FB-3964-130A-5D16-A8289CAACF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143703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73D71B-79AC-BBA8-D88A-0E2E9DECABE8}"/>
              </a:ext>
            </a:extLst>
          </p:cNvPr>
          <p:cNvSpPr txBox="1"/>
          <p:nvPr/>
        </p:nvSpPr>
        <p:spPr>
          <a:xfrm>
            <a:off x="5669280" y="6212870"/>
            <a:ext cx="7236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Gokokuji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4659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lieu de culte, ciel&#10;&#10;Description générée automatiquement">
            <a:extLst>
              <a:ext uri="{FF2B5EF4-FFF2-40B4-BE49-F238E27FC236}">
                <a16:creationId xmlns:a16="http://schemas.microsoft.com/office/drawing/2014/main" id="{E3952E02-1B1A-4D58-71E1-3EC20124A1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3015153"/>
            <a:ext cx="5616000" cy="3556062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013536-8785-A6E9-D42D-34D2EFF1A999}"/>
              </a:ext>
            </a:extLst>
          </p:cNvPr>
          <p:cNvSpPr txBox="1"/>
          <p:nvPr/>
        </p:nvSpPr>
        <p:spPr>
          <a:xfrm>
            <a:off x="0" y="2553488"/>
            <a:ext cx="6635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Sanctuaire Shintoïste De Naminoue (</a:t>
            </a:r>
            <a:r>
              <a:rPr lang="ja-JP" altLang="fr-FR" sz="2400" b="1"/>
              <a:t>波上宮</a:t>
            </a:r>
            <a:r>
              <a:rPr lang="fr-FR" altLang="ja-JP" sz="2400" b="1"/>
              <a:t>)</a:t>
            </a:r>
            <a:endParaRPr lang="fr-FR" sz="2400" b="1" dirty="0"/>
          </a:p>
        </p:txBody>
      </p:sp>
      <p:pic>
        <p:nvPicPr>
          <p:cNvPr id="6" name="Image 5" descr="Une image contenant habits, personne, violet, chaussures&#10;&#10;Description générée automatiquement">
            <a:extLst>
              <a:ext uri="{FF2B5EF4-FFF2-40B4-BE49-F238E27FC236}">
                <a16:creationId xmlns:a16="http://schemas.microsoft.com/office/drawing/2014/main" id="{0775A4AC-5E57-9255-96CA-6EE02E0DBA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7680" y="222322"/>
            <a:ext cx="5040000" cy="3360658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11B638-4C5F-3911-462D-89738763B595}"/>
              </a:ext>
            </a:extLst>
          </p:cNvPr>
          <p:cNvSpPr txBox="1"/>
          <p:nvPr/>
        </p:nvSpPr>
        <p:spPr>
          <a:xfrm>
            <a:off x="7204080" y="4254575"/>
            <a:ext cx="45742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/>
              <a:t>Sanctuaire Shintoïste De Naminoue (</a:t>
            </a:r>
            <a:r>
              <a:rPr lang="ja-JP" altLang="fr-FR" sz="3200" b="1"/>
              <a:t>波上宮</a:t>
            </a:r>
            <a:r>
              <a:rPr lang="fr-FR" altLang="ja-JP" sz="3200" b="1"/>
              <a:t>)</a:t>
            </a:r>
            <a:endParaRPr lang="fr-FR" sz="32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70C57BD-661F-0532-ED6F-0C7069697926}"/>
              </a:ext>
            </a:extLst>
          </p:cNvPr>
          <p:cNvSpPr txBox="1"/>
          <p:nvPr/>
        </p:nvSpPr>
        <p:spPr>
          <a:xfrm>
            <a:off x="8608422" y="5331793"/>
            <a:ext cx="4036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À Suivre </a:t>
            </a:r>
          </a:p>
        </p:txBody>
      </p:sp>
    </p:spTree>
    <p:extLst>
      <p:ext uri="{BB962C8B-B14F-4D97-AF65-F5344CB8AC3E}">
        <p14:creationId xmlns:p14="http://schemas.microsoft.com/office/powerpoint/2010/main" val="2246769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Description générée automatiquement">
            <a:extLst>
              <a:ext uri="{FF2B5EF4-FFF2-40B4-BE49-F238E27FC236}">
                <a16:creationId xmlns:a16="http://schemas.microsoft.com/office/drawing/2014/main" id="{BDC3E062-DBBF-D142-887E-A8B993526B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86" y="257991"/>
            <a:ext cx="5220000" cy="3288600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A33E2C-BC40-43F8-7F65-61E8059067D2}"/>
              </a:ext>
            </a:extLst>
          </p:cNvPr>
          <p:cNvSpPr txBox="1"/>
          <p:nvPr/>
        </p:nvSpPr>
        <p:spPr>
          <a:xfrm>
            <a:off x="739440" y="3546591"/>
            <a:ext cx="5538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Sanctuaire De Naminoue (</a:t>
            </a:r>
            <a:r>
              <a:rPr lang="ja-JP" altLang="fr-FR" sz="2400" b="1"/>
              <a:t>波上宮</a:t>
            </a:r>
            <a:r>
              <a:rPr lang="fr-FR" altLang="ja-JP" sz="2400" b="1"/>
              <a:t>)</a:t>
            </a:r>
            <a:endParaRPr lang="fr-FR" sz="2400" b="1" dirty="0"/>
          </a:p>
        </p:txBody>
      </p:sp>
      <p:pic>
        <p:nvPicPr>
          <p:cNvPr id="6" name="Image 5" descr="Une image contenant plein air, arbre, parapluie, habits&#10;&#10;Description générée automatiquement">
            <a:extLst>
              <a:ext uri="{FF2B5EF4-FFF2-40B4-BE49-F238E27FC236}">
                <a16:creationId xmlns:a16="http://schemas.microsoft.com/office/drawing/2014/main" id="{31E0ED15-A4E0-C78A-EF93-332A894289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8114" y="3311409"/>
            <a:ext cx="5292000" cy="3312792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33124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gazébo&#10;&#10;Description générée automatiquement">
            <a:extLst>
              <a:ext uri="{FF2B5EF4-FFF2-40B4-BE49-F238E27FC236}">
                <a16:creationId xmlns:a16="http://schemas.microsoft.com/office/drawing/2014/main" id="{18E3A8AD-0AEA-CA9A-B9B9-DA812894E2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3160123"/>
            <a:ext cx="5724000" cy="3445848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arbre, plante, drapeau&#10;&#10;Description générée automatiquement">
            <a:extLst>
              <a:ext uri="{FF2B5EF4-FFF2-40B4-BE49-F238E27FC236}">
                <a16:creationId xmlns:a16="http://schemas.microsoft.com/office/drawing/2014/main" id="{CEFA880C-F3A0-0EC9-62E7-4D5A8AB7E5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8000" y="252029"/>
            <a:ext cx="5832000" cy="3454893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694065D-4AF0-72E0-22BB-20397897748B}"/>
              </a:ext>
            </a:extLst>
          </p:cNvPr>
          <p:cNvSpPr txBox="1"/>
          <p:nvPr/>
        </p:nvSpPr>
        <p:spPr>
          <a:xfrm>
            <a:off x="699267" y="2698458"/>
            <a:ext cx="4961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Culte De Kumano (</a:t>
            </a:r>
            <a:r>
              <a:rPr lang="ja-JP" altLang="fr-FR" sz="2400" b="1"/>
              <a:t>熊野三山</a:t>
            </a:r>
            <a:r>
              <a:rPr lang="fr-FR" altLang="ja-JP" sz="2400" b="1"/>
              <a:t>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68439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personne, bâtiment&#10;&#10;Description générée automatiquement">
            <a:extLst>
              <a:ext uri="{FF2B5EF4-FFF2-40B4-BE49-F238E27FC236}">
                <a16:creationId xmlns:a16="http://schemas.microsoft.com/office/drawing/2014/main" id="{323007B6-9782-733C-C170-2E2F60B0E0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43" y="248449"/>
            <a:ext cx="4968000" cy="3312648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9693EF-4AD7-C5FE-FE31-103FD63CFCE3}"/>
              </a:ext>
            </a:extLst>
          </p:cNvPr>
          <p:cNvSpPr txBox="1"/>
          <p:nvPr/>
        </p:nvSpPr>
        <p:spPr>
          <a:xfrm>
            <a:off x="1340057" y="3561097"/>
            <a:ext cx="5476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Points D'interêts</a:t>
            </a:r>
            <a:endParaRPr lang="fr-FR" sz="2400" b="1" dirty="0"/>
          </a:p>
        </p:txBody>
      </p:sp>
      <p:pic>
        <p:nvPicPr>
          <p:cNvPr id="9" name="Image 8" descr="Une image contenant art, Artefact, sculpture, Sculpture à la tronçonneuse&#10;&#10;Description générée automatiquement">
            <a:extLst>
              <a:ext uri="{FF2B5EF4-FFF2-40B4-BE49-F238E27FC236}">
                <a16:creationId xmlns:a16="http://schemas.microsoft.com/office/drawing/2014/main" id="{3C2C863F-6914-F542-F0BF-82564CF41C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6781" y="3140661"/>
            <a:ext cx="5112000" cy="3408668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27669D5-58AF-F805-44B6-DB698C0242B6}"/>
              </a:ext>
            </a:extLst>
          </p:cNvPr>
          <p:cNvSpPr txBox="1"/>
          <p:nvPr/>
        </p:nvSpPr>
        <p:spPr>
          <a:xfrm>
            <a:off x="7738534" y="2678996"/>
            <a:ext cx="511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Gardiens De Pierre (</a:t>
            </a:r>
            <a:r>
              <a:rPr lang="ja-JP" altLang="fr-FR" sz="2400" b="1" dirty="0"/>
              <a:t>狛犬</a:t>
            </a:r>
            <a:r>
              <a:rPr lang="fr-FR" altLang="ja-JP" sz="2400" b="1" dirty="0"/>
              <a:t>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36227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Description générée automatiquement">
            <a:extLst>
              <a:ext uri="{FF2B5EF4-FFF2-40B4-BE49-F238E27FC236}">
                <a16:creationId xmlns:a16="http://schemas.microsoft.com/office/drawing/2014/main" id="{7D157C66-849D-E786-7371-C38A829F54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7" y="3056708"/>
            <a:ext cx="6061226" cy="3564000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Véhicule terrestre, véhicule, roue&#10;&#10;Description générée automatiquement">
            <a:extLst>
              <a:ext uri="{FF2B5EF4-FFF2-40B4-BE49-F238E27FC236}">
                <a16:creationId xmlns:a16="http://schemas.microsoft.com/office/drawing/2014/main" id="{16A0F35B-16EF-6D14-BAAC-8AB0D25F76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1423" y="248448"/>
            <a:ext cx="5004000" cy="3336653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AA94266-6125-2841-1322-190820053536}"/>
              </a:ext>
            </a:extLst>
          </p:cNvPr>
          <p:cNvSpPr txBox="1"/>
          <p:nvPr/>
        </p:nvSpPr>
        <p:spPr>
          <a:xfrm>
            <a:off x="7775823" y="3585101"/>
            <a:ext cx="4790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Chemin De Visite (</a:t>
            </a:r>
            <a:r>
              <a:rPr lang="ja-JP" altLang="fr-FR" sz="2400" b="1"/>
              <a:t>參道</a:t>
            </a:r>
            <a:r>
              <a:rPr lang="fr-FR" altLang="ja-JP" sz="2400" b="1"/>
              <a:t>)</a:t>
            </a:r>
            <a:endParaRPr lang="fr-FR" sz="24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099E36E-68BB-15D3-A9F7-B336627E03FC}"/>
              </a:ext>
            </a:extLst>
          </p:cNvPr>
          <p:cNvSpPr txBox="1"/>
          <p:nvPr/>
        </p:nvSpPr>
        <p:spPr>
          <a:xfrm>
            <a:off x="790813" y="2581411"/>
            <a:ext cx="583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altLang="ja-JP" sz="2400" b="1" dirty="0"/>
              <a:t>Porte Du Sanctuaire (</a:t>
            </a:r>
            <a:r>
              <a:rPr lang="ja-JP" altLang="fr-FR" sz="2400" b="1" dirty="0"/>
              <a:t>鳥居</a:t>
            </a:r>
            <a:r>
              <a:rPr lang="fr-FR" altLang="ja-JP" sz="2400" b="1" dirty="0"/>
              <a:t>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9439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temple&#10;&#10;Description générée automatiquement">
            <a:extLst>
              <a:ext uri="{FF2B5EF4-FFF2-40B4-BE49-F238E27FC236}">
                <a16:creationId xmlns:a16="http://schemas.microsoft.com/office/drawing/2014/main" id="{4071C519-564A-729E-0EA8-3F33133C8A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5" y="252119"/>
            <a:ext cx="5695466" cy="3636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sapin, écriture manuscrite, Noël, texte&#10;&#10;Description générée automatiquement">
            <a:extLst>
              <a:ext uri="{FF2B5EF4-FFF2-40B4-BE49-F238E27FC236}">
                <a16:creationId xmlns:a16="http://schemas.microsoft.com/office/drawing/2014/main" id="{42EFA1B6-8706-2E07-9923-9775E0A1FE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3661" y="3298371"/>
            <a:ext cx="5688000" cy="34128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CB5B4B-EA30-E9BC-6E04-2AACD55F4BBF}"/>
              </a:ext>
            </a:extLst>
          </p:cNvPr>
          <p:cNvSpPr txBox="1"/>
          <p:nvPr/>
        </p:nvSpPr>
        <p:spPr>
          <a:xfrm>
            <a:off x="6643061" y="2836706"/>
            <a:ext cx="502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Bureau D'administration (</a:t>
            </a:r>
            <a:r>
              <a:rPr lang="ja-JP" altLang="fr-FR" sz="2400" b="1"/>
              <a:t>社務所</a:t>
            </a:r>
            <a:r>
              <a:rPr lang="fr-FR" altLang="ja-JP" sz="2400" b="1"/>
              <a:t>)</a:t>
            </a:r>
            <a:endParaRPr lang="fr-FR" sz="24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3F71887-AEBC-8AC2-B768-9A633234BE14}"/>
              </a:ext>
            </a:extLst>
          </p:cNvPr>
          <p:cNvSpPr txBox="1"/>
          <p:nvPr/>
        </p:nvSpPr>
        <p:spPr>
          <a:xfrm>
            <a:off x="618195" y="3888119"/>
            <a:ext cx="568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Fontaine De Purification (</a:t>
            </a:r>
            <a:r>
              <a:rPr lang="ja-JP" altLang="fr-FR" sz="2400" b="1"/>
              <a:t>手水舍</a:t>
            </a:r>
            <a:r>
              <a:rPr lang="fr-FR" altLang="ja-JP" sz="2400" b="1"/>
              <a:t>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40831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itecture chinoise, sanctuaire, Architecture japonaise&#10;&#10;Description générée automatiquement">
            <a:extLst>
              <a:ext uri="{FF2B5EF4-FFF2-40B4-BE49-F238E27FC236}">
                <a16:creationId xmlns:a16="http://schemas.microsoft.com/office/drawing/2014/main" id="{53A81358-5C06-ED71-5BF9-2FDA7CDFEE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467" y="3296920"/>
            <a:ext cx="5472000" cy="3326976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DE485D-FC0A-F9D5-0944-194F63B7F476}"/>
              </a:ext>
            </a:extLst>
          </p:cNvPr>
          <p:cNvSpPr txBox="1"/>
          <p:nvPr/>
        </p:nvSpPr>
        <p:spPr>
          <a:xfrm>
            <a:off x="1303867" y="2835255"/>
            <a:ext cx="584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Salle De Culte (</a:t>
            </a:r>
            <a:r>
              <a:rPr lang="ja-JP" altLang="fr-FR" sz="2400" b="1"/>
              <a:t>拜殿</a:t>
            </a:r>
            <a:r>
              <a:rPr lang="fr-FR" altLang="ja-JP" sz="2400" b="1"/>
              <a:t>)</a:t>
            </a:r>
            <a:endParaRPr lang="fr-FR" sz="2400" b="1" dirty="0"/>
          </a:p>
        </p:txBody>
      </p:sp>
      <p:pic>
        <p:nvPicPr>
          <p:cNvPr id="6" name="Image 5" descr="Une image contenant rouge, intérieur, plante&#10;&#10;Description générée automatiquement">
            <a:extLst>
              <a:ext uri="{FF2B5EF4-FFF2-40B4-BE49-F238E27FC236}">
                <a16:creationId xmlns:a16="http://schemas.microsoft.com/office/drawing/2014/main" id="{E2A94E4B-CE73-EB34-38C4-D205E694A2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8103" y="219916"/>
            <a:ext cx="5292000" cy="3209084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45806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4E7C771C-DE2B-84F7-5852-0E712E33DF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79" y="254813"/>
            <a:ext cx="5328000" cy="3390754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7" name="Image 6" descr="Une image contenant plein air, ciel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944A8F4E-746B-453F-A8BB-04F7231D37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0721" y="3316660"/>
            <a:ext cx="5004000" cy="3238603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12303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plafond, bâtiment, sol&#10;&#10;Description générée automatiquement">
            <a:extLst>
              <a:ext uri="{FF2B5EF4-FFF2-40B4-BE49-F238E27FC236}">
                <a16:creationId xmlns:a16="http://schemas.microsoft.com/office/drawing/2014/main" id="{623EA311-D5E6-1B8B-229F-BB39538277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308" y="3301420"/>
            <a:ext cx="5076000" cy="3305505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7" name="Image 6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D2E9450D-14C3-1A01-346F-E81C51F6D7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2154" y="224275"/>
            <a:ext cx="5337538" cy="3384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BE90461-5223-C56F-C695-B4C7BC407AE2}"/>
              </a:ext>
            </a:extLst>
          </p:cNvPr>
          <p:cNvSpPr txBox="1"/>
          <p:nvPr/>
        </p:nvSpPr>
        <p:spPr>
          <a:xfrm>
            <a:off x="7941249" y="3608275"/>
            <a:ext cx="5444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Plage De Naminoue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4728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au, embarcation&#10;&#10;Description générée automatiquement">
            <a:extLst>
              <a:ext uri="{FF2B5EF4-FFF2-40B4-BE49-F238E27FC236}">
                <a16:creationId xmlns:a16="http://schemas.microsoft.com/office/drawing/2014/main" id="{0EE8F2D5-F25F-B467-F282-A09E132BF9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338" y="248197"/>
            <a:ext cx="5321308" cy="3312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Silhouette d’animal, statue, art&#10;&#10;Description générée automatiquement">
            <a:extLst>
              <a:ext uri="{FF2B5EF4-FFF2-40B4-BE49-F238E27FC236}">
                <a16:creationId xmlns:a16="http://schemas.microsoft.com/office/drawing/2014/main" id="{3B0D469B-0839-0F3D-FE44-2182BF7E76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662" y="3429000"/>
            <a:ext cx="4788000" cy="3192623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88619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kimono&#10;&#10;Description générée automatiquement">
            <a:extLst>
              <a:ext uri="{FF2B5EF4-FFF2-40B4-BE49-F238E27FC236}">
                <a16:creationId xmlns:a16="http://schemas.microsoft.com/office/drawing/2014/main" id="{6CEF2EE3-0466-BFDB-4378-C1ABF59CD0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348" y="3429000"/>
            <a:ext cx="5220000" cy="3248943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Architecture chinoise, Architecture japonaise, ciel&#10;&#10;Description générée automatiquement">
            <a:extLst>
              <a:ext uri="{FF2B5EF4-FFF2-40B4-BE49-F238E27FC236}">
                <a16:creationId xmlns:a16="http://schemas.microsoft.com/office/drawing/2014/main" id="{400576B8-E34A-D9AB-2FC6-FCF6211407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7652" y="229302"/>
            <a:ext cx="6192000" cy="3483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445551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abits&#10;&#10;Description générée automatiquement">
            <a:extLst>
              <a:ext uri="{FF2B5EF4-FFF2-40B4-BE49-F238E27FC236}">
                <a16:creationId xmlns:a16="http://schemas.microsoft.com/office/drawing/2014/main" id="{692D4D4F-AA4D-8CE2-BC09-279E89E8B3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154" y="299803"/>
            <a:ext cx="3985506" cy="4032000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sol, plante, texte&#10;&#10;Description générée automatiquement">
            <a:extLst>
              <a:ext uri="{FF2B5EF4-FFF2-40B4-BE49-F238E27FC236}">
                <a16:creationId xmlns:a16="http://schemas.microsoft.com/office/drawing/2014/main" id="{4B5343DB-90D5-2674-9DB5-E604A94D3E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2846" y="2773180"/>
            <a:ext cx="3816000" cy="3816000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462990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habits, parapluie&#10;&#10;Description générée automatiquement">
            <a:extLst>
              <a:ext uri="{FF2B5EF4-FFF2-40B4-BE49-F238E27FC236}">
                <a16:creationId xmlns:a16="http://schemas.microsoft.com/office/drawing/2014/main" id="{21C55898-EB04-2CE3-D508-40BEFFDB00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943" y="1724999"/>
            <a:ext cx="5112000" cy="3408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7" name="Image 6" descr="Une image contenant plein air, arbre, habits, temple&#10;&#10;Description générée automatiquement">
            <a:extLst>
              <a:ext uri="{FF2B5EF4-FFF2-40B4-BE49-F238E27FC236}">
                <a16:creationId xmlns:a16="http://schemas.microsoft.com/office/drawing/2014/main" id="{4A557B02-BCA3-98F7-6A5D-88AFC43E45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0057" y="756833"/>
            <a:ext cx="3564000" cy="5344333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55673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arrière, doublé&#10;&#10;Description générée automatiquement">
            <a:extLst>
              <a:ext uri="{FF2B5EF4-FFF2-40B4-BE49-F238E27FC236}">
                <a16:creationId xmlns:a16="http://schemas.microsoft.com/office/drawing/2014/main" id="{19F88D82-EA07-CC68-F155-580BECB78E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798" y="3296745"/>
            <a:ext cx="4896000" cy="3266543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arbre, plein air, route, personnes&#10;&#10;Description générée automatiquement">
            <a:extLst>
              <a:ext uri="{FF2B5EF4-FFF2-40B4-BE49-F238E27FC236}">
                <a16:creationId xmlns:a16="http://schemas.microsoft.com/office/drawing/2014/main" id="{1D7C9947-E58E-8E72-C678-F22790255C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3825" y="200745"/>
            <a:ext cx="4640377" cy="3096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26919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tatue&#10;&#10;Description générée automatiquement">
            <a:extLst>
              <a:ext uri="{FF2B5EF4-FFF2-40B4-BE49-F238E27FC236}">
                <a16:creationId xmlns:a16="http://schemas.microsoft.com/office/drawing/2014/main" id="{43B9B5AC-AF51-07D2-9E18-3541FC006E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769" y="333000"/>
            <a:ext cx="5018083" cy="3348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5" name="Image 4" descr="Une image contenant plein air, ciel, arbre, statue&#10;&#10;Description générée automatiquement">
            <a:extLst>
              <a:ext uri="{FF2B5EF4-FFF2-40B4-BE49-F238E27FC236}">
                <a16:creationId xmlns:a16="http://schemas.microsoft.com/office/drawing/2014/main" id="{745A25A4-3250-00A7-75D7-8975C3E328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9274" y="3144187"/>
            <a:ext cx="5179957" cy="3456000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590174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1558C9F-ED1A-F07F-70FC-834FFEB23B29}"/>
              </a:ext>
            </a:extLst>
          </p:cNvPr>
          <p:cNvSpPr txBox="1"/>
          <p:nvPr/>
        </p:nvSpPr>
        <p:spPr>
          <a:xfrm>
            <a:off x="839450" y="944379"/>
            <a:ext cx="12486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Sanctuaire De </a:t>
            </a:r>
            <a:r>
              <a:rPr lang="fr-FR" sz="3200" b="1" dirty="0" err="1"/>
              <a:t>Naminoue</a:t>
            </a:r>
            <a:r>
              <a:rPr lang="fr-FR" sz="3200" b="1" dirty="0"/>
              <a:t> - </a:t>
            </a:r>
            <a:r>
              <a:rPr lang="fr-FR" sz="3200" b="1" dirty="0" err="1"/>
              <a:t>Gu</a:t>
            </a:r>
            <a:endParaRPr lang="fr-FR" sz="32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562D0FE-012A-4DEE-CC2B-370202E6A5FE}"/>
              </a:ext>
            </a:extLst>
          </p:cNvPr>
          <p:cNvSpPr txBox="1"/>
          <p:nvPr/>
        </p:nvSpPr>
        <p:spPr>
          <a:xfrm>
            <a:off x="2833141" y="1731126"/>
            <a:ext cx="9009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73A5904-4468-B976-42FC-F792B08C9909}"/>
              </a:ext>
            </a:extLst>
          </p:cNvPr>
          <p:cNvSpPr txBox="1"/>
          <p:nvPr/>
        </p:nvSpPr>
        <p:spPr>
          <a:xfrm>
            <a:off x="3507698" y="2517873"/>
            <a:ext cx="8064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4A64DDD-F1B4-AB43-EF03-36E4EF82E81D}"/>
              </a:ext>
            </a:extLst>
          </p:cNvPr>
          <p:cNvSpPr txBox="1"/>
          <p:nvPr/>
        </p:nvSpPr>
        <p:spPr>
          <a:xfrm>
            <a:off x="4152276" y="3429000"/>
            <a:ext cx="8379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D6EFE99-A0D9-D407-17EB-EFFE4598D394}"/>
              </a:ext>
            </a:extLst>
          </p:cNvPr>
          <p:cNvSpPr txBox="1"/>
          <p:nvPr/>
        </p:nvSpPr>
        <p:spPr>
          <a:xfrm>
            <a:off x="5411449" y="4340127"/>
            <a:ext cx="527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4216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275</Words>
  <Application>Microsoft Office PowerPoint</Application>
  <PresentationFormat>Grand écran</PresentationFormat>
  <Paragraphs>31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2024-07-03T08:36:43Z</dcterms:created>
  <dcterms:modified xsi:type="dcterms:W3CDTF">2024-07-04T03:52:33Z</dcterms:modified>
</cp:coreProperties>
</file>