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2" r:id="rId3"/>
    <p:sldId id="263" r:id="rId4"/>
    <p:sldId id="274" r:id="rId5"/>
    <p:sldId id="275" r:id="rId6"/>
    <p:sldId id="276" r:id="rId7"/>
    <p:sldId id="273" r:id="rId8"/>
    <p:sldId id="270" r:id="rId9"/>
    <p:sldId id="271" r:id="rId10"/>
    <p:sldId id="272" r:id="rId11"/>
    <p:sldId id="269" r:id="rId12"/>
    <p:sldId id="268" r:id="rId13"/>
    <p:sldId id="267" r:id="rId14"/>
    <p:sldId id="266" r:id="rId15"/>
    <p:sldId id="265" r:id="rId16"/>
    <p:sldId id="264" r:id="rId17"/>
    <p:sldId id="260" r:id="rId18"/>
    <p:sldId id="261" r:id="rId19"/>
    <p:sldId id="258" r:id="rId20"/>
    <p:sldId id="259" r:id="rId21"/>
    <p:sldId id="257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99D4E-3AB1-0276-DFB6-65E787A10A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8EADEA-4379-9D54-7F54-9684CD1171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05ED74-21EA-882F-A028-9239C95E7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B9B7BB-E0E6-4900-27BE-62DC3E561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7E1176-EA3B-8304-ADFC-C087577CA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53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56F4D-15B8-B15F-F81A-717CE2154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387A2E-94E6-1FC2-3542-8D71DE2E05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34C1B5-C375-6F7F-DE4A-E4884CAC3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A26F3F-81A5-376D-E65E-00D59FAFD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14D6D9-A3A2-8A62-09E6-8F95455FD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95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49AC73-BFD1-EACB-D6B8-D68B7DFAB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CAAF33-FA0B-D213-97EA-2D8B20454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A9980D-EE81-FDA6-DEE4-A6ACECDDD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FED61D-01D6-2698-9D50-A918EE7B6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1C29F5-3891-75A2-0807-31B45AD86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3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C0466-40CC-084A-5612-126A9B119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6BB512-6051-1BE2-E1C6-2D3D47839E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6CB4AA-7A88-3E5F-0EF6-55E9D35AA2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9E1003-1F4C-EB9C-2908-B8F661F01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8BA808-6330-AE85-656A-A0F8F2E31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7AB6FF-AFDF-F571-2170-85CE33AC5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43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F7FB3C-029B-9030-7E63-C4479B2B9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EFB59B-26A3-84A5-7236-1C9E13444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42C670F-4C12-0668-AD2F-C0ADDA27D8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10F8142-D806-FB73-DE56-C5B402363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97CCC9C-9628-DB9F-D876-4D41A3DA11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239E9B-93C6-45A0-4BAC-1577273BB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F87A0B3-703B-4EAB-E50E-8E6E56A1F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598E5A5-CA4A-A902-56BE-B8388CF02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53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370E4-1975-DAEB-F2B7-B99483182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66D9AEB-FCBB-D47F-9F26-E4FD54A74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3A6164F-2615-62F7-E899-DE8BC3472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640E19-1529-D658-B715-D764AEDD0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903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BEA56AC-5509-BA30-5F5D-7C56D3612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9E4B7B2-A9F5-400A-425D-4E0FDC1EE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C8ABD4E-E695-DEEF-48BF-781077A8E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70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84E05-F633-1297-BE99-836A34CAE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2813B6-0866-68ED-A348-430668F86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AF78CC5-42B8-A6BB-B1B9-C1F0C77531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20B8F6-FF5F-8358-AB78-4009F95C9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C58A72-7249-44D5-E63B-B927999BD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07F854-2B71-B820-6943-ABB41BC9B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12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077226-928D-7C1E-21A4-C8A650F91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7FE3DD0-167B-35CA-ABD8-20A5C60821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9329D9-EEFA-3376-4855-1AF38163E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384831-634B-7268-3076-7A1695540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D40D4F-FA06-4C7F-C44A-A34E96833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A9109F-DAE4-5B71-2FAD-61172CF7D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815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3985C-66AC-7D5C-8880-A73C41339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C5D6F69-A88C-DBCB-5698-6335266BB3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DF73E3-463A-EC75-E8A2-F9D2A435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83FBB1-16FB-9E85-A541-529987DB7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049DB4-3956-4800-8C53-1B1AB509B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484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973B2E2-B5F7-DBC5-8DC7-1D2ACBD0D0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D76F494-E305-A349-CF9D-9DD59CF698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63842C-5085-49E2-B5B1-28923FDA8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EEF4F2-B317-30EA-CF97-8AB147FC8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D8CA57-CE29-8510-4D2E-018006536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445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7EFC531-58C0-7E5C-85B0-C5DEB1384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8FD50D-6AAF-CB50-DE47-D3A1EF4E2F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8600ED-A2DF-A2CE-5192-E3B775F917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41379F-F7D6-4369-B71E-511671F03BAE}" type="datetimeFigureOut">
              <a:rPr lang="fr-FR" smtClean="0"/>
              <a:t>29/05/2024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C31312-9226-F3BB-4653-51602F6774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56469A-E27C-4E28-FD69-F5887F7FEB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390BF-A7DB-4DD8-A2CE-C7ED1B2B71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2960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habits, personne&#10;&#10;Description générée automatiquement">
            <a:extLst>
              <a:ext uri="{FF2B5EF4-FFF2-40B4-BE49-F238E27FC236}">
                <a16:creationId xmlns:a16="http://schemas.microsoft.com/office/drawing/2014/main" id="{2D205BC7-1425-2F62-9855-30D91A0003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89" y="189000"/>
            <a:ext cx="468862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5BDFC7-D872-E941-4D31-43035577DC27}"/>
              </a:ext>
            </a:extLst>
          </p:cNvPr>
          <p:cNvSpPr txBox="1"/>
          <p:nvPr/>
        </p:nvSpPr>
        <p:spPr>
          <a:xfrm>
            <a:off x="4462670" y="6145780"/>
            <a:ext cx="413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Tamara De </a:t>
            </a:r>
            <a:r>
              <a:rPr lang="fr-FR" sz="2800" b="1" dirty="0" err="1">
                <a:solidFill>
                  <a:srgbClr val="FFFF00"/>
                </a:solidFill>
              </a:rPr>
              <a:t>Lempicka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040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  <p:sndAc>
          <p:stSnd loop="1">
            <p:snd r:embed="rId2" name="Wonderful Life (by Black)  Soprano Saxophone Cover by @Felicitysaxophonist.wav"/>
          </p:stSnd>
        </p:sndAc>
      </p:transition>
    </mc:Choice>
    <mc:Fallback>
      <p:transition spd="slow" advClick="0" advTm="8000">
        <p:fade/>
        <p:sndAc>
          <p:stSnd loop="1">
            <p:snd r:embed="rId2" name="Wonderful Life (by Black)  Soprano Saxophone Cover by @Felicitysaxophoni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7F066F-1DF0-B5F7-70EC-61D9CE628D5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/>
              <a:t>Tamara </a:t>
            </a:r>
            <a:r>
              <a:rPr lang="fr-FR" sz="2400" b="1" dirty="0" err="1"/>
              <a:t>Łempicka</a:t>
            </a:r>
            <a:r>
              <a:rPr lang="fr-FR" sz="2400" b="1" dirty="0"/>
              <a:t> ( prononcé [</a:t>
            </a:r>
            <a:r>
              <a:rPr lang="fr-FR" sz="2400" b="1" dirty="0" err="1"/>
              <a:t>taˈmara</a:t>
            </a:r>
            <a:r>
              <a:rPr lang="fr-FR" sz="2400" b="1" dirty="0"/>
              <a:t> </a:t>
            </a:r>
            <a:r>
              <a:rPr lang="fr-FR" sz="2400" b="1" dirty="0" err="1"/>
              <a:t>wɛmˈpit͡ska</a:t>
            </a:r>
            <a:r>
              <a:rPr lang="fr-FR" sz="2400" b="1" dirty="0"/>
              <a:t>] ⓘ ; </a:t>
            </a:r>
            <a:r>
              <a:rPr lang="fr-FR" sz="2400" b="1" dirty="0" err="1"/>
              <a:t>néeTamara</a:t>
            </a:r>
            <a:r>
              <a:rPr lang="fr-FR" sz="2400" b="1" dirty="0"/>
              <a:t> </a:t>
            </a:r>
            <a:r>
              <a:rPr lang="fr-FR" sz="2400" b="1" dirty="0" err="1"/>
              <a:t>Rozalia</a:t>
            </a:r>
            <a:r>
              <a:rPr lang="fr-FR" sz="2400" b="1" dirty="0"/>
              <a:t> </a:t>
            </a:r>
            <a:r>
              <a:rPr lang="fr-FR" sz="2400" b="1" dirty="0" err="1"/>
              <a:t>Gurwik-Górska</a:t>
            </a:r>
            <a:r>
              <a:rPr lang="fr-FR" sz="2400" b="1" dirty="0"/>
              <a:t>[1] [</a:t>
            </a:r>
            <a:r>
              <a:rPr lang="fr-FR" sz="2400" b="1" dirty="0" err="1"/>
              <a:t>taˈmara</a:t>
            </a:r>
            <a:r>
              <a:rPr lang="fr-FR" sz="2400" b="1" dirty="0"/>
              <a:t> </a:t>
            </a:r>
            <a:r>
              <a:rPr lang="fr-FR" sz="2400" b="1" dirty="0" err="1"/>
              <a:t>rɔˈzalja</a:t>
            </a:r>
            <a:r>
              <a:rPr lang="fr-FR" sz="2400" b="1" dirty="0"/>
              <a:t> ˈ</a:t>
            </a:r>
            <a:r>
              <a:rPr lang="fr-FR" sz="2400" b="1" dirty="0" err="1"/>
              <a:t>ɡurviɡ</a:t>
            </a:r>
            <a:r>
              <a:rPr lang="fr-FR" sz="2400" b="1" dirty="0"/>
              <a:t> ˈ</a:t>
            </a:r>
            <a:r>
              <a:rPr lang="fr-FR" sz="2400" b="1" dirty="0" err="1"/>
              <a:t>ɡurska</a:t>
            </a:r>
            <a:r>
              <a:rPr lang="fr-FR" sz="2400" b="1" dirty="0"/>
              <a:t>]; 16 mai 1898 – 18 mars 1980), mieux connue sous le nom </a:t>
            </a:r>
            <a:r>
              <a:rPr lang="fr-FR" sz="2400" b="1" dirty="0" err="1"/>
              <a:t>deTamara</a:t>
            </a:r>
            <a:r>
              <a:rPr lang="fr-FR" sz="2400" b="1" dirty="0"/>
              <a:t> de </a:t>
            </a:r>
            <a:r>
              <a:rPr lang="fr-FR" sz="2400" b="1" dirty="0" err="1"/>
              <a:t>Lempickapeintrepolonaisequi</a:t>
            </a:r>
            <a:r>
              <a:rPr lang="fr-FR" sz="2400" b="1" dirty="0"/>
              <a:t> passa sa vie professionnelle en France et aux États-Unis. Elle est surtout connue pour </a:t>
            </a:r>
            <a:r>
              <a:rPr lang="fr-FR" sz="2400" b="1" dirty="0" err="1"/>
              <a:t>sesportraitsArt</a:t>
            </a:r>
            <a:r>
              <a:rPr lang="fr-FR" sz="2400" b="1" dirty="0"/>
              <a:t> </a:t>
            </a:r>
            <a:r>
              <a:rPr lang="fr-FR" sz="2400" b="1" dirty="0" err="1"/>
              <a:t>décoaristocrateset</a:t>
            </a:r>
            <a:r>
              <a:rPr lang="fr-FR" sz="2400" b="1" dirty="0"/>
              <a:t> de riches, ainsi que pour ses peintures de nus très stylisées.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Née à Varsovie , </a:t>
            </a:r>
            <a:r>
              <a:rPr lang="fr-FR" sz="2400" b="1" dirty="0" err="1"/>
              <a:t>Gurwik-Górska</a:t>
            </a:r>
            <a:r>
              <a:rPr lang="fr-FR" sz="2400" b="1" dirty="0"/>
              <a:t> s'installe brièvement à Saint-Pétersbourg où elle épouse Tadeusz </a:t>
            </a:r>
            <a:r>
              <a:rPr lang="fr-FR" sz="2400" b="1" dirty="0" err="1"/>
              <a:t>Lempicki</a:t>
            </a:r>
            <a:r>
              <a:rPr lang="fr-FR" sz="2400" b="1" dirty="0"/>
              <a:t>, un éminent avocat polonais, puis se rend à Paris . Elle étudie la peinture avec Maurice Denis et André Lhote . Son style était un mélange de cubisme tardif et raffiné et de style néoclassique , particulièrement inspiré par l'œuvre de Jean-Dominique Ingres . [2] Elle participe activement à la vie artistique et sociale de Paris entre les deux guerres. En 1928, elle devient la maîtresse du baron Raoul </a:t>
            </a:r>
            <a:r>
              <a:rPr lang="fr-FR" sz="2400" b="1" dirty="0" err="1"/>
              <a:t>Kuffner</a:t>
            </a:r>
            <a:r>
              <a:rPr lang="fr-FR" sz="2400" b="1" dirty="0"/>
              <a:t>, un riche collectionneur d'art de l'ancien empire austro-hongrois . Après son divorce avec Tadeusz </a:t>
            </a:r>
            <a:r>
              <a:rPr lang="fr-FR" sz="2400" b="1" dirty="0" err="1"/>
              <a:t>Łempicki</a:t>
            </a:r>
            <a:r>
              <a:rPr lang="fr-FR" sz="2400" b="1" dirty="0"/>
              <a:t> en 1931 et la mort de la femme de </a:t>
            </a:r>
            <a:r>
              <a:rPr lang="fr-FR" sz="2400" b="1" dirty="0" err="1"/>
              <a:t>Kuffner</a:t>
            </a:r>
            <a:r>
              <a:rPr lang="fr-FR" sz="2400" b="1" dirty="0"/>
              <a:t> en 1933, </a:t>
            </a:r>
            <a:r>
              <a:rPr lang="fr-FR" sz="2400" b="1" dirty="0" err="1"/>
              <a:t>Łempicka</a:t>
            </a:r>
            <a:r>
              <a:rPr lang="fr-FR" sz="2400" b="1" dirty="0"/>
              <a:t> épousa </a:t>
            </a:r>
            <a:r>
              <a:rPr lang="fr-FR" sz="2400" b="1" dirty="0" err="1"/>
              <a:t>Kuffner</a:t>
            </a:r>
            <a:r>
              <a:rPr lang="fr-FR" sz="2400" b="1" dirty="0"/>
              <a:t> en 1934, et par la suite elle devint connue dans la presse sous le nom de « La baronne au pinceau ».</a:t>
            </a:r>
          </a:p>
        </p:txBody>
      </p:sp>
    </p:spTree>
    <p:extLst>
      <p:ext uri="{BB962C8B-B14F-4D97-AF65-F5344CB8AC3E}">
        <p14:creationId xmlns:p14="http://schemas.microsoft.com/office/powerpoint/2010/main" val="110289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strument de musique, guitare, Visage humain, instrument à cordes&#10;&#10;Description générée automatiquement">
            <a:extLst>
              <a:ext uri="{FF2B5EF4-FFF2-40B4-BE49-F238E27FC236}">
                <a16:creationId xmlns:a16="http://schemas.microsoft.com/office/drawing/2014/main" id="{B9C2F23A-1F5F-5928-84B5-3646073309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297" y="1182308"/>
            <a:ext cx="3492000" cy="4493384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CB0CED7-C68F-BF9B-25F1-EEAC967F0A0E}"/>
              </a:ext>
            </a:extLst>
          </p:cNvPr>
          <p:cNvSpPr txBox="1"/>
          <p:nvPr/>
        </p:nvSpPr>
        <p:spPr>
          <a:xfrm>
            <a:off x="213360" y="5828092"/>
            <a:ext cx="5257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Lempicka</a:t>
            </a:r>
            <a:r>
              <a:rPr lang="fr-FR" sz="2000" b="1" dirty="0"/>
              <a:t> </a:t>
            </a:r>
            <a:r>
              <a:rPr lang="fr-FR" sz="2000" b="1" dirty="0" err="1"/>
              <a:t>Paintings</a:t>
            </a:r>
            <a:r>
              <a:rPr lang="fr-FR" sz="2000" b="1" dirty="0"/>
              <a:t>  1898 - 1980  Peintre Art Déco américain d’origine polonaise</a:t>
            </a:r>
          </a:p>
        </p:txBody>
      </p:sp>
      <p:pic>
        <p:nvPicPr>
          <p:cNvPr id="8" name="Image 7" descr="Une image contenant fenêtre, bâtiment, rue, noir&#10;&#10;Description générée automatiquement">
            <a:extLst>
              <a:ext uri="{FF2B5EF4-FFF2-40B4-BE49-F238E27FC236}">
                <a16:creationId xmlns:a16="http://schemas.microsoft.com/office/drawing/2014/main" id="{37D2BC80-5876-07C5-B690-48353BF2FA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3023" y="853440"/>
            <a:ext cx="3291840" cy="515112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65EB613-1C9C-D5C9-E275-2662A51AE320}"/>
              </a:ext>
            </a:extLst>
          </p:cNvPr>
          <p:cNvSpPr txBox="1"/>
          <p:nvPr/>
        </p:nvSpPr>
        <p:spPr>
          <a:xfrm>
            <a:off x="5273040" y="1417320"/>
            <a:ext cx="34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Façade du 7, rue Méchain, son atelier parisien</a:t>
            </a:r>
          </a:p>
        </p:txBody>
      </p:sp>
    </p:spTree>
    <p:extLst>
      <p:ext uri="{BB962C8B-B14F-4D97-AF65-F5344CB8AC3E}">
        <p14:creationId xmlns:p14="http://schemas.microsoft.com/office/powerpoint/2010/main" val="151381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oir et blanc, mur, Visage humain, art&#10;&#10;Description générée automatiquement">
            <a:extLst>
              <a:ext uri="{FF2B5EF4-FFF2-40B4-BE49-F238E27FC236}">
                <a16:creationId xmlns:a16="http://schemas.microsoft.com/office/drawing/2014/main" id="{58B80370-4E63-2CFB-6D05-B224C7998A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1908" y="189000"/>
            <a:ext cx="4148183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A6D5D2-D627-66EE-BCAA-BA4211D86D3E}"/>
              </a:ext>
            </a:extLst>
          </p:cNvPr>
          <p:cNvSpPr txBox="1"/>
          <p:nvPr/>
        </p:nvSpPr>
        <p:spPr>
          <a:xfrm>
            <a:off x="1395548" y="4722224"/>
            <a:ext cx="3133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France, Villa, 2 </a:t>
            </a:r>
            <a:r>
              <a:rPr lang="fr-FR" sz="2400" b="1" dirty="0" err="1">
                <a:solidFill>
                  <a:srgbClr val="FFFF00"/>
                </a:solidFill>
              </a:rPr>
              <a:t>Gemälde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144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bits, mur, chaussures&#10;&#10;Description générée automatiquement">
            <a:extLst>
              <a:ext uri="{FF2B5EF4-FFF2-40B4-BE49-F238E27FC236}">
                <a16:creationId xmlns:a16="http://schemas.microsoft.com/office/drawing/2014/main" id="{F14DA234-C7B6-F550-8D2D-888D7B0C1F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372" y="279000"/>
            <a:ext cx="839125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4EADA0-70B8-41DD-F23F-8E1276405517}"/>
              </a:ext>
            </a:extLst>
          </p:cNvPr>
          <p:cNvSpPr txBox="1"/>
          <p:nvPr/>
        </p:nvSpPr>
        <p:spPr>
          <a:xfrm>
            <a:off x="1676400" y="6204095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Tamara de Łempicka dans son atelier, Muzeum narodowe, Kraków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47812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 numérique, dessin humoristique, Animation, Visage humain&#10;&#10;Description générée automatiquement">
            <a:extLst>
              <a:ext uri="{FF2B5EF4-FFF2-40B4-BE49-F238E27FC236}">
                <a16:creationId xmlns:a16="http://schemas.microsoft.com/office/drawing/2014/main" id="{E4F7E169-CA6B-51C5-89E5-9F7862E7C0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823" y="742307"/>
            <a:ext cx="8352000" cy="4698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D15944-0943-DF35-761D-CF8247FBB502}"/>
              </a:ext>
            </a:extLst>
          </p:cNvPr>
          <p:cNvSpPr txBox="1"/>
          <p:nvPr/>
        </p:nvSpPr>
        <p:spPr>
          <a:xfrm>
            <a:off x="1254034" y="5515528"/>
            <a:ext cx="10724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Tamara de </a:t>
            </a:r>
            <a:r>
              <a:rPr lang="fr-FR" sz="2400" b="1" dirty="0" err="1">
                <a:solidFill>
                  <a:srgbClr val="FFFF00"/>
                </a:solidFill>
              </a:rPr>
              <a:t>Lempicka</a:t>
            </a:r>
            <a:r>
              <a:rPr lang="fr-FR" sz="2400" b="1" dirty="0">
                <a:solidFill>
                  <a:srgbClr val="FFFF00"/>
                </a:solidFill>
              </a:rPr>
              <a:t>, Jeune Fille en vert (détail), 1927-1930, huile sur contreplaqué, collection du Musée national d'Art moderne, Paris. Photo Flickr/Jean-Pierre </a:t>
            </a:r>
            <a:r>
              <a:rPr lang="fr-FR" sz="2400" b="1" dirty="0" err="1">
                <a:solidFill>
                  <a:srgbClr val="FFFF00"/>
                </a:solidFill>
              </a:rPr>
              <a:t>Dalbéra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10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Littérature érotique, Model d’art, confort, personne&#10;&#10;Description générée automatiquement">
            <a:extLst>
              <a:ext uri="{FF2B5EF4-FFF2-40B4-BE49-F238E27FC236}">
                <a16:creationId xmlns:a16="http://schemas.microsoft.com/office/drawing/2014/main" id="{172E231C-9923-35F8-29F4-3CCC9C4EE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137" y="220475"/>
            <a:ext cx="6372000" cy="358425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B9B080-F4F0-B27D-28AA-D1320F28956B}"/>
              </a:ext>
            </a:extLst>
          </p:cNvPr>
          <p:cNvSpPr txBox="1"/>
          <p:nvPr/>
        </p:nvSpPr>
        <p:spPr>
          <a:xfrm>
            <a:off x="222137" y="3804725"/>
            <a:ext cx="6858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r>
              <a:rPr lang="fr-FR" sz="2000" b="1" dirty="0">
                <a:solidFill>
                  <a:srgbClr val="FFFF00"/>
                </a:solidFill>
              </a:rPr>
              <a:t>, La Tunique rose, avril 1927, propriété de la collectionneuse Caroline Hirsch (Tamara Art </a:t>
            </a:r>
            <a:r>
              <a:rPr lang="fr-FR" sz="2000" b="1" dirty="0" err="1">
                <a:solidFill>
                  <a:srgbClr val="FFFF00"/>
                </a:solidFill>
              </a:rPr>
              <a:t>Heritage</a:t>
            </a:r>
            <a:r>
              <a:rPr lang="fr-FR" sz="2000" b="1" dirty="0">
                <a:solidFill>
                  <a:srgbClr val="FFFF00"/>
                </a:solidFill>
              </a:rPr>
              <a:t> / </a:t>
            </a:r>
            <a:r>
              <a:rPr lang="fr-FR" sz="2000" b="1" dirty="0" err="1">
                <a:solidFill>
                  <a:srgbClr val="FFFF00"/>
                </a:solidFill>
              </a:rPr>
              <a:t>Licensed</a:t>
            </a:r>
            <a:r>
              <a:rPr lang="fr-FR" sz="2000" b="1" dirty="0">
                <a:solidFill>
                  <a:srgbClr val="FFFF00"/>
                </a:solidFill>
              </a:rPr>
              <a:t> by Museum Masters International NYC / ADAGP Paris 2013)</a:t>
            </a:r>
          </a:p>
        </p:txBody>
      </p:sp>
      <p:pic>
        <p:nvPicPr>
          <p:cNvPr id="9" name="Image 8" descr="Une image contenant Visage humain, peinture, dessin humoristique, femme&#10;&#10;Description générée automatiquement">
            <a:extLst>
              <a:ext uri="{FF2B5EF4-FFF2-40B4-BE49-F238E27FC236}">
                <a16:creationId xmlns:a16="http://schemas.microsoft.com/office/drawing/2014/main" id="{6E303C4A-571A-B170-20DD-9AC9B04511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8161" y="1785961"/>
            <a:ext cx="3761702" cy="4932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0D4113C9-90ED-02A2-4DC2-ADFE4328C104}"/>
              </a:ext>
            </a:extLst>
          </p:cNvPr>
          <p:cNvSpPr txBox="1"/>
          <p:nvPr/>
        </p:nvSpPr>
        <p:spPr>
          <a:xfrm>
            <a:off x="7276080" y="326572"/>
            <a:ext cx="51641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r>
              <a:rPr lang="fr-FR" sz="2000" b="1" dirty="0">
                <a:solidFill>
                  <a:srgbClr val="FFFF00"/>
                </a:solidFill>
              </a:rPr>
              <a:t>, "L'Echarpe bleue", mai 1930, collection privée (Tamara Art </a:t>
            </a:r>
            <a:r>
              <a:rPr lang="fr-FR" sz="2000" b="1" dirty="0" err="1">
                <a:solidFill>
                  <a:srgbClr val="FFFF00"/>
                </a:solidFill>
              </a:rPr>
              <a:t>Heritage</a:t>
            </a:r>
            <a:r>
              <a:rPr lang="fr-FR" sz="2000" b="1" dirty="0">
                <a:solidFill>
                  <a:srgbClr val="FFFF00"/>
                </a:solidFill>
              </a:rPr>
              <a:t> / </a:t>
            </a:r>
            <a:r>
              <a:rPr lang="fr-FR" sz="2000" b="1" dirty="0" err="1">
                <a:solidFill>
                  <a:srgbClr val="FFFF00"/>
                </a:solidFill>
              </a:rPr>
              <a:t>Licensed</a:t>
            </a:r>
            <a:r>
              <a:rPr lang="fr-FR" sz="2000" b="1" dirty="0">
                <a:solidFill>
                  <a:srgbClr val="FFFF00"/>
                </a:solidFill>
              </a:rPr>
              <a:t> by Museum Masters International NYC / ADAGP, Paris 2013)</a:t>
            </a:r>
          </a:p>
        </p:txBody>
      </p:sp>
    </p:spTree>
    <p:extLst>
      <p:ext uri="{BB962C8B-B14F-4D97-AF65-F5344CB8AC3E}">
        <p14:creationId xmlns:p14="http://schemas.microsoft.com/office/powerpoint/2010/main" val="91828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art, Visage humain, vase&#10;&#10;Description générée automatiquement">
            <a:extLst>
              <a:ext uri="{FF2B5EF4-FFF2-40B4-BE49-F238E27FC236}">
                <a16:creationId xmlns:a16="http://schemas.microsoft.com/office/drawing/2014/main" id="{590AD9C1-9E5B-9556-4F68-0FAC73F6DF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6532" y="1532770"/>
            <a:ext cx="3148488" cy="5184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0113BB-7A8D-FBD0-6CFF-C3719EA03E01}"/>
              </a:ext>
            </a:extLst>
          </p:cNvPr>
          <p:cNvSpPr txBox="1"/>
          <p:nvPr/>
        </p:nvSpPr>
        <p:spPr>
          <a:xfrm>
            <a:off x="0" y="256656"/>
            <a:ext cx="645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r>
              <a:rPr lang="fr-FR" sz="2000" b="1" dirty="0">
                <a:solidFill>
                  <a:srgbClr val="FFFF00"/>
                </a:solidFill>
              </a:rPr>
              <a:t>, Arlette Boucard aux arums, 1931, collection privée (Tamara Art </a:t>
            </a:r>
            <a:r>
              <a:rPr lang="fr-FR" sz="2000" b="1" dirty="0" err="1">
                <a:solidFill>
                  <a:srgbClr val="FFFF00"/>
                </a:solidFill>
              </a:rPr>
              <a:t>Heritage</a:t>
            </a:r>
            <a:r>
              <a:rPr lang="fr-FR" sz="2000" b="1" dirty="0">
                <a:solidFill>
                  <a:srgbClr val="FFFF00"/>
                </a:solidFill>
              </a:rPr>
              <a:t> / </a:t>
            </a:r>
            <a:r>
              <a:rPr lang="fr-FR" sz="2000" b="1" dirty="0" err="1">
                <a:solidFill>
                  <a:srgbClr val="FFFF00"/>
                </a:solidFill>
              </a:rPr>
              <a:t>Licensed</a:t>
            </a:r>
            <a:r>
              <a:rPr lang="fr-FR" sz="2000" b="1" dirty="0">
                <a:solidFill>
                  <a:srgbClr val="FFFF00"/>
                </a:solidFill>
              </a:rPr>
              <a:t> by Museum Masters International NYC / ADAGP, Paris 2013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  <p:pic>
        <p:nvPicPr>
          <p:cNvPr id="6" name="Image 5" descr="Une image contenant Visage humain, habits, peinture, portrait&#10;&#10;Description générée automatiquement">
            <a:extLst>
              <a:ext uri="{FF2B5EF4-FFF2-40B4-BE49-F238E27FC236}">
                <a16:creationId xmlns:a16="http://schemas.microsoft.com/office/drawing/2014/main" id="{475556F2-D44B-7793-6992-ABEC2B1CD8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5102" y="1676770"/>
            <a:ext cx="3160990" cy="504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876A0EE-472D-49B1-02A6-C36861FCCBF0}"/>
              </a:ext>
            </a:extLst>
          </p:cNvPr>
          <p:cNvSpPr txBox="1"/>
          <p:nvPr/>
        </p:nvSpPr>
        <p:spPr>
          <a:xfrm>
            <a:off x="6884126" y="52085"/>
            <a:ext cx="48724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</a:t>
            </a:r>
            <a:r>
              <a:rPr lang="fr-FR" sz="2000" b="1" dirty="0">
                <a:solidFill>
                  <a:srgbClr val="FFFF00"/>
                </a:solidFill>
              </a:rPr>
              <a:t>, "Portrait de Mme P." ou "Sa Tristesse", 1923, Collection privée (Tamara Art </a:t>
            </a:r>
            <a:r>
              <a:rPr lang="fr-FR" sz="2000" b="1" dirty="0" err="1">
                <a:solidFill>
                  <a:srgbClr val="FFFF00"/>
                </a:solidFill>
              </a:rPr>
              <a:t>Heritage</a:t>
            </a:r>
            <a:r>
              <a:rPr lang="fr-FR" sz="2000" b="1" dirty="0">
                <a:solidFill>
                  <a:srgbClr val="FFFF00"/>
                </a:solidFill>
              </a:rPr>
              <a:t> / </a:t>
            </a:r>
            <a:r>
              <a:rPr lang="fr-FR" sz="2000" b="1" dirty="0" err="1">
                <a:solidFill>
                  <a:srgbClr val="FFFF00"/>
                </a:solidFill>
              </a:rPr>
              <a:t>Licensed</a:t>
            </a:r>
            <a:r>
              <a:rPr lang="fr-FR" sz="2000" b="1" dirty="0">
                <a:solidFill>
                  <a:srgbClr val="FFFF00"/>
                </a:solidFill>
              </a:rPr>
              <a:t> by Museum Masters International NYC / ADAGP, Paris 2013)</a:t>
            </a:r>
          </a:p>
        </p:txBody>
      </p:sp>
    </p:spTree>
    <p:extLst>
      <p:ext uri="{BB962C8B-B14F-4D97-AF65-F5344CB8AC3E}">
        <p14:creationId xmlns:p14="http://schemas.microsoft.com/office/powerpoint/2010/main" val="37460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femme&#10;&#10;Description générée automatiquement">
            <a:extLst>
              <a:ext uri="{FF2B5EF4-FFF2-40B4-BE49-F238E27FC236}">
                <a16:creationId xmlns:a16="http://schemas.microsoft.com/office/drawing/2014/main" id="{435C4922-2289-201C-A9C7-3D0A08E521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57" y="323978"/>
            <a:ext cx="3204000" cy="5112764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873AE1-4182-9F83-1FD1-61E718E30ED5}"/>
              </a:ext>
            </a:extLst>
          </p:cNvPr>
          <p:cNvSpPr txBox="1"/>
          <p:nvPr/>
        </p:nvSpPr>
        <p:spPr>
          <a:xfrm>
            <a:off x="4037301" y="3482635"/>
            <a:ext cx="43387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Kizette</a:t>
            </a:r>
            <a:r>
              <a:rPr lang="fr-FR" sz="2000" b="1" dirty="0"/>
              <a:t> in Pink</a:t>
            </a:r>
          </a:p>
          <a:p>
            <a:r>
              <a:rPr lang="fr-FR" sz="2000" b="1" dirty="0"/>
              <a:t>Tamara de </a:t>
            </a:r>
            <a:r>
              <a:rPr lang="fr-FR" sz="2000" b="1" dirty="0" err="1"/>
              <a:t>Lempicka</a:t>
            </a:r>
            <a:endParaRPr lang="fr-FR" sz="2000" b="1" dirty="0"/>
          </a:p>
          <a:p>
            <a:r>
              <a:rPr lang="fr-FR" sz="2000" b="1" dirty="0"/>
              <a:t>Date: 1926</a:t>
            </a:r>
          </a:p>
          <a:p>
            <a:r>
              <a:rPr lang="fr-FR" sz="2000" b="1" dirty="0"/>
              <a:t>Style: Art déco</a:t>
            </a:r>
          </a:p>
          <a:p>
            <a:r>
              <a:rPr lang="fr-FR" sz="2000" b="1" dirty="0"/>
              <a:t>Thème: </a:t>
            </a:r>
            <a:r>
              <a:rPr lang="fr-FR" sz="2000" b="1" dirty="0" err="1"/>
              <a:t>Kizette</a:t>
            </a:r>
            <a:r>
              <a:rPr lang="fr-FR" sz="2000" b="1" dirty="0"/>
              <a:t> (</a:t>
            </a:r>
            <a:r>
              <a:rPr lang="fr-FR" sz="2000" b="1" dirty="0" err="1"/>
              <a:t>artist's</a:t>
            </a:r>
            <a:r>
              <a:rPr lang="fr-FR" sz="2000" b="1" dirty="0"/>
              <a:t> </a:t>
            </a:r>
            <a:r>
              <a:rPr lang="fr-FR" sz="2000" b="1" dirty="0" err="1"/>
              <a:t>daughter</a:t>
            </a:r>
            <a:r>
              <a:rPr lang="fr-FR" sz="2000" b="1" dirty="0"/>
              <a:t>)</a:t>
            </a:r>
          </a:p>
          <a:p>
            <a:r>
              <a:rPr lang="fr-FR" sz="2000" b="1" dirty="0"/>
              <a:t>Genre: portrait</a:t>
            </a:r>
          </a:p>
          <a:p>
            <a:r>
              <a:rPr lang="fr-FR" sz="2000" b="1" dirty="0"/>
              <a:t>Media: </a:t>
            </a:r>
            <a:r>
              <a:rPr lang="fr-FR" sz="2000" b="1" dirty="0" err="1"/>
              <a:t>oil</a:t>
            </a:r>
            <a:r>
              <a:rPr lang="fr-FR" sz="2000" b="1" dirty="0"/>
              <a:t>, </a:t>
            </a:r>
            <a:r>
              <a:rPr lang="fr-FR" sz="2000" b="1" dirty="0" err="1"/>
              <a:t>canvas</a:t>
            </a:r>
            <a:endParaRPr lang="fr-FR" sz="2000" b="1" dirty="0"/>
          </a:p>
          <a:p>
            <a:r>
              <a:rPr lang="fr-FR" sz="2000" b="1" dirty="0"/>
              <a:t>Lieu: Musée des beaux-arts de Nantes</a:t>
            </a:r>
          </a:p>
        </p:txBody>
      </p:sp>
      <p:pic>
        <p:nvPicPr>
          <p:cNvPr id="6" name="Image 5" descr="Une image contenant Model d’art, Littérature érotique, peinture, femme&#10;&#10;Description générée automatiquement">
            <a:extLst>
              <a:ext uri="{FF2B5EF4-FFF2-40B4-BE49-F238E27FC236}">
                <a16:creationId xmlns:a16="http://schemas.microsoft.com/office/drawing/2014/main" id="{0387F786-5A4E-C7D0-40A5-62928E0A27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7557" y="1432739"/>
            <a:ext cx="3096000" cy="504782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4A02FF0-B14C-7279-D50F-652D028D594E}"/>
              </a:ext>
            </a:extLst>
          </p:cNvPr>
          <p:cNvSpPr txBox="1"/>
          <p:nvPr/>
        </p:nvSpPr>
        <p:spPr>
          <a:xfrm>
            <a:off x="8993445" y="109300"/>
            <a:ext cx="3931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Tamara de </a:t>
            </a:r>
            <a:r>
              <a:rPr lang="fr-FR" sz="2000" b="1" dirty="0" err="1"/>
              <a:t>Lempicka</a:t>
            </a:r>
            <a:endParaRPr lang="fr-FR" sz="2000" b="1" dirty="0"/>
          </a:p>
          <a:p>
            <a:r>
              <a:rPr lang="fr-FR" sz="2000" b="1" dirty="0"/>
              <a:t>Titre original: </a:t>
            </a:r>
            <a:r>
              <a:rPr lang="fr-FR" sz="2000" b="1" dirty="0" err="1"/>
              <a:t>Cztery</a:t>
            </a:r>
            <a:r>
              <a:rPr lang="fr-FR" sz="2000" b="1" dirty="0"/>
              <a:t> </a:t>
            </a:r>
            <a:r>
              <a:rPr lang="fr-FR" sz="2000" b="1" dirty="0" err="1"/>
              <a:t>akty</a:t>
            </a:r>
            <a:endParaRPr lang="fr-FR" sz="2000" b="1" dirty="0"/>
          </a:p>
          <a:p>
            <a:r>
              <a:rPr lang="fr-FR" sz="2000" b="1" dirty="0"/>
              <a:t>Date: 1925</a:t>
            </a:r>
          </a:p>
          <a:p>
            <a:r>
              <a:rPr lang="fr-FR" sz="2000" b="1" dirty="0"/>
              <a:t>Style: Art déco</a:t>
            </a:r>
          </a:p>
        </p:txBody>
      </p:sp>
    </p:spTree>
    <p:extLst>
      <p:ext uri="{BB962C8B-B14F-4D97-AF65-F5344CB8AC3E}">
        <p14:creationId xmlns:p14="http://schemas.microsoft.com/office/powerpoint/2010/main" val="136959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personne, peinture&#10;&#10;Description générée automatiquement">
            <a:extLst>
              <a:ext uri="{FF2B5EF4-FFF2-40B4-BE49-F238E27FC236}">
                <a16:creationId xmlns:a16="http://schemas.microsoft.com/office/drawing/2014/main" id="{461096B3-7B46-F25B-5E75-D3238BDA2B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303" y="1603466"/>
            <a:ext cx="3185880" cy="500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B935BB-5D14-782D-9FA2-E1E6DBB4BA2A}"/>
              </a:ext>
            </a:extLst>
          </p:cNvPr>
          <p:cNvSpPr txBox="1"/>
          <p:nvPr/>
        </p:nvSpPr>
        <p:spPr>
          <a:xfrm>
            <a:off x="96612" y="250534"/>
            <a:ext cx="47627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Tamara de Lempicka</a:t>
            </a:r>
          </a:p>
          <a:p>
            <a:r>
              <a:rPr lang="fr-FR" sz="2000" b="1">
                <a:solidFill>
                  <a:srgbClr val="FFFF00"/>
                </a:solidFill>
              </a:rPr>
              <a:t>Date: 1927</a:t>
            </a:r>
          </a:p>
          <a:p>
            <a:r>
              <a:rPr lang="fr-FR" sz="2000" b="1">
                <a:solidFill>
                  <a:srgbClr val="FFFF00"/>
                </a:solidFill>
              </a:rPr>
              <a:t>Style: Art déco</a:t>
            </a:r>
          </a:p>
          <a:p>
            <a:r>
              <a:rPr lang="fr-FR" sz="2000" b="1">
                <a:solidFill>
                  <a:srgbClr val="FFFF00"/>
                </a:solidFill>
              </a:rPr>
              <a:t>Thème: Kizette (artist's daughter)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rsonne, habits, manteau, homme&#10;&#10;Description générée automatiquement">
            <a:extLst>
              <a:ext uri="{FF2B5EF4-FFF2-40B4-BE49-F238E27FC236}">
                <a16:creationId xmlns:a16="http://schemas.microsoft.com/office/drawing/2014/main" id="{0A0F3BF5-DAAA-C79F-6BC8-1DF1BC20E4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3852" y="912253"/>
            <a:ext cx="3409950" cy="5715000"/>
          </a:xfrm>
          <a:prstGeom prst="rect">
            <a:avLst/>
          </a:prstGeom>
          <a:ln w="92075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68EA87A-025E-BCE0-9278-7120781117C3}"/>
              </a:ext>
            </a:extLst>
          </p:cNvPr>
          <p:cNvSpPr txBox="1"/>
          <p:nvPr/>
        </p:nvSpPr>
        <p:spPr>
          <a:xfrm>
            <a:off x="5905910" y="4052921"/>
            <a:ext cx="24819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Portrait of a Man or Mr Tadeusz de </a:t>
            </a:r>
            <a:r>
              <a:rPr lang="fr-FR" sz="2000" b="1" dirty="0" err="1">
                <a:solidFill>
                  <a:srgbClr val="FFFF00"/>
                </a:solidFill>
              </a:rPr>
              <a:t>Lempicki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Date: 1928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Style: Art déco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Genre: portrait</a:t>
            </a:r>
          </a:p>
        </p:txBody>
      </p:sp>
    </p:spTree>
    <p:extLst>
      <p:ext uri="{BB962C8B-B14F-4D97-AF65-F5344CB8AC3E}">
        <p14:creationId xmlns:p14="http://schemas.microsoft.com/office/powerpoint/2010/main" val="415450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dessin humoristique, habits&#10;&#10;Description générée automatiquement">
            <a:extLst>
              <a:ext uri="{FF2B5EF4-FFF2-40B4-BE49-F238E27FC236}">
                <a16:creationId xmlns:a16="http://schemas.microsoft.com/office/drawing/2014/main" id="{95603264-5209-F5A1-957E-13B581C448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97" y="225136"/>
            <a:ext cx="2945880" cy="5292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B95019-F613-C3A1-F285-427802ADBB2E}"/>
              </a:ext>
            </a:extLst>
          </p:cNvPr>
          <p:cNvSpPr txBox="1"/>
          <p:nvPr/>
        </p:nvSpPr>
        <p:spPr>
          <a:xfrm>
            <a:off x="3408218" y="225136"/>
            <a:ext cx="63176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Portrait Of Dr. Boucard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Date: 1929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Style: Art déco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Genre: portrait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Media: </a:t>
            </a:r>
            <a:r>
              <a:rPr lang="fr-FR" sz="2000" b="1" dirty="0" err="1">
                <a:solidFill>
                  <a:srgbClr val="FFFF00"/>
                </a:solidFill>
              </a:rPr>
              <a:t>oil</a:t>
            </a:r>
            <a:r>
              <a:rPr lang="fr-FR" sz="2000" b="1" dirty="0">
                <a:solidFill>
                  <a:srgbClr val="FFFF00"/>
                </a:solidFill>
              </a:rPr>
              <a:t>, </a:t>
            </a:r>
            <a:r>
              <a:rPr lang="fr-FR" sz="2000" b="1" dirty="0" err="1">
                <a:solidFill>
                  <a:srgbClr val="FFFF00"/>
                </a:solidFill>
              </a:rPr>
              <a:t>canvas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5" name="Image 4" descr="Une image contenant nature morte, Photographie de nature morte, fruit, Aliments naturels&#10;&#10;Description générée automatiquement">
            <a:extLst>
              <a:ext uri="{FF2B5EF4-FFF2-40B4-BE49-F238E27FC236}">
                <a16:creationId xmlns:a16="http://schemas.microsoft.com/office/drawing/2014/main" id="{B68EA02D-EA89-AD6A-98C1-A493B1833B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5531" y="3429000"/>
            <a:ext cx="4339072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6CCA37-D169-EF6D-EFEA-B3E35D29F6AC}"/>
              </a:ext>
            </a:extLst>
          </p:cNvPr>
          <p:cNvSpPr txBox="1"/>
          <p:nvPr/>
        </p:nvSpPr>
        <p:spPr>
          <a:xfrm>
            <a:off x="7370618" y="1928601"/>
            <a:ext cx="47105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Tamara de Lempicka. Coupe de fruits ou Fruits sur fond noir (1949)</a:t>
            </a:r>
          </a:p>
          <a:p>
            <a:r>
              <a:rPr lang="fr-FR" sz="2000" b="1">
                <a:solidFill>
                  <a:srgbClr val="FFFF00"/>
                </a:solidFill>
              </a:rPr>
              <a:t>Huile sur carton entoilé, 37,4 × 46,7 cm, musée d'Arts de Nantes.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93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croquis, dessin&#10;&#10;Description générée automatiquement">
            <a:extLst>
              <a:ext uri="{FF2B5EF4-FFF2-40B4-BE49-F238E27FC236}">
                <a16:creationId xmlns:a16="http://schemas.microsoft.com/office/drawing/2014/main" id="{D4BBF02C-05D9-88FE-F8FB-8D69365F3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896" y="1865752"/>
            <a:ext cx="3420000" cy="38011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C5B0B9-A846-A3D1-26ED-22659FA59858}"/>
              </a:ext>
            </a:extLst>
          </p:cNvPr>
          <p:cNvSpPr txBox="1"/>
          <p:nvPr/>
        </p:nvSpPr>
        <p:spPr>
          <a:xfrm>
            <a:off x="774896" y="306786"/>
            <a:ext cx="342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r>
              <a:rPr lang="fr-FR" sz="2000" b="1" dirty="0">
                <a:solidFill>
                  <a:srgbClr val="FFFF00"/>
                </a:solidFill>
              </a:rPr>
              <a:t>. La Bretonne (1972)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Huile sur toile, 35 × 30 cm, collection particulière.</a:t>
            </a:r>
          </a:p>
        </p:txBody>
      </p:sp>
      <p:pic>
        <p:nvPicPr>
          <p:cNvPr id="6" name="Image 5" descr="Une image contenant peinture, Visage humain, personne, habits&#10;&#10;Description générée automatiquement">
            <a:extLst>
              <a:ext uri="{FF2B5EF4-FFF2-40B4-BE49-F238E27FC236}">
                <a16:creationId xmlns:a16="http://schemas.microsoft.com/office/drawing/2014/main" id="{BACC3D41-C541-E152-3DCB-3B858FAE8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3936" y="1306369"/>
            <a:ext cx="3456000" cy="45043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ED0694-A009-6E13-10FD-CA2B6AEDBF75}"/>
              </a:ext>
            </a:extLst>
          </p:cNvPr>
          <p:cNvSpPr txBox="1"/>
          <p:nvPr/>
        </p:nvSpPr>
        <p:spPr>
          <a:xfrm>
            <a:off x="5597236" y="1973479"/>
            <a:ext cx="25492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Portrait of a Little Girl </a:t>
            </a:r>
            <a:r>
              <a:rPr lang="fr-FR" sz="2000" b="1" dirty="0" err="1">
                <a:solidFill>
                  <a:srgbClr val="FFFF00"/>
                </a:solidFill>
              </a:rPr>
              <a:t>with</a:t>
            </a:r>
            <a:r>
              <a:rPr lang="fr-FR" sz="2000" b="1" dirty="0">
                <a:solidFill>
                  <a:srgbClr val="FFFF00"/>
                </a:solidFill>
              </a:rPr>
              <a:t> Her Teddy Bear (</a:t>
            </a:r>
            <a:r>
              <a:rPr lang="fr-FR" sz="2000" b="1" dirty="0" err="1">
                <a:solidFill>
                  <a:srgbClr val="FFFF00"/>
                </a:solidFill>
              </a:rPr>
              <a:t>Kizette</a:t>
            </a:r>
            <a:r>
              <a:rPr lang="fr-FR" sz="2000" b="1" dirty="0">
                <a:solidFill>
                  <a:srgbClr val="FFFF00"/>
                </a:solidFill>
              </a:rPr>
              <a:t>)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Date: 1922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Style: Post-</a:t>
            </a:r>
            <a:r>
              <a:rPr lang="fr-FR" sz="2000" b="1" dirty="0" err="1">
                <a:solidFill>
                  <a:srgbClr val="FFFF00"/>
                </a:solidFill>
              </a:rPr>
              <a:t>Impressionism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Thème: </a:t>
            </a:r>
            <a:r>
              <a:rPr lang="fr-FR" sz="2000" b="1" dirty="0" err="1">
                <a:solidFill>
                  <a:srgbClr val="FFFF00"/>
                </a:solidFill>
              </a:rPr>
              <a:t>Kizette</a:t>
            </a:r>
            <a:r>
              <a:rPr lang="fr-FR" sz="2000" b="1" dirty="0">
                <a:solidFill>
                  <a:srgbClr val="FFFF00"/>
                </a:solidFill>
              </a:rPr>
              <a:t> (</a:t>
            </a:r>
            <a:r>
              <a:rPr lang="fr-FR" sz="2000" b="1" dirty="0" err="1">
                <a:solidFill>
                  <a:srgbClr val="FFFF00"/>
                </a:solidFill>
              </a:rPr>
              <a:t>artist's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daughter</a:t>
            </a:r>
            <a:r>
              <a:rPr lang="fr-FR" sz="2000" b="1" dirty="0">
                <a:solidFill>
                  <a:srgbClr val="FFFF00"/>
                </a:solidFill>
              </a:rPr>
              <a:t>)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Genre: portrait</a:t>
            </a:r>
          </a:p>
        </p:txBody>
      </p:sp>
    </p:spTree>
    <p:extLst>
      <p:ext uri="{BB962C8B-B14F-4D97-AF65-F5344CB8AC3E}">
        <p14:creationId xmlns:p14="http://schemas.microsoft.com/office/powerpoint/2010/main" val="2233298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einture&#10;&#10;Description générée automatiquement">
            <a:extLst>
              <a:ext uri="{FF2B5EF4-FFF2-40B4-BE49-F238E27FC236}">
                <a16:creationId xmlns:a16="http://schemas.microsoft.com/office/drawing/2014/main" id="{84F3A678-B876-BF8B-56F5-8FEF4D05D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5718" y="426873"/>
            <a:ext cx="2936346" cy="4824000"/>
          </a:xfrm>
          <a:prstGeom prst="rect">
            <a:avLst/>
          </a:prstGeom>
          <a:ln w="793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3C5BA2-02A9-D6E8-48B0-2EB42215E314}"/>
              </a:ext>
            </a:extLst>
          </p:cNvPr>
          <p:cNvSpPr txBox="1"/>
          <p:nvPr/>
        </p:nvSpPr>
        <p:spPr>
          <a:xfrm>
            <a:off x="1794013" y="5250873"/>
            <a:ext cx="57471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Irene and Her Sister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Date: 1925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Style: Art déco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Genre: portrait</a:t>
            </a:r>
          </a:p>
        </p:txBody>
      </p:sp>
      <p:pic>
        <p:nvPicPr>
          <p:cNvPr id="6" name="Image 5" descr="Une image contenant peinture, Visage humain, habits, personne&#10;&#10;Description générée automatiquement">
            <a:extLst>
              <a:ext uri="{FF2B5EF4-FFF2-40B4-BE49-F238E27FC236}">
                <a16:creationId xmlns:a16="http://schemas.microsoft.com/office/drawing/2014/main" id="{388601BD-52EB-E24F-52FD-F14D39F258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8314" y="854583"/>
            <a:ext cx="2952000" cy="514883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A55BDC-C7E0-F374-680A-30C916862EE2}"/>
              </a:ext>
            </a:extLst>
          </p:cNvPr>
          <p:cNvSpPr txBox="1"/>
          <p:nvPr/>
        </p:nvSpPr>
        <p:spPr>
          <a:xfrm>
            <a:off x="6096000" y="0"/>
            <a:ext cx="42117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Portrait of S.A.I. Grand Duke </a:t>
            </a:r>
            <a:r>
              <a:rPr lang="fr-FR" sz="2000" b="1" dirty="0" err="1">
                <a:solidFill>
                  <a:srgbClr val="FFFF00"/>
                </a:solidFill>
              </a:rPr>
              <a:t>Gavriil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Kostantinovic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Tamara de </a:t>
            </a:r>
            <a:r>
              <a:rPr lang="fr-FR" sz="2000" b="1" dirty="0" err="1">
                <a:solidFill>
                  <a:srgbClr val="FFFF00"/>
                </a:solidFill>
              </a:rPr>
              <a:t>Lempicka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Date: 1927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Style: Art déco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Genre: portrait</a:t>
            </a:r>
          </a:p>
        </p:txBody>
      </p:sp>
    </p:spTree>
    <p:extLst>
      <p:ext uri="{BB962C8B-B14F-4D97-AF65-F5344CB8AC3E}">
        <p14:creationId xmlns:p14="http://schemas.microsoft.com/office/powerpoint/2010/main" val="196743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habits, Séance photo&#10;&#10;Description générée automatiquement">
            <a:extLst>
              <a:ext uri="{FF2B5EF4-FFF2-40B4-BE49-F238E27FC236}">
                <a16:creationId xmlns:a16="http://schemas.microsoft.com/office/drawing/2014/main" id="{6CC047EA-5424-04C9-D59A-AEEF8BD0D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930" y="399474"/>
            <a:ext cx="3600000" cy="4399987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C3BF7E-DF7E-B3EF-F052-04FD77633DFB}"/>
              </a:ext>
            </a:extLst>
          </p:cNvPr>
          <p:cNvSpPr txBox="1"/>
          <p:nvPr/>
        </p:nvSpPr>
        <p:spPr>
          <a:xfrm>
            <a:off x="900885" y="4836614"/>
            <a:ext cx="45165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The Pink Shirt</a:t>
            </a:r>
          </a:p>
          <a:p>
            <a:r>
              <a:rPr lang="fr-FR" sz="2000" b="1">
                <a:solidFill>
                  <a:srgbClr val="FFFF00"/>
                </a:solidFill>
              </a:rPr>
              <a:t>Tamara de Lempicka</a:t>
            </a:r>
          </a:p>
          <a:p>
            <a:r>
              <a:rPr lang="fr-FR" sz="2000" b="1">
                <a:solidFill>
                  <a:srgbClr val="FFFF00"/>
                </a:solidFill>
              </a:rPr>
              <a:t>Date: c.1927</a:t>
            </a:r>
          </a:p>
          <a:p>
            <a:r>
              <a:rPr lang="fr-FR" sz="2000" b="1">
                <a:solidFill>
                  <a:srgbClr val="FFFF00"/>
                </a:solidFill>
              </a:rPr>
              <a:t>Style: Art déco</a:t>
            </a:r>
          </a:p>
          <a:p>
            <a:r>
              <a:rPr lang="fr-FR" sz="2000" b="1">
                <a:solidFill>
                  <a:srgbClr val="FFFF00"/>
                </a:solidFill>
              </a:rPr>
              <a:t>Genre: portrait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Visage humain, peinture, habits, art&#10;&#10;Description générée automatiquement">
            <a:extLst>
              <a:ext uri="{FF2B5EF4-FFF2-40B4-BE49-F238E27FC236}">
                <a16:creationId xmlns:a16="http://schemas.microsoft.com/office/drawing/2014/main" id="{E59C9382-8993-CBCC-BCAD-F1D409725D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9271" y="2471830"/>
            <a:ext cx="3296700" cy="3996000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C0214B-44D2-98CB-45FE-85D151934A06}"/>
              </a:ext>
            </a:extLst>
          </p:cNvPr>
          <p:cNvSpPr txBox="1"/>
          <p:nvPr/>
        </p:nvSpPr>
        <p:spPr>
          <a:xfrm>
            <a:off x="6622473" y="0"/>
            <a:ext cx="67055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 err="1">
                <a:solidFill>
                  <a:srgbClr val="FFFF00"/>
                </a:solidFill>
              </a:rPr>
              <a:t>Zinaïda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Serebriakova</a:t>
            </a:r>
            <a:r>
              <a:rPr lang="fr-FR" sz="2000" b="1" dirty="0">
                <a:solidFill>
                  <a:srgbClr val="FFFF00"/>
                </a:solidFill>
              </a:rPr>
              <a:t> Usage raisonnable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</a:t>
            </a:r>
          </a:p>
          <a:p>
            <a:r>
              <a:rPr lang="fr-FR" sz="2000" b="1" dirty="0" err="1">
                <a:solidFill>
                  <a:srgbClr val="FFFF00"/>
                </a:solidFill>
              </a:rPr>
              <a:t>Moroccan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woman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wearing</a:t>
            </a:r>
            <a:r>
              <a:rPr lang="fr-FR" sz="2000" b="1" dirty="0">
                <a:solidFill>
                  <a:srgbClr val="FFFF00"/>
                </a:solidFill>
              </a:rPr>
              <a:t> a </a:t>
            </a:r>
            <a:r>
              <a:rPr lang="fr-FR" sz="2000" b="1" dirty="0" err="1">
                <a:solidFill>
                  <a:srgbClr val="FFFF00"/>
                </a:solidFill>
              </a:rPr>
              <a:t>pink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dress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 err="1">
                <a:solidFill>
                  <a:srgbClr val="FFFF00"/>
                </a:solidFill>
              </a:rPr>
              <a:t>Zinaïda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Serebriakova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Titre original: </a:t>
            </a:r>
            <a:r>
              <a:rPr lang="az-Cyrl-AZ" sz="2000" b="1" dirty="0">
                <a:solidFill>
                  <a:srgbClr val="FFFF00"/>
                </a:solidFill>
              </a:rPr>
              <a:t>Марокканка в розовом платье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Date: 1932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Style: Art déco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Genre: portrait</a:t>
            </a:r>
          </a:p>
        </p:txBody>
      </p:sp>
    </p:spTree>
    <p:extLst>
      <p:ext uri="{BB962C8B-B14F-4D97-AF65-F5344CB8AC3E}">
        <p14:creationId xmlns:p14="http://schemas.microsoft.com/office/powerpoint/2010/main" val="77628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dessin, art&#10;&#10;Description générée automatiquement">
            <a:extLst>
              <a:ext uri="{FF2B5EF4-FFF2-40B4-BE49-F238E27FC236}">
                <a16:creationId xmlns:a16="http://schemas.microsoft.com/office/drawing/2014/main" id="{A63395D2-36A2-DE00-E920-A1D7B30346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57" y="3300846"/>
            <a:ext cx="4073760" cy="3312000"/>
          </a:xfrm>
          <a:prstGeom prst="rect">
            <a:avLst/>
          </a:prstGeom>
          <a:ln w="3175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316973-CDC1-5BF3-5E57-DFF134F8756E}"/>
              </a:ext>
            </a:extLst>
          </p:cNvPr>
          <p:cNvSpPr txBox="1"/>
          <p:nvPr/>
        </p:nvSpPr>
        <p:spPr>
          <a:xfrm>
            <a:off x="1039091" y="1233055"/>
            <a:ext cx="45581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Whitening</a:t>
            </a:r>
            <a:r>
              <a:rPr lang="fr-FR" sz="2000" b="1" dirty="0"/>
              <a:t> </a:t>
            </a:r>
            <a:r>
              <a:rPr lang="fr-FR" sz="2000" b="1" dirty="0" err="1"/>
              <a:t>canvas</a:t>
            </a:r>
            <a:endParaRPr lang="fr-FR" sz="2000" b="1" dirty="0"/>
          </a:p>
          <a:p>
            <a:r>
              <a:rPr lang="fr-FR" sz="2000" b="1" dirty="0" err="1"/>
              <a:t>Zinaïda</a:t>
            </a:r>
            <a:r>
              <a:rPr lang="fr-FR" sz="2000" b="1" dirty="0"/>
              <a:t> </a:t>
            </a:r>
            <a:r>
              <a:rPr lang="fr-FR" sz="2000" b="1" dirty="0" err="1"/>
              <a:t>Serebriakova</a:t>
            </a:r>
            <a:endParaRPr lang="fr-FR" sz="2000" b="1" dirty="0"/>
          </a:p>
          <a:p>
            <a:r>
              <a:rPr lang="fr-FR" sz="2000" b="1" dirty="0"/>
              <a:t>Titre original: </a:t>
            </a:r>
            <a:r>
              <a:rPr lang="az-Cyrl-AZ" sz="2000" b="1" dirty="0"/>
              <a:t>Беление холста</a:t>
            </a:r>
          </a:p>
          <a:p>
            <a:r>
              <a:rPr lang="fr-FR" sz="2000" b="1" dirty="0"/>
              <a:t>Date: 1917</a:t>
            </a:r>
          </a:p>
          <a:p>
            <a:r>
              <a:rPr lang="fr-FR" sz="2000" b="1" dirty="0"/>
              <a:t>Style: </a:t>
            </a:r>
            <a:r>
              <a:rPr lang="fr-FR" sz="2000" b="1" dirty="0" err="1"/>
              <a:t>Symbolism</a:t>
            </a:r>
            <a:endParaRPr lang="fr-FR" sz="2000" b="1" dirty="0"/>
          </a:p>
          <a:p>
            <a:r>
              <a:rPr lang="fr-FR" sz="2000" b="1" dirty="0"/>
              <a:t>Genre: scène de genre</a:t>
            </a:r>
          </a:p>
        </p:txBody>
      </p:sp>
      <p:pic>
        <p:nvPicPr>
          <p:cNvPr id="6" name="Image 5" descr="Une image contenant personne, habits, Visage humain, intérieur&#10;&#10;Description générée automatiquement">
            <a:extLst>
              <a:ext uri="{FF2B5EF4-FFF2-40B4-BE49-F238E27FC236}">
                <a16:creationId xmlns:a16="http://schemas.microsoft.com/office/drawing/2014/main" id="{4BB20BE5-DC47-09E1-CE7F-1A6E8FC33E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355" y="245162"/>
            <a:ext cx="4374018" cy="360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46C1322-8B32-305C-B4C3-D1440A1E04DF}"/>
              </a:ext>
            </a:extLst>
          </p:cNvPr>
          <p:cNvSpPr txBox="1"/>
          <p:nvPr/>
        </p:nvSpPr>
        <p:spPr>
          <a:xfrm>
            <a:off x="8118240" y="3989021"/>
            <a:ext cx="40737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Au petit déjeuner</a:t>
            </a:r>
          </a:p>
          <a:p>
            <a:r>
              <a:rPr lang="fr-FR" sz="2000" b="1"/>
              <a:t>Zinaïda Serebriakova</a:t>
            </a:r>
          </a:p>
          <a:p>
            <a:r>
              <a:rPr lang="fr-FR" sz="2000" b="1"/>
              <a:t>Titre original: </a:t>
            </a:r>
            <a:r>
              <a:rPr lang="az-Cyrl-AZ" sz="2000" b="1"/>
              <a:t>За завтраком</a:t>
            </a:r>
          </a:p>
          <a:p>
            <a:r>
              <a:rPr lang="fr-FR" sz="2000" b="1"/>
              <a:t>Date: 1914</a:t>
            </a:r>
          </a:p>
          <a:p>
            <a:r>
              <a:rPr lang="fr-FR" sz="2000" b="1"/>
              <a:t>Style: Art nouveau</a:t>
            </a:r>
          </a:p>
          <a:p>
            <a:r>
              <a:rPr lang="fr-FR" sz="2000" b="1"/>
              <a:t>Genre: scène de genre</a:t>
            </a:r>
          </a:p>
          <a:p>
            <a:r>
              <a:rPr lang="fr-FR" sz="2000" b="1"/>
              <a:t>Lieu: Galerie Tretiakov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09445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croquis, femme, art&#10;&#10;Description générée automatiquement">
            <a:extLst>
              <a:ext uri="{FF2B5EF4-FFF2-40B4-BE49-F238E27FC236}">
                <a16:creationId xmlns:a16="http://schemas.microsoft.com/office/drawing/2014/main" id="{208BA120-B6BC-F7D3-40CD-0A75FA7F6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745" y="579293"/>
            <a:ext cx="3486150" cy="4286250"/>
          </a:xfrm>
          <a:prstGeom prst="rect">
            <a:avLst/>
          </a:prstGeom>
          <a:ln w="4445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451542-3A3C-A1B6-94A4-7EA17CB2B014}"/>
              </a:ext>
            </a:extLst>
          </p:cNvPr>
          <p:cNvSpPr txBox="1"/>
          <p:nvPr/>
        </p:nvSpPr>
        <p:spPr>
          <a:xfrm>
            <a:off x="374073" y="4865543"/>
            <a:ext cx="45581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Tamara de LEMPICKA (1898-1980)</a:t>
            </a:r>
          </a:p>
          <a:p>
            <a:r>
              <a:rPr lang="fr-FR" sz="2000" b="1"/>
              <a:t>Le Turban orange II</a:t>
            </a:r>
          </a:p>
          <a:p>
            <a:r>
              <a:rPr lang="fr-FR" sz="2000" b="1"/>
              <a:t>ca. 1945</a:t>
            </a:r>
          </a:p>
          <a:p>
            <a:r>
              <a:rPr lang="fr-FR" sz="2000" b="1"/>
              <a:t>huile sur toile</a:t>
            </a:r>
          </a:p>
          <a:p>
            <a:r>
              <a:rPr lang="fr-FR" sz="2000" b="1"/>
              <a:t>30,5 x 26 cm</a:t>
            </a:r>
            <a:endParaRPr lang="fr-FR" sz="2000" b="1" dirty="0"/>
          </a:p>
        </p:txBody>
      </p:sp>
      <p:pic>
        <p:nvPicPr>
          <p:cNvPr id="6" name="Image 5" descr="Une image contenant peinture, Photographie de nature morte, art, nature morte&#10;&#10;Description générée automatiquement">
            <a:extLst>
              <a:ext uri="{FF2B5EF4-FFF2-40B4-BE49-F238E27FC236}">
                <a16:creationId xmlns:a16="http://schemas.microsoft.com/office/drawing/2014/main" id="{692BE834-DEBF-FDF7-65EB-2402496F9F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5255" y="1578960"/>
            <a:ext cx="4176000" cy="3286583"/>
          </a:xfrm>
          <a:prstGeom prst="rect">
            <a:avLst/>
          </a:prstGeom>
          <a:ln w="44450">
            <a:solidFill>
              <a:srgbClr val="7030A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BA17C6-68A0-2A32-5B05-231F6CE259E2}"/>
              </a:ext>
            </a:extLst>
          </p:cNvPr>
          <p:cNvSpPr txBox="1"/>
          <p:nvPr/>
        </p:nvSpPr>
        <p:spPr>
          <a:xfrm>
            <a:off x="7265255" y="427121"/>
            <a:ext cx="5029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Tamara de Lempicka (1898-1980)</a:t>
            </a:r>
          </a:p>
          <a:p>
            <a:r>
              <a:rPr lang="en-US" sz="2000" b="1"/>
              <a:t>Still life with bottle of milk 1942</a:t>
            </a:r>
          </a:p>
          <a:p>
            <a:r>
              <a:rPr lang="en-US" sz="2000" b="1"/>
              <a:t>Private collection.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03510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plein air, mémorial&#10;&#10;Description générée automatiquement">
            <a:extLst>
              <a:ext uri="{FF2B5EF4-FFF2-40B4-BE49-F238E27FC236}">
                <a16:creationId xmlns:a16="http://schemas.microsoft.com/office/drawing/2014/main" id="{D03308BA-B480-42E9-23D4-ED25AE0299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777" y="189000"/>
            <a:ext cx="4334446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C8FBE1-2B30-AFC3-019E-5070C870E7F9}"/>
              </a:ext>
            </a:extLst>
          </p:cNvPr>
          <p:cNvSpPr txBox="1"/>
          <p:nvPr/>
        </p:nvSpPr>
        <p:spPr>
          <a:xfrm>
            <a:off x="8263223" y="3429000"/>
            <a:ext cx="37001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Le buste de Lempicka à Kielce , Pologne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60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odel d’art, Littérature érotique, Visage humain&#10;&#10;Description générée automatiquement">
            <a:extLst>
              <a:ext uri="{FF2B5EF4-FFF2-40B4-BE49-F238E27FC236}">
                <a16:creationId xmlns:a16="http://schemas.microsoft.com/office/drawing/2014/main" id="{E0598135-48E4-91E1-6079-CE0D125DBA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8309" y="337080"/>
            <a:ext cx="7215381" cy="594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4A3AC1-993C-6B81-9413-E6C42C6F0E0E}"/>
              </a:ext>
            </a:extLst>
          </p:cNvPr>
          <p:cNvSpPr txBox="1"/>
          <p:nvPr/>
        </p:nvSpPr>
        <p:spPr>
          <a:xfrm>
            <a:off x="243840" y="4161435"/>
            <a:ext cx="23663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Dormeuse, 1930[66]</a:t>
            </a:r>
          </a:p>
        </p:txBody>
      </p:sp>
    </p:spTree>
    <p:extLst>
      <p:ext uri="{BB962C8B-B14F-4D97-AF65-F5344CB8AC3E}">
        <p14:creationId xmlns:p14="http://schemas.microsoft.com/office/powerpoint/2010/main" val="36987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ccessoire de mode, Visage humain, rose, personne&#10;&#10;Description générée automatiquement">
            <a:extLst>
              <a:ext uri="{FF2B5EF4-FFF2-40B4-BE49-F238E27FC236}">
                <a16:creationId xmlns:a16="http://schemas.microsoft.com/office/drawing/2014/main" id="{1EF928EC-6C28-8D9D-83C8-B4E63931B3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60" y="1153171"/>
            <a:ext cx="3376134" cy="432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AEB840-B68C-2A13-4A5E-564FE1747A27}"/>
              </a:ext>
            </a:extLst>
          </p:cNvPr>
          <p:cNvSpPr txBox="1"/>
          <p:nvPr/>
        </p:nvSpPr>
        <p:spPr>
          <a:xfrm>
            <a:off x="259080" y="5473171"/>
            <a:ext cx="5455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 plein été  1928</a:t>
            </a:r>
          </a:p>
          <a:p>
            <a:r>
              <a:rPr lang="fr-FR" sz="2400" b="1">
                <a:solidFill>
                  <a:srgbClr val="FFFF00"/>
                </a:solidFill>
              </a:rPr>
              <a:t>Oil on wood panel – Colletion privée, USA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rose, art, vase, intérieur&#10;&#10;Description générée automatiquement">
            <a:extLst>
              <a:ext uri="{FF2B5EF4-FFF2-40B4-BE49-F238E27FC236}">
                <a16:creationId xmlns:a16="http://schemas.microsoft.com/office/drawing/2014/main" id="{FB702E8D-7384-D2F3-DE91-077B2BD511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4800" y="1641141"/>
            <a:ext cx="4500000" cy="3575718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815905-3493-2AD3-5D48-893DEDEB0AD3}"/>
              </a:ext>
            </a:extLst>
          </p:cNvPr>
          <p:cNvSpPr txBox="1"/>
          <p:nvPr/>
        </p:nvSpPr>
        <p:spPr>
          <a:xfrm>
            <a:off x="7665720" y="0"/>
            <a:ext cx="5135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rose  1938</a:t>
            </a:r>
          </a:p>
          <a:p>
            <a:r>
              <a:rPr lang="fr-FR" sz="2400" b="1" dirty="0" err="1">
                <a:solidFill>
                  <a:srgbClr val="FFFF00"/>
                </a:solidFill>
              </a:rPr>
              <a:t>Oil</a:t>
            </a:r>
            <a:r>
              <a:rPr lang="fr-FR" sz="2400" b="1" dirty="0">
                <a:solidFill>
                  <a:srgbClr val="FFFF00"/>
                </a:solidFill>
              </a:rPr>
              <a:t> on </a:t>
            </a:r>
            <a:r>
              <a:rPr lang="fr-FR" sz="2400" b="1" dirty="0" err="1">
                <a:solidFill>
                  <a:srgbClr val="FFFF00"/>
                </a:solidFill>
              </a:rPr>
              <a:t>canvas</a:t>
            </a:r>
            <a:r>
              <a:rPr lang="fr-FR" sz="2400" b="1" dirty="0">
                <a:solidFill>
                  <a:srgbClr val="FFFF00"/>
                </a:solidFill>
              </a:rPr>
              <a:t> on </a:t>
            </a:r>
            <a:r>
              <a:rPr lang="fr-FR" sz="2400" b="1" dirty="0" err="1">
                <a:solidFill>
                  <a:srgbClr val="FFFF00"/>
                </a:solidFill>
              </a:rPr>
              <a:t>cardboard</a:t>
            </a:r>
            <a:r>
              <a:rPr lang="fr-FR" sz="2400" b="1" dirty="0">
                <a:solidFill>
                  <a:srgbClr val="FFFF00"/>
                </a:solidFill>
              </a:rPr>
              <a:t> – </a:t>
            </a:r>
            <a:r>
              <a:rPr lang="fr-FR" sz="2400" b="1" dirty="0" err="1">
                <a:solidFill>
                  <a:srgbClr val="FFFF00"/>
                </a:solidFill>
              </a:rPr>
              <a:t>Fundación</a:t>
            </a:r>
            <a:r>
              <a:rPr lang="fr-FR" sz="2400" b="1" dirty="0">
                <a:solidFill>
                  <a:srgbClr val="FFFF00"/>
                </a:solidFill>
              </a:rPr>
              <a:t> Victor Manuel Contreras, Mexico</a:t>
            </a:r>
          </a:p>
        </p:txBody>
      </p:sp>
    </p:spTree>
    <p:extLst>
      <p:ext uri="{BB962C8B-B14F-4D97-AF65-F5344CB8AC3E}">
        <p14:creationId xmlns:p14="http://schemas.microsoft.com/office/powerpoint/2010/main" val="355973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Accessoire de mode&#10;&#10;Description générée automatiquement">
            <a:extLst>
              <a:ext uri="{FF2B5EF4-FFF2-40B4-BE49-F238E27FC236}">
                <a16:creationId xmlns:a16="http://schemas.microsoft.com/office/drawing/2014/main" id="{B452F2D3-DBD6-9064-992D-EEA86267B8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60" y="647932"/>
            <a:ext cx="3384000" cy="4350847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8D2FB-23DD-D974-DCEA-13CE0B288B6A}"/>
              </a:ext>
            </a:extLst>
          </p:cNvPr>
          <p:cNvSpPr txBox="1"/>
          <p:nvPr/>
        </p:nvSpPr>
        <p:spPr>
          <a:xfrm>
            <a:off x="416560" y="4998779"/>
            <a:ext cx="4008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Joueuses de cartes  1926</a:t>
            </a:r>
          </a:p>
          <a:p>
            <a:r>
              <a:rPr lang="fr-FR" sz="2400" b="1" dirty="0" err="1">
                <a:solidFill>
                  <a:srgbClr val="FFFF00"/>
                </a:solidFill>
              </a:rPr>
              <a:t>Oil</a:t>
            </a:r>
            <a:r>
              <a:rPr lang="fr-FR" sz="2400" b="1" dirty="0">
                <a:solidFill>
                  <a:srgbClr val="FFFF00"/>
                </a:solidFill>
              </a:rPr>
              <a:t> on </a:t>
            </a:r>
            <a:r>
              <a:rPr lang="fr-FR" sz="2400" b="1" dirty="0" err="1">
                <a:solidFill>
                  <a:srgbClr val="FFFF00"/>
                </a:solidFill>
              </a:rPr>
              <a:t>canvas</a:t>
            </a:r>
            <a:r>
              <a:rPr lang="fr-FR" sz="2400" b="1" dirty="0">
                <a:solidFill>
                  <a:srgbClr val="FFFF00"/>
                </a:solidFill>
              </a:rPr>
              <a:t> – </a:t>
            </a:r>
            <a:r>
              <a:rPr lang="fr-FR" sz="2400" b="1" dirty="0" err="1">
                <a:solidFill>
                  <a:srgbClr val="FFFF00"/>
                </a:solidFill>
              </a:rPr>
              <a:t>Stolen</a:t>
            </a:r>
            <a:r>
              <a:rPr lang="fr-FR" sz="2400" b="1" dirty="0">
                <a:solidFill>
                  <a:srgbClr val="FFFF00"/>
                </a:solidFill>
              </a:rPr>
              <a:t> Painting – France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*</a:t>
            </a:r>
          </a:p>
        </p:txBody>
      </p:sp>
      <p:pic>
        <p:nvPicPr>
          <p:cNvPr id="6" name="Image 5" descr="Une image contenant personne, Visage humain, peinture, art&#10;&#10;Description générée automatiquement">
            <a:extLst>
              <a:ext uri="{FF2B5EF4-FFF2-40B4-BE49-F238E27FC236}">
                <a16:creationId xmlns:a16="http://schemas.microsoft.com/office/drawing/2014/main" id="{9DFC7DCE-F20A-3399-59F5-25C662BA40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1440" y="1432762"/>
            <a:ext cx="3384000" cy="409227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A84EF18-8F0A-BADF-C989-01099BC8D089}"/>
              </a:ext>
            </a:extLst>
          </p:cNvPr>
          <p:cNvSpPr txBox="1"/>
          <p:nvPr/>
        </p:nvSpPr>
        <p:spPr>
          <a:xfrm>
            <a:off x="7690762" y="232433"/>
            <a:ext cx="4785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confidences  1928</a:t>
            </a:r>
          </a:p>
          <a:p>
            <a:r>
              <a:rPr lang="fr-FR" sz="2400" b="1">
                <a:solidFill>
                  <a:srgbClr val="FFFF00"/>
                </a:solidFill>
              </a:rPr>
              <a:t>Oil on canvas – Galleria Campo dei Fiori, Italia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1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livre, habits, peinture&#10;&#10;Description générée automatiquement">
            <a:extLst>
              <a:ext uri="{FF2B5EF4-FFF2-40B4-BE49-F238E27FC236}">
                <a16:creationId xmlns:a16="http://schemas.microsoft.com/office/drawing/2014/main" id="{D9067AAD-9589-2C7A-11EF-A162FB604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0" y="877907"/>
            <a:ext cx="3312000" cy="479738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A1261A-D461-F685-C1A6-B80AB2F299EF}"/>
              </a:ext>
            </a:extLst>
          </p:cNvPr>
          <p:cNvSpPr txBox="1"/>
          <p:nvPr/>
        </p:nvSpPr>
        <p:spPr>
          <a:xfrm>
            <a:off x="106680" y="5675293"/>
            <a:ext cx="6583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La sagesse  1940-41</a:t>
            </a:r>
          </a:p>
          <a:p>
            <a:r>
              <a:rPr lang="en-US" sz="2400" b="1"/>
              <a:t>Oil on wood panel – Collection privée, USA</a:t>
            </a:r>
            <a:endParaRPr lang="fr-FR" sz="2400" b="1" dirty="0"/>
          </a:p>
        </p:txBody>
      </p:sp>
      <p:pic>
        <p:nvPicPr>
          <p:cNvPr id="6" name="Image 5" descr="Une image contenant pétale, peinture, dessin, art&#10;&#10;Description générée automatiquement">
            <a:extLst>
              <a:ext uri="{FF2B5EF4-FFF2-40B4-BE49-F238E27FC236}">
                <a16:creationId xmlns:a16="http://schemas.microsoft.com/office/drawing/2014/main" id="{BB0CEFC6-501A-C1F9-F9AB-6BB1C380D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7460" y="741721"/>
            <a:ext cx="3564000" cy="506975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D97512-B7A5-BD76-C4E7-518745834C17}"/>
              </a:ext>
            </a:extLst>
          </p:cNvPr>
          <p:cNvSpPr txBox="1"/>
          <p:nvPr/>
        </p:nvSpPr>
        <p:spPr>
          <a:xfrm>
            <a:off x="5037362" y="741721"/>
            <a:ext cx="3332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Lys et roses jaunes  1949</a:t>
            </a:r>
          </a:p>
          <a:p>
            <a:r>
              <a:rPr lang="es-ES" sz="2400" b="1"/>
              <a:t>Oil on canvas – Fundación Victor Manuel Contreras, Mexico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63947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 moderne, dessin&#10;&#10;Description générée automatiquement">
            <a:extLst>
              <a:ext uri="{FF2B5EF4-FFF2-40B4-BE49-F238E27FC236}">
                <a16:creationId xmlns:a16="http://schemas.microsoft.com/office/drawing/2014/main" id="{6F4E8810-A7A7-E7CE-47A4-5EE370FAB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120" y="1173497"/>
            <a:ext cx="3672000" cy="4522352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3CA106-4864-94F2-B24B-86A80B8889E0}"/>
              </a:ext>
            </a:extLst>
          </p:cNvPr>
          <p:cNvSpPr txBox="1"/>
          <p:nvPr/>
        </p:nvSpPr>
        <p:spPr>
          <a:xfrm>
            <a:off x="452120" y="5695849"/>
            <a:ext cx="510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liseuse III  1956</a:t>
            </a:r>
          </a:p>
          <a:p>
            <a:r>
              <a:rPr lang="fr-FR" sz="2400" b="1">
                <a:solidFill>
                  <a:srgbClr val="FFFF00"/>
                </a:solidFill>
              </a:rPr>
              <a:t>Oil on canvas – Lempicka Estate, USA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inture, habits, Visage humain, cadre photo&#10;&#10;Description générée automatiquement">
            <a:extLst>
              <a:ext uri="{FF2B5EF4-FFF2-40B4-BE49-F238E27FC236}">
                <a16:creationId xmlns:a16="http://schemas.microsoft.com/office/drawing/2014/main" id="{BFA63F65-A4EE-7499-C68F-BB178F5930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7880" y="1173497"/>
            <a:ext cx="3312000" cy="4968000"/>
          </a:xfrm>
          <a:prstGeom prst="rect">
            <a:avLst/>
          </a:prstGeom>
          <a:ln w="41275">
            <a:solidFill>
              <a:srgbClr val="FFFF00"/>
            </a:solidFill>
            <a:prstDash val="solid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0697651-37D5-BBCC-3798-D70CF2784A69}"/>
              </a:ext>
            </a:extLst>
          </p:cNvPr>
          <p:cNvSpPr txBox="1"/>
          <p:nvPr/>
        </p:nvSpPr>
        <p:spPr>
          <a:xfrm>
            <a:off x="7112000" y="301004"/>
            <a:ext cx="5476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Vue de "La Piscine", Musée d'Art et d'Industrie de Roubaix.</a:t>
            </a:r>
          </a:p>
        </p:txBody>
      </p:sp>
    </p:spTree>
    <p:extLst>
      <p:ext uri="{BB962C8B-B14F-4D97-AF65-F5344CB8AC3E}">
        <p14:creationId xmlns:p14="http://schemas.microsoft.com/office/powerpoint/2010/main" val="2884342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tatue, Visage humain, dessin humoristique, personne&#10;&#10;Description générée automatiquement">
            <a:extLst>
              <a:ext uri="{FF2B5EF4-FFF2-40B4-BE49-F238E27FC236}">
                <a16:creationId xmlns:a16="http://schemas.microsoft.com/office/drawing/2014/main" id="{80734B9B-A0B0-D0AA-334B-9199FB2AEF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402360"/>
            <a:ext cx="6480000" cy="324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E2CEBC-7BF9-2AC2-0DDE-E73BE6A1CFB2}"/>
              </a:ext>
            </a:extLst>
          </p:cNvPr>
          <p:cNvSpPr txBox="1"/>
          <p:nvPr/>
        </p:nvSpPr>
        <p:spPr>
          <a:xfrm>
            <a:off x="365760" y="3779520"/>
            <a:ext cx="693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Tamara de Lempicka, Portrait de Marjorie Ferry, huile sur toile, 1932</a:t>
            </a:r>
            <a:endParaRPr lang="fr-FR" sz="2400" b="1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A6F4C8B-8246-436E-3B8F-AA03627113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632" y="3389632"/>
            <a:ext cx="45719" cy="45719"/>
          </a:xfrm>
          <a:prstGeom prst="rect">
            <a:avLst/>
          </a:prstGeom>
        </p:spPr>
      </p:pic>
      <p:pic>
        <p:nvPicPr>
          <p:cNvPr id="12" name="Image 11" descr="Une image contenant art, Model d’art, peinture, Littérature érotique&#10;&#10;Description générée automatiquement">
            <a:extLst>
              <a:ext uri="{FF2B5EF4-FFF2-40B4-BE49-F238E27FC236}">
                <a16:creationId xmlns:a16="http://schemas.microsoft.com/office/drawing/2014/main" id="{8F32EA6C-4885-73FD-A67F-5F104265C04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8240" y="1019178"/>
            <a:ext cx="2988000" cy="4832345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E7A6ECB5-2B17-D5E0-FCB7-28F1A828DED2}"/>
              </a:ext>
            </a:extLst>
          </p:cNvPr>
          <p:cNvSpPr txBox="1"/>
          <p:nvPr/>
        </p:nvSpPr>
        <p:spPr>
          <a:xfrm>
            <a:off x="5721351" y="4422633"/>
            <a:ext cx="68240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The Model</a:t>
            </a:r>
          </a:p>
          <a:p>
            <a:r>
              <a:rPr lang="fr-FR" sz="2000" b="1" dirty="0"/>
              <a:t>Tamara de </a:t>
            </a:r>
            <a:r>
              <a:rPr lang="fr-FR" sz="2000" b="1" dirty="0" err="1"/>
              <a:t>Lempicka</a:t>
            </a:r>
            <a:endParaRPr lang="fr-FR" sz="2000" b="1" dirty="0"/>
          </a:p>
          <a:p>
            <a:r>
              <a:rPr lang="fr-FR" sz="2000" b="1" dirty="0"/>
              <a:t>Titre original: Le </a:t>
            </a:r>
            <a:r>
              <a:rPr lang="fr-FR" sz="2000" b="1" dirty="0" err="1"/>
              <a:t>Modele</a:t>
            </a:r>
            <a:endParaRPr lang="fr-FR" sz="2000" b="1" dirty="0"/>
          </a:p>
          <a:p>
            <a:r>
              <a:rPr lang="fr-FR" sz="2000" b="1" dirty="0"/>
              <a:t>Date: 1925</a:t>
            </a:r>
          </a:p>
          <a:p>
            <a:r>
              <a:rPr lang="fr-FR" sz="2000" b="1" dirty="0"/>
              <a:t>Style: Art déco</a:t>
            </a:r>
          </a:p>
          <a:p>
            <a:r>
              <a:rPr lang="fr-FR" sz="2000" b="1" dirty="0"/>
              <a:t>Genre: nu</a:t>
            </a:r>
          </a:p>
          <a:p>
            <a:r>
              <a:rPr lang="fr-FR" sz="2000" b="1" dirty="0"/>
              <a:t>Media: </a:t>
            </a:r>
            <a:r>
              <a:rPr lang="fr-FR" sz="2000" b="1" dirty="0" err="1"/>
              <a:t>oil</a:t>
            </a:r>
            <a:r>
              <a:rPr lang="fr-FR" sz="2000" b="1" dirty="0"/>
              <a:t>, </a:t>
            </a:r>
            <a:r>
              <a:rPr lang="fr-FR" sz="2000" b="1" dirty="0" err="1"/>
              <a:t>canvas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40775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B4E78AA-FF6D-CFC7-7E53-10F4082FC311}"/>
              </a:ext>
            </a:extLst>
          </p:cNvPr>
          <p:cNvSpPr txBox="1"/>
          <p:nvPr/>
        </p:nvSpPr>
        <p:spPr>
          <a:xfrm>
            <a:off x="2231689" y="766289"/>
            <a:ext cx="11144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L’ Artiste peintre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8D20C5F-4001-BF7F-EB26-2132063B5F19}"/>
              </a:ext>
            </a:extLst>
          </p:cNvPr>
          <p:cNvSpPr txBox="1"/>
          <p:nvPr/>
        </p:nvSpPr>
        <p:spPr>
          <a:xfrm>
            <a:off x="3930650" y="1351064"/>
            <a:ext cx="7747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Tamara De </a:t>
            </a:r>
            <a:r>
              <a:rPr lang="fr-FR" sz="3200" b="1" dirty="0" err="1">
                <a:solidFill>
                  <a:schemeClr val="bg1"/>
                </a:solidFill>
              </a:rPr>
              <a:t>Lempicka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D766FA-3D20-253F-5CD6-EEA9065DF6DB}"/>
              </a:ext>
            </a:extLst>
          </p:cNvPr>
          <p:cNvSpPr txBox="1"/>
          <p:nvPr/>
        </p:nvSpPr>
        <p:spPr>
          <a:xfrm>
            <a:off x="2806700" y="2083309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Sur Une Suggestion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05C7B04-3BAD-0617-1A62-E3DD8F68F675}"/>
              </a:ext>
            </a:extLst>
          </p:cNvPr>
          <p:cNvSpPr txBox="1"/>
          <p:nvPr/>
        </p:nvSpPr>
        <p:spPr>
          <a:xfrm>
            <a:off x="3359150" y="2750763"/>
            <a:ext cx="889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6D82F46-BA57-153E-3AB4-1561171C58EB}"/>
              </a:ext>
            </a:extLst>
          </p:cNvPr>
          <p:cNvSpPr txBox="1"/>
          <p:nvPr/>
        </p:nvSpPr>
        <p:spPr>
          <a:xfrm>
            <a:off x="5473700" y="4344039"/>
            <a:ext cx="588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6620841-D459-6DC7-3154-4DDEFB2B1907}"/>
              </a:ext>
            </a:extLst>
          </p:cNvPr>
          <p:cNvSpPr txBox="1"/>
          <p:nvPr/>
        </p:nvSpPr>
        <p:spPr>
          <a:xfrm>
            <a:off x="4279900" y="3630477"/>
            <a:ext cx="7353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Merci De Votre Visite</a:t>
            </a:r>
          </a:p>
        </p:txBody>
      </p:sp>
    </p:spTree>
    <p:extLst>
      <p:ext uri="{BB962C8B-B14F-4D97-AF65-F5344CB8AC3E}">
        <p14:creationId xmlns:p14="http://schemas.microsoft.com/office/powerpoint/2010/main" val="538604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982</Words>
  <Application>Microsoft Office PowerPoint</Application>
  <PresentationFormat>Grand écran</PresentationFormat>
  <Paragraphs>130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2024-05-29T04:34:30Z</dcterms:created>
  <dcterms:modified xsi:type="dcterms:W3CDTF">2024-05-29T15:50:05Z</dcterms:modified>
</cp:coreProperties>
</file>