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81" r:id="rId4"/>
    <p:sldId id="280" r:id="rId5"/>
    <p:sldId id="279" r:id="rId6"/>
    <p:sldId id="278" r:id="rId7"/>
    <p:sldId id="277" r:id="rId8"/>
    <p:sldId id="276" r:id="rId9"/>
    <p:sldId id="275" r:id="rId10"/>
    <p:sldId id="274" r:id="rId11"/>
    <p:sldId id="273" r:id="rId12"/>
    <p:sldId id="272" r:id="rId13"/>
    <p:sldId id="271" r:id="rId14"/>
    <p:sldId id="270" r:id="rId15"/>
    <p:sldId id="269" r:id="rId16"/>
    <p:sldId id="268" r:id="rId17"/>
    <p:sldId id="267" r:id="rId18"/>
    <p:sldId id="266" r:id="rId19"/>
    <p:sldId id="265" r:id="rId20"/>
    <p:sldId id="264" r:id="rId21"/>
    <p:sldId id="263" r:id="rId22"/>
    <p:sldId id="262" r:id="rId23"/>
    <p:sldId id="261" r:id="rId24"/>
    <p:sldId id="260" r:id="rId25"/>
    <p:sldId id="259" r:id="rId26"/>
    <p:sldId id="258" r:id="rId27"/>
    <p:sldId id="257"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052" autoAdjust="0"/>
    <p:restoredTop sz="94660"/>
  </p:normalViewPr>
  <p:slideViewPr>
    <p:cSldViewPr snapToGrid="0">
      <p:cViewPr varScale="1">
        <p:scale>
          <a:sx n="74" d="100"/>
          <a:sy n="74" d="100"/>
        </p:scale>
        <p:origin x="39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605B0E-29BE-79D4-39A0-33A19F2825E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A1448F3-D7D1-4FF4-85F0-2C0242FFC78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59720EC-2A46-90D4-1AF3-D7D769EDD40A}"/>
              </a:ext>
            </a:extLst>
          </p:cNvPr>
          <p:cNvSpPr>
            <a:spLocks noGrp="1"/>
          </p:cNvSpPr>
          <p:nvPr>
            <p:ph type="dt" sz="half" idx="10"/>
          </p:nvPr>
        </p:nvSpPr>
        <p:spPr/>
        <p:txBody>
          <a:bodyPr/>
          <a:lstStyle/>
          <a:p>
            <a:fld id="{DB0F283C-850C-4A88-9F97-70441B958491}" type="datetimeFigureOut">
              <a:rPr lang="fr-FR" smtClean="0"/>
              <a:t>26/06/2024</a:t>
            </a:fld>
            <a:endParaRPr lang="fr-FR"/>
          </a:p>
        </p:txBody>
      </p:sp>
      <p:sp>
        <p:nvSpPr>
          <p:cNvPr id="5" name="Espace réservé du pied de page 4">
            <a:extLst>
              <a:ext uri="{FF2B5EF4-FFF2-40B4-BE49-F238E27FC236}">
                <a16:creationId xmlns:a16="http://schemas.microsoft.com/office/drawing/2014/main" id="{FD5EC4A1-F1FD-6040-7ED3-81A5E066073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DD66337-B21E-B411-5CE2-5F6F2167445C}"/>
              </a:ext>
            </a:extLst>
          </p:cNvPr>
          <p:cNvSpPr>
            <a:spLocks noGrp="1"/>
          </p:cNvSpPr>
          <p:nvPr>
            <p:ph type="sldNum" sz="quarter" idx="12"/>
          </p:nvPr>
        </p:nvSpPr>
        <p:spPr/>
        <p:txBody>
          <a:bodyPr/>
          <a:lstStyle/>
          <a:p>
            <a:fld id="{81435F8B-13CA-4E9A-B3C5-00956CF0A619}" type="slidenum">
              <a:rPr lang="fr-FR" smtClean="0"/>
              <a:t>‹N°›</a:t>
            </a:fld>
            <a:endParaRPr lang="fr-FR"/>
          </a:p>
        </p:txBody>
      </p:sp>
    </p:spTree>
    <p:extLst>
      <p:ext uri="{BB962C8B-B14F-4D97-AF65-F5344CB8AC3E}">
        <p14:creationId xmlns:p14="http://schemas.microsoft.com/office/powerpoint/2010/main" val="31260444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A54B95-2A98-7427-7713-3693DE110B2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485A305-ECC6-8E3F-BF61-CA65D1AB813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48A9C72-3C8D-FDE5-965C-DD95F199473B}"/>
              </a:ext>
            </a:extLst>
          </p:cNvPr>
          <p:cNvSpPr>
            <a:spLocks noGrp="1"/>
          </p:cNvSpPr>
          <p:nvPr>
            <p:ph type="dt" sz="half" idx="10"/>
          </p:nvPr>
        </p:nvSpPr>
        <p:spPr/>
        <p:txBody>
          <a:bodyPr/>
          <a:lstStyle/>
          <a:p>
            <a:fld id="{DB0F283C-850C-4A88-9F97-70441B958491}" type="datetimeFigureOut">
              <a:rPr lang="fr-FR" smtClean="0"/>
              <a:t>26/06/2024</a:t>
            </a:fld>
            <a:endParaRPr lang="fr-FR"/>
          </a:p>
        </p:txBody>
      </p:sp>
      <p:sp>
        <p:nvSpPr>
          <p:cNvPr id="5" name="Espace réservé du pied de page 4">
            <a:extLst>
              <a:ext uri="{FF2B5EF4-FFF2-40B4-BE49-F238E27FC236}">
                <a16:creationId xmlns:a16="http://schemas.microsoft.com/office/drawing/2014/main" id="{EC97F152-3267-AD81-1F86-DB1168A7816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1D34E2-9A84-B2A7-3276-5D7CF69ACEF8}"/>
              </a:ext>
            </a:extLst>
          </p:cNvPr>
          <p:cNvSpPr>
            <a:spLocks noGrp="1"/>
          </p:cNvSpPr>
          <p:nvPr>
            <p:ph type="sldNum" sz="quarter" idx="12"/>
          </p:nvPr>
        </p:nvSpPr>
        <p:spPr/>
        <p:txBody>
          <a:bodyPr/>
          <a:lstStyle/>
          <a:p>
            <a:fld id="{81435F8B-13CA-4E9A-B3C5-00956CF0A619}" type="slidenum">
              <a:rPr lang="fr-FR" smtClean="0"/>
              <a:t>‹N°›</a:t>
            </a:fld>
            <a:endParaRPr lang="fr-FR"/>
          </a:p>
        </p:txBody>
      </p:sp>
    </p:spTree>
    <p:extLst>
      <p:ext uri="{BB962C8B-B14F-4D97-AF65-F5344CB8AC3E}">
        <p14:creationId xmlns:p14="http://schemas.microsoft.com/office/powerpoint/2010/main" val="40014016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9518C6-313C-66C0-7744-D09D4696181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C03154F-B124-C6B8-1A83-BA986C49982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874068C-0646-0A8D-CED6-016B469ACDBD}"/>
              </a:ext>
            </a:extLst>
          </p:cNvPr>
          <p:cNvSpPr>
            <a:spLocks noGrp="1"/>
          </p:cNvSpPr>
          <p:nvPr>
            <p:ph type="dt" sz="half" idx="10"/>
          </p:nvPr>
        </p:nvSpPr>
        <p:spPr/>
        <p:txBody>
          <a:bodyPr/>
          <a:lstStyle/>
          <a:p>
            <a:fld id="{DB0F283C-850C-4A88-9F97-70441B958491}" type="datetimeFigureOut">
              <a:rPr lang="fr-FR" smtClean="0"/>
              <a:t>26/06/2024</a:t>
            </a:fld>
            <a:endParaRPr lang="fr-FR"/>
          </a:p>
        </p:txBody>
      </p:sp>
      <p:sp>
        <p:nvSpPr>
          <p:cNvPr id="5" name="Espace réservé du pied de page 4">
            <a:extLst>
              <a:ext uri="{FF2B5EF4-FFF2-40B4-BE49-F238E27FC236}">
                <a16:creationId xmlns:a16="http://schemas.microsoft.com/office/drawing/2014/main" id="{1CDC9F1D-E66E-AA4C-D4A2-FCB8741B592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B5E79D4-AFE7-4EBD-AD49-12E55BA70488}"/>
              </a:ext>
            </a:extLst>
          </p:cNvPr>
          <p:cNvSpPr>
            <a:spLocks noGrp="1"/>
          </p:cNvSpPr>
          <p:nvPr>
            <p:ph type="sldNum" sz="quarter" idx="12"/>
          </p:nvPr>
        </p:nvSpPr>
        <p:spPr/>
        <p:txBody>
          <a:bodyPr/>
          <a:lstStyle/>
          <a:p>
            <a:fld id="{81435F8B-13CA-4E9A-B3C5-00956CF0A619}" type="slidenum">
              <a:rPr lang="fr-FR" smtClean="0"/>
              <a:t>‹N°›</a:t>
            </a:fld>
            <a:endParaRPr lang="fr-FR"/>
          </a:p>
        </p:txBody>
      </p:sp>
    </p:spTree>
    <p:extLst>
      <p:ext uri="{BB962C8B-B14F-4D97-AF65-F5344CB8AC3E}">
        <p14:creationId xmlns:p14="http://schemas.microsoft.com/office/powerpoint/2010/main" val="1078942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4A2EF20-966C-A8E3-FBB8-0762ACEBDA5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2575A35-714A-4C0E-6296-2F5588416A1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DD94813-05F6-4E2E-276C-7EF0CFDD7ED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B0FCE0D-659E-A40A-9F36-F57FB2B57B45}"/>
              </a:ext>
            </a:extLst>
          </p:cNvPr>
          <p:cNvSpPr>
            <a:spLocks noGrp="1"/>
          </p:cNvSpPr>
          <p:nvPr>
            <p:ph type="dt" sz="half" idx="10"/>
          </p:nvPr>
        </p:nvSpPr>
        <p:spPr/>
        <p:txBody>
          <a:bodyPr/>
          <a:lstStyle/>
          <a:p>
            <a:fld id="{DB0F283C-850C-4A88-9F97-70441B958491}" type="datetimeFigureOut">
              <a:rPr lang="fr-FR" smtClean="0"/>
              <a:t>26/06/2024</a:t>
            </a:fld>
            <a:endParaRPr lang="fr-FR"/>
          </a:p>
        </p:txBody>
      </p:sp>
      <p:sp>
        <p:nvSpPr>
          <p:cNvPr id="6" name="Espace réservé du pied de page 5">
            <a:extLst>
              <a:ext uri="{FF2B5EF4-FFF2-40B4-BE49-F238E27FC236}">
                <a16:creationId xmlns:a16="http://schemas.microsoft.com/office/drawing/2014/main" id="{9DD84624-802C-EF5F-A4ED-BDDD8B63308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03D90A1-B842-42A5-1443-4B13D44CED1E}"/>
              </a:ext>
            </a:extLst>
          </p:cNvPr>
          <p:cNvSpPr>
            <a:spLocks noGrp="1"/>
          </p:cNvSpPr>
          <p:nvPr>
            <p:ph type="sldNum" sz="quarter" idx="12"/>
          </p:nvPr>
        </p:nvSpPr>
        <p:spPr/>
        <p:txBody>
          <a:bodyPr/>
          <a:lstStyle/>
          <a:p>
            <a:fld id="{81435F8B-13CA-4E9A-B3C5-00956CF0A619}" type="slidenum">
              <a:rPr lang="fr-FR" smtClean="0"/>
              <a:t>‹N°›</a:t>
            </a:fld>
            <a:endParaRPr lang="fr-FR"/>
          </a:p>
        </p:txBody>
      </p:sp>
    </p:spTree>
    <p:extLst>
      <p:ext uri="{BB962C8B-B14F-4D97-AF65-F5344CB8AC3E}">
        <p14:creationId xmlns:p14="http://schemas.microsoft.com/office/powerpoint/2010/main" val="10077725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56F0F6-7803-9593-32B3-0CEC9EE89A2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76EF470-D07E-91B7-97CF-FF203FE845F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42DF4E9-22A8-34E8-3819-4688564CAD7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8F93D84-30AB-5DA6-D6D8-EFE15E5203C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B738A25-AEBC-515F-3EEE-18BCAB30C65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C593B7D-67CC-E8A5-7B9C-D50FE9F0CAD0}"/>
              </a:ext>
            </a:extLst>
          </p:cNvPr>
          <p:cNvSpPr>
            <a:spLocks noGrp="1"/>
          </p:cNvSpPr>
          <p:nvPr>
            <p:ph type="dt" sz="half" idx="10"/>
          </p:nvPr>
        </p:nvSpPr>
        <p:spPr/>
        <p:txBody>
          <a:bodyPr/>
          <a:lstStyle/>
          <a:p>
            <a:fld id="{DB0F283C-850C-4A88-9F97-70441B958491}" type="datetimeFigureOut">
              <a:rPr lang="fr-FR" smtClean="0"/>
              <a:t>26/06/2024</a:t>
            </a:fld>
            <a:endParaRPr lang="fr-FR"/>
          </a:p>
        </p:txBody>
      </p:sp>
      <p:sp>
        <p:nvSpPr>
          <p:cNvPr id="8" name="Espace réservé du pied de page 7">
            <a:extLst>
              <a:ext uri="{FF2B5EF4-FFF2-40B4-BE49-F238E27FC236}">
                <a16:creationId xmlns:a16="http://schemas.microsoft.com/office/drawing/2014/main" id="{BA09D6D0-B342-ACF0-D374-512F790ACCF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0EA7A69-FBCB-AA8B-F00B-92C096C41166}"/>
              </a:ext>
            </a:extLst>
          </p:cNvPr>
          <p:cNvSpPr>
            <a:spLocks noGrp="1"/>
          </p:cNvSpPr>
          <p:nvPr>
            <p:ph type="sldNum" sz="quarter" idx="12"/>
          </p:nvPr>
        </p:nvSpPr>
        <p:spPr/>
        <p:txBody>
          <a:bodyPr/>
          <a:lstStyle/>
          <a:p>
            <a:fld id="{81435F8B-13CA-4E9A-B3C5-00956CF0A619}" type="slidenum">
              <a:rPr lang="fr-FR" smtClean="0"/>
              <a:t>‹N°›</a:t>
            </a:fld>
            <a:endParaRPr lang="fr-FR"/>
          </a:p>
        </p:txBody>
      </p:sp>
    </p:spTree>
    <p:extLst>
      <p:ext uri="{BB962C8B-B14F-4D97-AF65-F5344CB8AC3E}">
        <p14:creationId xmlns:p14="http://schemas.microsoft.com/office/powerpoint/2010/main" val="13389691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84F3D6-FC04-3119-A73C-68EB08C5883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DB7748F-F8E4-9C0F-7365-806229E88CC0}"/>
              </a:ext>
            </a:extLst>
          </p:cNvPr>
          <p:cNvSpPr>
            <a:spLocks noGrp="1"/>
          </p:cNvSpPr>
          <p:nvPr>
            <p:ph type="dt" sz="half" idx="10"/>
          </p:nvPr>
        </p:nvSpPr>
        <p:spPr/>
        <p:txBody>
          <a:bodyPr/>
          <a:lstStyle/>
          <a:p>
            <a:fld id="{DB0F283C-850C-4A88-9F97-70441B958491}" type="datetimeFigureOut">
              <a:rPr lang="fr-FR" smtClean="0"/>
              <a:t>26/06/2024</a:t>
            </a:fld>
            <a:endParaRPr lang="fr-FR"/>
          </a:p>
        </p:txBody>
      </p:sp>
      <p:sp>
        <p:nvSpPr>
          <p:cNvPr id="4" name="Espace réservé du pied de page 3">
            <a:extLst>
              <a:ext uri="{FF2B5EF4-FFF2-40B4-BE49-F238E27FC236}">
                <a16:creationId xmlns:a16="http://schemas.microsoft.com/office/drawing/2014/main" id="{033350EE-E3D1-D9D3-C82A-3C5FB42D070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0831CC4-05C6-7A29-AFB5-FA09B29BDBC8}"/>
              </a:ext>
            </a:extLst>
          </p:cNvPr>
          <p:cNvSpPr>
            <a:spLocks noGrp="1"/>
          </p:cNvSpPr>
          <p:nvPr>
            <p:ph type="sldNum" sz="quarter" idx="12"/>
          </p:nvPr>
        </p:nvSpPr>
        <p:spPr/>
        <p:txBody>
          <a:bodyPr/>
          <a:lstStyle/>
          <a:p>
            <a:fld id="{81435F8B-13CA-4E9A-B3C5-00956CF0A619}" type="slidenum">
              <a:rPr lang="fr-FR" smtClean="0"/>
              <a:t>‹N°›</a:t>
            </a:fld>
            <a:endParaRPr lang="fr-FR"/>
          </a:p>
        </p:txBody>
      </p:sp>
    </p:spTree>
    <p:extLst>
      <p:ext uri="{BB962C8B-B14F-4D97-AF65-F5344CB8AC3E}">
        <p14:creationId xmlns:p14="http://schemas.microsoft.com/office/powerpoint/2010/main" val="39652908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9B1A1F3-3F8B-BB41-11E3-D80ACDCACBC3}"/>
              </a:ext>
            </a:extLst>
          </p:cNvPr>
          <p:cNvSpPr>
            <a:spLocks noGrp="1"/>
          </p:cNvSpPr>
          <p:nvPr>
            <p:ph type="dt" sz="half" idx="10"/>
          </p:nvPr>
        </p:nvSpPr>
        <p:spPr/>
        <p:txBody>
          <a:bodyPr/>
          <a:lstStyle/>
          <a:p>
            <a:fld id="{DB0F283C-850C-4A88-9F97-70441B958491}" type="datetimeFigureOut">
              <a:rPr lang="fr-FR" smtClean="0"/>
              <a:t>26/06/2024</a:t>
            </a:fld>
            <a:endParaRPr lang="fr-FR"/>
          </a:p>
        </p:txBody>
      </p:sp>
      <p:sp>
        <p:nvSpPr>
          <p:cNvPr id="3" name="Espace réservé du pied de page 2">
            <a:extLst>
              <a:ext uri="{FF2B5EF4-FFF2-40B4-BE49-F238E27FC236}">
                <a16:creationId xmlns:a16="http://schemas.microsoft.com/office/drawing/2014/main" id="{FA444D63-C103-0972-513D-8AB4B50D558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1724F12-0E9D-AA89-D143-F9553E35432F}"/>
              </a:ext>
            </a:extLst>
          </p:cNvPr>
          <p:cNvSpPr>
            <a:spLocks noGrp="1"/>
          </p:cNvSpPr>
          <p:nvPr>
            <p:ph type="sldNum" sz="quarter" idx="12"/>
          </p:nvPr>
        </p:nvSpPr>
        <p:spPr/>
        <p:txBody>
          <a:bodyPr/>
          <a:lstStyle/>
          <a:p>
            <a:fld id="{81435F8B-13CA-4E9A-B3C5-00956CF0A619}" type="slidenum">
              <a:rPr lang="fr-FR" smtClean="0"/>
              <a:t>‹N°›</a:t>
            </a:fld>
            <a:endParaRPr lang="fr-FR"/>
          </a:p>
        </p:txBody>
      </p:sp>
    </p:spTree>
    <p:extLst>
      <p:ext uri="{BB962C8B-B14F-4D97-AF65-F5344CB8AC3E}">
        <p14:creationId xmlns:p14="http://schemas.microsoft.com/office/powerpoint/2010/main" val="23450416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73B1F1-55A6-8302-E1C9-63706106B64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AA54F33-85C1-27D8-CCAD-48BDDACF5CE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F778C00-97CB-7C11-1FBC-2AC1B5998E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54A54D7-4DAF-8E00-6FF3-A021EB251A10}"/>
              </a:ext>
            </a:extLst>
          </p:cNvPr>
          <p:cNvSpPr>
            <a:spLocks noGrp="1"/>
          </p:cNvSpPr>
          <p:nvPr>
            <p:ph type="dt" sz="half" idx="10"/>
          </p:nvPr>
        </p:nvSpPr>
        <p:spPr/>
        <p:txBody>
          <a:bodyPr/>
          <a:lstStyle/>
          <a:p>
            <a:fld id="{DB0F283C-850C-4A88-9F97-70441B958491}" type="datetimeFigureOut">
              <a:rPr lang="fr-FR" smtClean="0"/>
              <a:t>26/06/2024</a:t>
            </a:fld>
            <a:endParaRPr lang="fr-FR"/>
          </a:p>
        </p:txBody>
      </p:sp>
      <p:sp>
        <p:nvSpPr>
          <p:cNvPr id="6" name="Espace réservé du pied de page 5">
            <a:extLst>
              <a:ext uri="{FF2B5EF4-FFF2-40B4-BE49-F238E27FC236}">
                <a16:creationId xmlns:a16="http://schemas.microsoft.com/office/drawing/2014/main" id="{63402CDA-3935-817B-2557-EE9FA9C631B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01D155C-7AB0-54F9-ADE7-A42CEB8AE349}"/>
              </a:ext>
            </a:extLst>
          </p:cNvPr>
          <p:cNvSpPr>
            <a:spLocks noGrp="1"/>
          </p:cNvSpPr>
          <p:nvPr>
            <p:ph type="sldNum" sz="quarter" idx="12"/>
          </p:nvPr>
        </p:nvSpPr>
        <p:spPr/>
        <p:txBody>
          <a:bodyPr/>
          <a:lstStyle/>
          <a:p>
            <a:fld id="{81435F8B-13CA-4E9A-B3C5-00956CF0A619}" type="slidenum">
              <a:rPr lang="fr-FR" smtClean="0"/>
              <a:t>‹N°›</a:t>
            </a:fld>
            <a:endParaRPr lang="fr-FR"/>
          </a:p>
        </p:txBody>
      </p:sp>
    </p:spTree>
    <p:extLst>
      <p:ext uri="{BB962C8B-B14F-4D97-AF65-F5344CB8AC3E}">
        <p14:creationId xmlns:p14="http://schemas.microsoft.com/office/powerpoint/2010/main" val="12681398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EE9C14-BC4C-9055-E0F8-84CD677E603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435E011-473A-552B-845C-058DEE4B8D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9DA336F-F426-50E2-1B90-1513CC38D9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EA231EA-037E-1DA2-D655-880672D6E53D}"/>
              </a:ext>
            </a:extLst>
          </p:cNvPr>
          <p:cNvSpPr>
            <a:spLocks noGrp="1"/>
          </p:cNvSpPr>
          <p:nvPr>
            <p:ph type="dt" sz="half" idx="10"/>
          </p:nvPr>
        </p:nvSpPr>
        <p:spPr/>
        <p:txBody>
          <a:bodyPr/>
          <a:lstStyle/>
          <a:p>
            <a:fld id="{DB0F283C-850C-4A88-9F97-70441B958491}" type="datetimeFigureOut">
              <a:rPr lang="fr-FR" smtClean="0"/>
              <a:t>26/06/2024</a:t>
            </a:fld>
            <a:endParaRPr lang="fr-FR"/>
          </a:p>
        </p:txBody>
      </p:sp>
      <p:sp>
        <p:nvSpPr>
          <p:cNvPr id="6" name="Espace réservé du pied de page 5">
            <a:extLst>
              <a:ext uri="{FF2B5EF4-FFF2-40B4-BE49-F238E27FC236}">
                <a16:creationId xmlns:a16="http://schemas.microsoft.com/office/drawing/2014/main" id="{08CC967A-1267-8315-BF01-6F07F4A6607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A391E02-6C11-568D-C611-1B0147B88A5B}"/>
              </a:ext>
            </a:extLst>
          </p:cNvPr>
          <p:cNvSpPr>
            <a:spLocks noGrp="1"/>
          </p:cNvSpPr>
          <p:nvPr>
            <p:ph type="sldNum" sz="quarter" idx="12"/>
          </p:nvPr>
        </p:nvSpPr>
        <p:spPr/>
        <p:txBody>
          <a:bodyPr/>
          <a:lstStyle/>
          <a:p>
            <a:fld id="{81435F8B-13CA-4E9A-B3C5-00956CF0A619}" type="slidenum">
              <a:rPr lang="fr-FR" smtClean="0"/>
              <a:t>‹N°›</a:t>
            </a:fld>
            <a:endParaRPr lang="fr-FR"/>
          </a:p>
        </p:txBody>
      </p:sp>
    </p:spTree>
    <p:extLst>
      <p:ext uri="{BB962C8B-B14F-4D97-AF65-F5344CB8AC3E}">
        <p14:creationId xmlns:p14="http://schemas.microsoft.com/office/powerpoint/2010/main" val="617412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A2CE28-69D5-8635-DBDD-BBC2E2DEFC1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9C27405-D1CC-0D16-CF0A-168B019E431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857FD8E-6F61-5E10-9E7F-94DA493B9847}"/>
              </a:ext>
            </a:extLst>
          </p:cNvPr>
          <p:cNvSpPr>
            <a:spLocks noGrp="1"/>
          </p:cNvSpPr>
          <p:nvPr>
            <p:ph type="dt" sz="half" idx="10"/>
          </p:nvPr>
        </p:nvSpPr>
        <p:spPr/>
        <p:txBody>
          <a:bodyPr/>
          <a:lstStyle/>
          <a:p>
            <a:fld id="{DB0F283C-850C-4A88-9F97-70441B958491}" type="datetimeFigureOut">
              <a:rPr lang="fr-FR" smtClean="0"/>
              <a:t>26/06/2024</a:t>
            </a:fld>
            <a:endParaRPr lang="fr-FR"/>
          </a:p>
        </p:txBody>
      </p:sp>
      <p:sp>
        <p:nvSpPr>
          <p:cNvPr id="5" name="Espace réservé du pied de page 4">
            <a:extLst>
              <a:ext uri="{FF2B5EF4-FFF2-40B4-BE49-F238E27FC236}">
                <a16:creationId xmlns:a16="http://schemas.microsoft.com/office/drawing/2014/main" id="{29396199-5A3E-53BD-CE4E-7801E91BC18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2CA84C7-CF6E-6FF6-C76B-B73AB3CBA6BB}"/>
              </a:ext>
            </a:extLst>
          </p:cNvPr>
          <p:cNvSpPr>
            <a:spLocks noGrp="1"/>
          </p:cNvSpPr>
          <p:nvPr>
            <p:ph type="sldNum" sz="quarter" idx="12"/>
          </p:nvPr>
        </p:nvSpPr>
        <p:spPr/>
        <p:txBody>
          <a:bodyPr/>
          <a:lstStyle/>
          <a:p>
            <a:fld id="{81435F8B-13CA-4E9A-B3C5-00956CF0A619}" type="slidenum">
              <a:rPr lang="fr-FR" smtClean="0"/>
              <a:t>‹N°›</a:t>
            </a:fld>
            <a:endParaRPr lang="fr-FR"/>
          </a:p>
        </p:txBody>
      </p:sp>
    </p:spTree>
    <p:extLst>
      <p:ext uri="{BB962C8B-B14F-4D97-AF65-F5344CB8AC3E}">
        <p14:creationId xmlns:p14="http://schemas.microsoft.com/office/powerpoint/2010/main" val="2104714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695B836-836A-EFAA-8450-0B97FE15A2B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22C82C7-6B55-179A-DDF2-157503F1327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27A7056-FB12-5DBF-86DB-5580A689719E}"/>
              </a:ext>
            </a:extLst>
          </p:cNvPr>
          <p:cNvSpPr>
            <a:spLocks noGrp="1"/>
          </p:cNvSpPr>
          <p:nvPr>
            <p:ph type="dt" sz="half" idx="10"/>
          </p:nvPr>
        </p:nvSpPr>
        <p:spPr/>
        <p:txBody>
          <a:bodyPr/>
          <a:lstStyle/>
          <a:p>
            <a:fld id="{DB0F283C-850C-4A88-9F97-70441B958491}" type="datetimeFigureOut">
              <a:rPr lang="fr-FR" smtClean="0"/>
              <a:t>26/06/2024</a:t>
            </a:fld>
            <a:endParaRPr lang="fr-FR"/>
          </a:p>
        </p:txBody>
      </p:sp>
      <p:sp>
        <p:nvSpPr>
          <p:cNvPr id="5" name="Espace réservé du pied de page 4">
            <a:extLst>
              <a:ext uri="{FF2B5EF4-FFF2-40B4-BE49-F238E27FC236}">
                <a16:creationId xmlns:a16="http://schemas.microsoft.com/office/drawing/2014/main" id="{6D87C64A-2FB0-49CA-ED5F-F79956F88A6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AC19B55-A934-F643-2F81-483FD1049BA4}"/>
              </a:ext>
            </a:extLst>
          </p:cNvPr>
          <p:cNvSpPr>
            <a:spLocks noGrp="1"/>
          </p:cNvSpPr>
          <p:nvPr>
            <p:ph type="sldNum" sz="quarter" idx="12"/>
          </p:nvPr>
        </p:nvSpPr>
        <p:spPr/>
        <p:txBody>
          <a:bodyPr/>
          <a:lstStyle/>
          <a:p>
            <a:fld id="{81435F8B-13CA-4E9A-B3C5-00956CF0A619}" type="slidenum">
              <a:rPr lang="fr-FR" smtClean="0"/>
              <a:t>‹N°›</a:t>
            </a:fld>
            <a:endParaRPr lang="fr-FR"/>
          </a:p>
        </p:txBody>
      </p:sp>
    </p:spTree>
    <p:extLst>
      <p:ext uri="{BB962C8B-B14F-4D97-AF65-F5344CB8AC3E}">
        <p14:creationId xmlns:p14="http://schemas.microsoft.com/office/powerpoint/2010/main" val="36036115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053B4C4-C717-5477-0118-C4636B4184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2FBC53C-605B-EB82-0CB5-6C66F92E3F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15DD189-973B-BC12-A626-D1FC8055566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B0F283C-850C-4A88-9F97-70441B958491}" type="datetimeFigureOut">
              <a:rPr lang="fr-FR" smtClean="0"/>
              <a:t>26/06/2024</a:t>
            </a:fld>
            <a:endParaRPr lang="fr-FR"/>
          </a:p>
        </p:txBody>
      </p:sp>
      <p:sp>
        <p:nvSpPr>
          <p:cNvPr id="5" name="Espace réservé du pied de page 4">
            <a:extLst>
              <a:ext uri="{FF2B5EF4-FFF2-40B4-BE49-F238E27FC236}">
                <a16:creationId xmlns:a16="http://schemas.microsoft.com/office/drawing/2014/main" id="{3969ED67-E33F-D348-BE7F-B6F4F26C119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8653E68-64AC-0A0F-D56C-1D8192992CC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1435F8B-13CA-4E9A-B3C5-00956CF0A619}" type="slidenum">
              <a:rPr lang="fr-FR" smtClean="0"/>
              <a:t>‹N°›</a:t>
            </a:fld>
            <a:endParaRPr lang="fr-FR"/>
          </a:p>
        </p:txBody>
      </p:sp>
    </p:spTree>
    <p:extLst>
      <p:ext uri="{BB962C8B-B14F-4D97-AF65-F5344CB8AC3E}">
        <p14:creationId xmlns:p14="http://schemas.microsoft.com/office/powerpoint/2010/main" val="6869267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hotographie aérienne, Vue plongeante, eau&#10;&#10;Description générée automatiquement">
            <a:extLst>
              <a:ext uri="{FF2B5EF4-FFF2-40B4-BE49-F238E27FC236}">
                <a16:creationId xmlns:a16="http://schemas.microsoft.com/office/drawing/2014/main" id="{9ABE5D77-4FE3-E026-D7B9-BAB8A4F4A36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71000" y="365760"/>
            <a:ext cx="9450000" cy="6300000"/>
          </a:xfrm>
          <a:prstGeom prst="rect">
            <a:avLst/>
          </a:prstGeom>
          <a:effectLst>
            <a:softEdge rad="635000"/>
          </a:effectLst>
        </p:spPr>
      </p:pic>
      <p:sp>
        <p:nvSpPr>
          <p:cNvPr id="4" name="ZoneTexte 3">
            <a:extLst>
              <a:ext uri="{FF2B5EF4-FFF2-40B4-BE49-F238E27FC236}">
                <a16:creationId xmlns:a16="http://schemas.microsoft.com/office/drawing/2014/main" id="{7C414D72-194C-2EDB-5195-B09B3EED1F81}"/>
              </a:ext>
            </a:extLst>
          </p:cNvPr>
          <p:cNvSpPr txBox="1"/>
          <p:nvPr/>
        </p:nvSpPr>
        <p:spPr>
          <a:xfrm>
            <a:off x="2766060" y="6080985"/>
            <a:ext cx="7932420" cy="584775"/>
          </a:xfrm>
          <a:prstGeom prst="rect">
            <a:avLst/>
          </a:prstGeom>
          <a:noFill/>
        </p:spPr>
        <p:txBody>
          <a:bodyPr wrap="square" rtlCol="0">
            <a:spAutoFit/>
          </a:bodyPr>
          <a:lstStyle/>
          <a:p>
            <a:r>
              <a:rPr lang="fr-FR" sz="3200" b="1" dirty="0">
                <a:solidFill>
                  <a:srgbClr val="FFFF00"/>
                </a:solidFill>
              </a:rPr>
              <a:t>Panorama aérien avec l'Île Marguerite</a:t>
            </a:r>
          </a:p>
        </p:txBody>
      </p:sp>
      <p:sp>
        <p:nvSpPr>
          <p:cNvPr id="5" name="ZoneTexte 4">
            <a:extLst>
              <a:ext uri="{FF2B5EF4-FFF2-40B4-BE49-F238E27FC236}">
                <a16:creationId xmlns:a16="http://schemas.microsoft.com/office/drawing/2014/main" id="{B2C27DE4-44B8-7CB3-0A53-8FBF82A5435E}"/>
              </a:ext>
            </a:extLst>
          </p:cNvPr>
          <p:cNvSpPr txBox="1"/>
          <p:nvPr/>
        </p:nvSpPr>
        <p:spPr>
          <a:xfrm>
            <a:off x="3051810" y="851538"/>
            <a:ext cx="7360920" cy="523220"/>
          </a:xfrm>
          <a:prstGeom prst="rect">
            <a:avLst/>
          </a:prstGeom>
          <a:noFill/>
        </p:spPr>
        <p:txBody>
          <a:bodyPr wrap="square" rtlCol="0">
            <a:spAutoFit/>
          </a:bodyPr>
          <a:lstStyle/>
          <a:p>
            <a:r>
              <a:rPr lang="fr-FR" sz="2400" b="1" dirty="0">
                <a:solidFill>
                  <a:srgbClr val="FFFF00"/>
                </a:solidFill>
              </a:rPr>
              <a:t>La </a:t>
            </a:r>
            <a:r>
              <a:rPr lang="fr-FR" sz="2800" b="1" dirty="0">
                <a:solidFill>
                  <a:srgbClr val="FFFF00"/>
                </a:solidFill>
              </a:rPr>
              <a:t>Ville De Budapest – Hongrie – N°2</a:t>
            </a:r>
            <a:endParaRPr lang="fr-FR" sz="2400" b="1" dirty="0">
              <a:solidFill>
                <a:srgbClr val="FFFF00"/>
              </a:solidFill>
            </a:endParaRPr>
          </a:p>
        </p:txBody>
      </p:sp>
    </p:spTree>
    <p:extLst>
      <p:ext uri="{BB962C8B-B14F-4D97-AF65-F5344CB8AC3E}">
        <p14:creationId xmlns:p14="http://schemas.microsoft.com/office/powerpoint/2010/main" val="19631734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sndAc>
          <p:stSnd loop="1">
            <p:snd r:embed="rId2" name="LoLa &amp; Hauser - Moonlight Sonata.wav"/>
          </p:stSnd>
        </p:sndAc>
      </p:transition>
    </mc:Choice>
    <mc:Fallback>
      <p:transition spd="slow" advClick="0" advTm="8000">
        <p:fade/>
        <p:sndAc>
          <p:stSnd loop="1">
            <p:snd r:embed="rId2" name="LoLa &amp; Hauser - Moonlight Sonat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4013833-0E90-56CE-4BD8-6931BA8E0397}"/>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La ville actuelle est créée le 17 novembre 1873 par la fusion de Buda — alors capitale de la Hongrie —, de Pest et d'Óbuda1. Elle a pour origine le site d'Aquincum2, un point de peuplement celte3 devenu capitale de la Pannonie inférieure pendant l'époque romaine3. Les Magyars arrivent dans la région au ixe siècle. Leur premier point d'implantation est pillé par les Mongols en 1241-12424. La ville est reconstruite et devient l'un des centres de la culture humaniste de la Renaissance5 au </a:t>
            </a:r>
            <a:r>
              <a:rPr lang="fr-FR" sz="2800" b="1" dirty="0" err="1">
                <a:solidFill>
                  <a:srgbClr val="FFFF00"/>
                </a:solidFill>
              </a:rPr>
              <a:t>xve</a:t>
            </a:r>
            <a:r>
              <a:rPr lang="fr-FR" sz="2800" b="1" dirty="0">
                <a:solidFill>
                  <a:srgbClr val="FFFF00"/>
                </a:solidFill>
              </a:rPr>
              <a:t> siècle6. Après près de 150 ans de domination ottomane, elle poursuit son développement et connaît son apogée avec l'épanouissement de l'ère industrielle aux </a:t>
            </a:r>
            <a:r>
              <a:rPr lang="fr-FR" sz="2800" b="1" dirty="0" err="1">
                <a:solidFill>
                  <a:srgbClr val="FFFF00"/>
                </a:solidFill>
              </a:rPr>
              <a:t>xviiie</a:t>
            </a:r>
            <a:r>
              <a:rPr lang="fr-FR" sz="2800" b="1" dirty="0">
                <a:solidFill>
                  <a:srgbClr val="FFFF00"/>
                </a:solidFill>
              </a:rPr>
              <a:t> et </a:t>
            </a:r>
            <a:r>
              <a:rPr lang="fr-FR" sz="2800" b="1" dirty="0" err="1">
                <a:solidFill>
                  <a:srgbClr val="FFFF00"/>
                </a:solidFill>
              </a:rPr>
              <a:t>xixe</a:t>
            </a:r>
            <a:r>
              <a:rPr lang="fr-FR" sz="2800" b="1" dirty="0">
                <a:solidFill>
                  <a:srgbClr val="FFFF00"/>
                </a:solidFill>
              </a:rPr>
              <a:t> siècles. Après la fusion de 1873 et l'accession de la ville au rang de seconde capitale de l'Autriche-Hongrie, Budapest atteint les proportions et les caractéristiques d'une ville mondiale7. Marquée par les différentes traces léguées par l'histoire, Budapest a notamment été l'épicentre de la révolution hongroise de 1848, de la république des conseils de Hongrie de 1919, de l'opération </a:t>
            </a:r>
            <a:r>
              <a:rPr lang="fr-FR" sz="2800" b="1" dirty="0" err="1">
                <a:solidFill>
                  <a:srgbClr val="FFFF00"/>
                </a:solidFill>
              </a:rPr>
              <a:t>Panzerfaust</a:t>
            </a:r>
            <a:r>
              <a:rPr lang="fr-FR" sz="2800" b="1" dirty="0">
                <a:solidFill>
                  <a:srgbClr val="FFFF00"/>
                </a:solidFill>
              </a:rPr>
              <a:t> en 1944, de la bataille de Budapest de 1945 et de l'insurrection de 1956.</a:t>
            </a:r>
          </a:p>
        </p:txBody>
      </p:sp>
    </p:spTree>
    <p:extLst>
      <p:ext uri="{BB962C8B-B14F-4D97-AF65-F5344CB8AC3E}">
        <p14:creationId xmlns:p14="http://schemas.microsoft.com/office/powerpoint/2010/main" val="28132749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iscine, bâtiment&#10;&#10;Description générée automatiquement">
            <a:extLst>
              <a:ext uri="{FF2B5EF4-FFF2-40B4-BE49-F238E27FC236}">
                <a16:creationId xmlns:a16="http://schemas.microsoft.com/office/drawing/2014/main" id="{1AB1C013-2084-421A-3E14-0AC39CF78E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5" y="279000"/>
            <a:ext cx="9487049" cy="6300000"/>
          </a:xfrm>
          <a:prstGeom prst="rect">
            <a:avLst/>
          </a:prstGeom>
          <a:effectLst>
            <a:softEdge rad="635000"/>
          </a:effectLst>
        </p:spPr>
      </p:pic>
      <p:sp>
        <p:nvSpPr>
          <p:cNvPr id="4" name="ZoneTexte 3">
            <a:extLst>
              <a:ext uri="{FF2B5EF4-FFF2-40B4-BE49-F238E27FC236}">
                <a16:creationId xmlns:a16="http://schemas.microsoft.com/office/drawing/2014/main" id="{9D8EEB7F-7DFE-27E4-56FA-A02AF7688DA3}"/>
              </a:ext>
            </a:extLst>
          </p:cNvPr>
          <p:cNvSpPr txBox="1"/>
          <p:nvPr/>
        </p:nvSpPr>
        <p:spPr>
          <a:xfrm>
            <a:off x="2712794" y="6117335"/>
            <a:ext cx="8126730" cy="461665"/>
          </a:xfrm>
          <a:prstGeom prst="rect">
            <a:avLst/>
          </a:prstGeom>
          <a:noFill/>
        </p:spPr>
        <p:txBody>
          <a:bodyPr wrap="square" rtlCol="0">
            <a:spAutoFit/>
          </a:bodyPr>
          <a:lstStyle/>
          <a:p>
            <a:r>
              <a:rPr lang="fr-FR" sz="2400" b="1" dirty="0">
                <a:solidFill>
                  <a:srgbClr val="FFFF00"/>
                </a:solidFill>
              </a:rPr>
              <a:t>Bains thermaux Széchenyi dans le parc municipal</a:t>
            </a:r>
          </a:p>
        </p:txBody>
      </p:sp>
    </p:spTree>
    <p:extLst>
      <p:ext uri="{BB962C8B-B14F-4D97-AF65-F5344CB8AC3E}">
        <p14:creationId xmlns:p14="http://schemas.microsoft.com/office/powerpoint/2010/main" val="8676377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lante, fenêtre&#10;&#10;Description générée automatiquement">
            <a:extLst>
              <a:ext uri="{FF2B5EF4-FFF2-40B4-BE49-F238E27FC236}">
                <a16:creationId xmlns:a16="http://schemas.microsoft.com/office/drawing/2014/main" id="{EC5FFA3B-B5A8-4499-7D7F-73CE56730C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1464" y="279000"/>
            <a:ext cx="8389072" cy="6300000"/>
          </a:xfrm>
          <a:prstGeom prst="rect">
            <a:avLst/>
          </a:prstGeom>
          <a:effectLst>
            <a:softEdge rad="635000"/>
          </a:effectLst>
        </p:spPr>
      </p:pic>
      <p:sp>
        <p:nvSpPr>
          <p:cNvPr id="4" name="ZoneTexte 3">
            <a:extLst>
              <a:ext uri="{FF2B5EF4-FFF2-40B4-BE49-F238E27FC236}">
                <a16:creationId xmlns:a16="http://schemas.microsoft.com/office/drawing/2014/main" id="{FA8AD4C8-6558-B7DB-3420-A446262CD33A}"/>
              </a:ext>
            </a:extLst>
          </p:cNvPr>
          <p:cNvSpPr txBox="1"/>
          <p:nvPr/>
        </p:nvSpPr>
        <p:spPr>
          <a:xfrm>
            <a:off x="4286250" y="6117335"/>
            <a:ext cx="8389072" cy="461665"/>
          </a:xfrm>
          <a:prstGeom prst="rect">
            <a:avLst/>
          </a:prstGeom>
          <a:noFill/>
        </p:spPr>
        <p:txBody>
          <a:bodyPr wrap="square" rtlCol="0">
            <a:spAutoFit/>
          </a:bodyPr>
          <a:lstStyle/>
          <a:p>
            <a:r>
              <a:rPr lang="fr-FR" sz="2400" b="1" dirty="0">
                <a:solidFill>
                  <a:srgbClr val="FFFF00"/>
                </a:solidFill>
              </a:rPr>
              <a:t>Porte des thermes </a:t>
            </a:r>
            <a:r>
              <a:rPr lang="fr-FR" sz="2400" b="1" dirty="0" err="1">
                <a:solidFill>
                  <a:srgbClr val="FFFF00"/>
                </a:solidFill>
              </a:rPr>
              <a:t>Gellért</a:t>
            </a:r>
            <a:endParaRPr lang="fr-FR" sz="2400" b="1" dirty="0">
              <a:solidFill>
                <a:srgbClr val="FFFF00"/>
              </a:solidFill>
            </a:endParaRPr>
          </a:p>
        </p:txBody>
      </p:sp>
    </p:spTree>
    <p:extLst>
      <p:ext uri="{BB962C8B-B14F-4D97-AF65-F5344CB8AC3E}">
        <p14:creationId xmlns:p14="http://schemas.microsoft.com/office/powerpoint/2010/main" val="767672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5" name="Image 4" descr="Une image contenant Grand magasin, bâtiment, véhicule, intérieur&#10;&#10;Description générée automatiquement">
            <a:extLst>
              <a:ext uri="{FF2B5EF4-FFF2-40B4-BE49-F238E27FC236}">
                <a16:creationId xmlns:a16="http://schemas.microsoft.com/office/drawing/2014/main" id="{F41F6DF1-E095-B47C-CA85-07F6C5C5EC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2128" y="279000"/>
            <a:ext cx="9387743" cy="6300000"/>
          </a:xfrm>
          <a:prstGeom prst="rect">
            <a:avLst/>
          </a:prstGeom>
          <a:effectLst>
            <a:softEdge rad="635000"/>
          </a:effectLst>
        </p:spPr>
      </p:pic>
      <p:sp>
        <p:nvSpPr>
          <p:cNvPr id="6" name="ZoneTexte 5">
            <a:extLst>
              <a:ext uri="{FF2B5EF4-FFF2-40B4-BE49-F238E27FC236}">
                <a16:creationId xmlns:a16="http://schemas.microsoft.com/office/drawing/2014/main" id="{293AF481-10C5-CF9E-39D4-BB4E8A674222}"/>
              </a:ext>
            </a:extLst>
          </p:cNvPr>
          <p:cNvSpPr txBox="1"/>
          <p:nvPr/>
        </p:nvSpPr>
        <p:spPr>
          <a:xfrm>
            <a:off x="1752598" y="5657671"/>
            <a:ext cx="10142221"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Salon des arrivées et des départs de l'aéroport international de Budapest entre les terminaux 2A et 2B, nommé </a:t>
            </a:r>
            <a:r>
              <a:rPr lang="fr-FR" sz="2400" b="1" dirty="0" err="1">
                <a:solidFill>
                  <a:srgbClr val="FFFF00"/>
                </a:solidFill>
              </a:rPr>
              <a:t>SkyCourt</a:t>
            </a:r>
            <a:endParaRPr lang="fr-FR" sz="2400" b="1" dirty="0">
              <a:solidFill>
                <a:srgbClr val="FFFF00"/>
              </a:solidFill>
            </a:endParaRPr>
          </a:p>
        </p:txBody>
      </p:sp>
    </p:spTree>
    <p:extLst>
      <p:ext uri="{BB962C8B-B14F-4D97-AF65-F5344CB8AC3E}">
        <p14:creationId xmlns:p14="http://schemas.microsoft.com/office/powerpoint/2010/main" val="3605243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afond, intérieur, Grand magasin, escalator&#10;&#10;Description générée automatiquement">
            <a:extLst>
              <a:ext uri="{FF2B5EF4-FFF2-40B4-BE49-F238E27FC236}">
                <a16:creationId xmlns:a16="http://schemas.microsoft.com/office/drawing/2014/main" id="{1006144E-B4EF-122F-9400-5A812F6A32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73104" y="0"/>
            <a:ext cx="9645791" cy="6300000"/>
          </a:xfrm>
          <a:prstGeom prst="rect">
            <a:avLst/>
          </a:prstGeom>
          <a:effectLst>
            <a:softEdge rad="635000"/>
          </a:effectLst>
        </p:spPr>
      </p:pic>
      <p:sp>
        <p:nvSpPr>
          <p:cNvPr id="6" name="ZoneTexte 5">
            <a:extLst>
              <a:ext uri="{FF2B5EF4-FFF2-40B4-BE49-F238E27FC236}">
                <a16:creationId xmlns:a16="http://schemas.microsoft.com/office/drawing/2014/main" id="{DEEAAABD-AF6F-2733-25CF-8DF98883AED8}"/>
              </a:ext>
            </a:extLst>
          </p:cNvPr>
          <p:cNvSpPr txBox="1"/>
          <p:nvPr/>
        </p:nvSpPr>
        <p:spPr>
          <a:xfrm>
            <a:off x="1383030" y="5884501"/>
            <a:ext cx="10138410" cy="830997"/>
          </a:xfrm>
          <a:prstGeom prst="rect">
            <a:avLst/>
          </a:prstGeom>
          <a:noFill/>
        </p:spPr>
        <p:txBody>
          <a:bodyPr wrap="square" rtlCol="0">
            <a:spAutoFit/>
          </a:bodyPr>
          <a:lstStyle/>
          <a:p>
            <a:r>
              <a:rPr lang="fr-FR" sz="2400" b="1"/>
              <a:t>Ligne verte 4 , une ligne de métro sans conducteur avec système PIDS en temps réel sur la place Kálvin, une station de transfert vers la ligne</a:t>
            </a:r>
            <a:endParaRPr lang="fr-FR" sz="2400" b="1" dirty="0"/>
          </a:p>
        </p:txBody>
      </p:sp>
    </p:spTree>
    <p:extLst>
      <p:ext uri="{BB962C8B-B14F-4D97-AF65-F5344CB8AC3E}">
        <p14:creationId xmlns:p14="http://schemas.microsoft.com/office/powerpoint/2010/main" val="1131213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véhicule, Véhicule terrestre, transports en commun&#10;&#10;Description générée automatiquement">
            <a:extLst>
              <a:ext uri="{FF2B5EF4-FFF2-40B4-BE49-F238E27FC236}">
                <a16:creationId xmlns:a16="http://schemas.microsoft.com/office/drawing/2014/main" id="{66AEEB6D-839A-4333-A3EB-89CA3566F1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9200" y="685800"/>
            <a:ext cx="9753600" cy="5486400"/>
          </a:xfrm>
          <a:prstGeom prst="rect">
            <a:avLst/>
          </a:prstGeom>
          <a:effectLst>
            <a:softEdge rad="317500"/>
          </a:effectLst>
        </p:spPr>
      </p:pic>
      <p:sp>
        <p:nvSpPr>
          <p:cNvPr id="4" name="ZoneTexte 3">
            <a:extLst>
              <a:ext uri="{FF2B5EF4-FFF2-40B4-BE49-F238E27FC236}">
                <a16:creationId xmlns:a16="http://schemas.microsoft.com/office/drawing/2014/main" id="{BF46452A-F5D2-289B-6D59-510A7DB27AA0}"/>
              </a:ext>
            </a:extLst>
          </p:cNvPr>
          <p:cNvSpPr txBox="1"/>
          <p:nvPr/>
        </p:nvSpPr>
        <p:spPr>
          <a:xfrm>
            <a:off x="2903220" y="6172200"/>
            <a:ext cx="7452360" cy="461665"/>
          </a:xfrm>
          <a:prstGeom prst="rect">
            <a:avLst/>
          </a:prstGeom>
          <a:noFill/>
        </p:spPr>
        <p:txBody>
          <a:bodyPr wrap="square" rtlCol="0">
            <a:spAutoFit/>
          </a:bodyPr>
          <a:lstStyle/>
          <a:p>
            <a:r>
              <a:rPr lang="fr-FR" sz="2400" b="1" dirty="0">
                <a:solidFill>
                  <a:srgbClr val="FFFF00"/>
                </a:solidFill>
              </a:rPr>
              <a:t>Tramway CAF sur la ligne 17, place </a:t>
            </a:r>
            <a:r>
              <a:rPr lang="fr-FR" sz="2400" b="1" dirty="0" err="1">
                <a:solidFill>
                  <a:srgbClr val="FFFF00"/>
                </a:solidFill>
              </a:rPr>
              <a:t>Széll</a:t>
            </a:r>
            <a:r>
              <a:rPr lang="fr-FR" sz="2400" b="1" dirty="0">
                <a:solidFill>
                  <a:srgbClr val="FFFF00"/>
                </a:solidFill>
              </a:rPr>
              <a:t> </a:t>
            </a:r>
            <a:r>
              <a:rPr lang="fr-FR" sz="2400" b="1" dirty="0" err="1">
                <a:solidFill>
                  <a:srgbClr val="FFFF00"/>
                </a:solidFill>
              </a:rPr>
              <a:t>Kálmán</a:t>
            </a:r>
            <a:endParaRPr lang="fr-FR" sz="2400" b="1" dirty="0">
              <a:solidFill>
                <a:srgbClr val="FFFF00"/>
              </a:solidFill>
            </a:endParaRPr>
          </a:p>
        </p:txBody>
      </p:sp>
    </p:spTree>
    <p:extLst>
      <p:ext uri="{BB962C8B-B14F-4D97-AF65-F5344CB8AC3E}">
        <p14:creationId xmlns:p14="http://schemas.microsoft.com/office/powerpoint/2010/main" val="2887601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véhicule, Véhicule terrestre, transport&#10;&#10;Description générée automatiquement">
            <a:extLst>
              <a:ext uri="{FF2B5EF4-FFF2-40B4-BE49-F238E27FC236}">
                <a16:creationId xmlns:a16="http://schemas.microsoft.com/office/drawing/2014/main" id="{25BFA5D7-D6B4-A467-9B89-3A5A5DFFE3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AFB90F6C-8B8C-8807-94E4-1242A5F277F1}"/>
              </a:ext>
            </a:extLst>
          </p:cNvPr>
          <p:cNvSpPr txBox="1"/>
          <p:nvPr/>
        </p:nvSpPr>
        <p:spPr>
          <a:xfrm>
            <a:off x="1554480" y="6348167"/>
            <a:ext cx="11487150" cy="461665"/>
          </a:xfrm>
          <a:prstGeom prst="rect">
            <a:avLst/>
          </a:prstGeom>
          <a:noFill/>
        </p:spPr>
        <p:txBody>
          <a:bodyPr wrap="square" rtlCol="0">
            <a:spAutoFit/>
          </a:bodyPr>
          <a:lstStyle/>
          <a:p>
            <a:r>
              <a:rPr lang="fr-FR" sz="2400" b="1" dirty="0"/>
              <a:t>Une Volvo 7900A hybride à Budapest sur la ligne 5 exploitée par BKK</a:t>
            </a:r>
          </a:p>
        </p:txBody>
      </p:sp>
    </p:spTree>
    <p:extLst>
      <p:ext uri="{BB962C8B-B14F-4D97-AF65-F5344CB8AC3E}">
        <p14:creationId xmlns:p14="http://schemas.microsoft.com/office/powerpoint/2010/main" val="36286355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C6D1977F-FFA1-2279-DCCB-EBE963E86B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2450" y="279000"/>
            <a:ext cx="11347099" cy="6300000"/>
          </a:xfrm>
          <a:prstGeom prst="rect">
            <a:avLst/>
          </a:prstGeom>
          <a:effectLst>
            <a:softEdge rad="635000"/>
          </a:effectLst>
        </p:spPr>
      </p:pic>
      <p:sp>
        <p:nvSpPr>
          <p:cNvPr id="4" name="ZoneTexte 3">
            <a:extLst>
              <a:ext uri="{FF2B5EF4-FFF2-40B4-BE49-F238E27FC236}">
                <a16:creationId xmlns:a16="http://schemas.microsoft.com/office/drawing/2014/main" id="{91877383-B193-F858-9E8B-BE6995557D92}"/>
              </a:ext>
            </a:extLst>
          </p:cNvPr>
          <p:cNvSpPr txBox="1"/>
          <p:nvPr/>
        </p:nvSpPr>
        <p:spPr>
          <a:xfrm>
            <a:off x="4914900" y="6089795"/>
            <a:ext cx="8309610" cy="461665"/>
          </a:xfrm>
          <a:prstGeom prst="rect">
            <a:avLst/>
          </a:prstGeom>
          <a:noFill/>
        </p:spPr>
        <p:txBody>
          <a:bodyPr wrap="square" rtlCol="0">
            <a:spAutoFit/>
          </a:bodyPr>
          <a:lstStyle/>
          <a:p>
            <a:r>
              <a:rPr lang="fr-FR" sz="2400" b="1">
                <a:solidFill>
                  <a:srgbClr val="FFFF00"/>
                </a:solidFill>
              </a:rPr>
              <a:t>Gare de l'Ouest</a:t>
            </a:r>
            <a:endParaRPr lang="fr-FR" sz="2400" b="1" dirty="0">
              <a:solidFill>
                <a:srgbClr val="FFFF00"/>
              </a:solidFill>
            </a:endParaRPr>
          </a:p>
        </p:txBody>
      </p:sp>
    </p:spTree>
    <p:extLst>
      <p:ext uri="{BB962C8B-B14F-4D97-AF65-F5344CB8AC3E}">
        <p14:creationId xmlns:p14="http://schemas.microsoft.com/office/powerpoint/2010/main" val="11078935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Zone métropolitaine, gratte-ciel&#10;&#10;Description générée automatiquement">
            <a:extLst>
              <a:ext uri="{FF2B5EF4-FFF2-40B4-BE49-F238E27FC236}">
                <a16:creationId xmlns:a16="http://schemas.microsoft.com/office/drawing/2014/main" id="{BCDF9C27-E43D-01C0-D307-CDC8ED5560C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29000" y="189000"/>
            <a:ext cx="464397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FA566D7-CB5C-A3D6-EF6A-E896A1D524C3}"/>
              </a:ext>
            </a:extLst>
          </p:cNvPr>
          <p:cNvSpPr txBox="1"/>
          <p:nvPr/>
        </p:nvSpPr>
        <p:spPr>
          <a:xfrm>
            <a:off x="8241030" y="3566160"/>
            <a:ext cx="3829050" cy="1569660"/>
          </a:xfrm>
          <a:prstGeom prst="rect">
            <a:avLst/>
          </a:prstGeom>
          <a:noFill/>
        </p:spPr>
        <p:txBody>
          <a:bodyPr wrap="square" rtlCol="0">
            <a:spAutoFit/>
          </a:bodyPr>
          <a:lstStyle/>
          <a:p>
            <a:r>
              <a:rPr lang="fr-FR" sz="2400" b="1" dirty="0">
                <a:solidFill>
                  <a:srgbClr val="FFFF00"/>
                </a:solidFill>
              </a:rPr>
              <a:t>Pont </a:t>
            </a:r>
            <a:r>
              <a:rPr lang="fr-FR" sz="2400" b="1" dirty="0" err="1">
                <a:solidFill>
                  <a:srgbClr val="FFFF00"/>
                </a:solidFill>
              </a:rPr>
              <a:t>Megyeri</a:t>
            </a:r>
            <a:r>
              <a:rPr lang="fr-FR" sz="2400" b="1" dirty="0">
                <a:solidFill>
                  <a:srgbClr val="FFFF00"/>
                </a:solidFill>
              </a:rPr>
              <a:t> sur le périphérique de l'autoroute M0 autour de Budapest</a:t>
            </a:r>
          </a:p>
        </p:txBody>
      </p:sp>
    </p:spTree>
    <p:extLst>
      <p:ext uri="{BB962C8B-B14F-4D97-AF65-F5344CB8AC3E}">
        <p14:creationId xmlns:p14="http://schemas.microsoft.com/office/powerpoint/2010/main" val="13817365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B304EAD-B4D8-916F-3AF2-080DF0C351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2F81ED05-F409-5743-96D5-99590BAA9E67}"/>
              </a:ext>
            </a:extLst>
          </p:cNvPr>
          <p:cNvSpPr txBox="1"/>
          <p:nvPr/>
        </p:nvSpPr>
        <p:spPr>
          <a:xfrm>
            <a:off x="3669030" y="6032700"/>
            <a:ext cx="7943850" cy="461665"/>
          </a:xfrm>
          <a:prstGeom prst="rect">
            <a:avLst/>
          </a:prstGeom>
          <a:noFill/>
        </p:spPr>
        <p:txBody>
          <a:bodyPr wrap="square" rtlCol="0">
            <a:spAutoFit/>
          </a:bodyPr>
          <a:lstStyle/>
          <a:p>
            <a:r>
              <a:rPr lang="fr-FR" sz="2400" b="1" dirty="0">
                <a:solidFill>
                  <a:srgbClr val="FFFF00"/>
                </a:solidFill>
              </a:rPr>
              <a:t>Gare de </a:t>
            </a:r>
            <a:r>
              <a:rPr lang="fr-FR" sz="2400" b="1" dirty="0" err="1">
                <a:solidFill>
                  <a:srgbClr val="FFFF00"/>
                </a:solidFill>
              </a:rPr>
              <a:t>Keleti</a:t>
            </a:r>
            <a:r>
              <a:rPr lang="fr-FR" sz="2400" b="1" dirty="0">
                <a:solidFill>
                  <a:srgbClr val="FFFF00"/>
                </a:solidFill>
              </a:rPr>
              <a:t> (Budapest Centre-Est)</a:t>
            </a:r>
          </a:p>
        </p:txBody>
      </p:sp>
    </p:spTree>
    <p:extLst>
      <p:ext uri="{BB962C8B-B14F-4D97-AF65-F5344CB8AC3E}">
        <p14:creationId xmlns:p14="http://schemas.microsoft.com/office/powerpoint/2010/main" val="4743560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ville, eau&#10;&#10;Description générée automatiquement">
            <a:extLst>
              <a:ext uri="{FF2B5EF4-FFF2-40B4-BE49-F238E27FC236}">
                <a16:creationId xmlns:a16="http://schemas.microsoft.com/office/drawing/2014/main" id="{CBF10157-D5D9-E1D7-7620-9FA4648D75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1283" y="279000"/>
            <a:ext cx="9509434" cy="6300000"/>
          </a:xfrm>
          <a:prstGeom prst="rect">
            <a:avLst/>
          </a:prstGeom>
          <a:effectLst>
            <a:softEdge rad="635000"/>
          </a:effectLst>
        </p:spPr>
      </p:pic>
      <p:sp>
        <p:nvSpPr>
          <p:cNvPr id="4" name="ZoneTexte 3">
            <a:extLst>
              <a:ext uri="{FF2B5EF4-FFF2-40B4-BE49-F238E27FC236}">
                <a16:creationId xmlns:a16="http://schemas.microsoft.com/office/drawing/2014/main" id="{B5BAF0C4-95B8-0D7F-66B6-16863BEC1D2C}"/>
              </a:ext>
            </a:extLst>
          </p:cNvPr>
          <p:cNvSpPr txBox="1"/>
          <p:nvPr/>
        </p:nvSpPr>
        <p:spPr>
          <a:xfrm>
            <a:off x="2160270" y="5840730"/>
            <a:ext cx="8218170" cy="830997"/>
          </a:xfrm>
          <a:prstGeom prst="rect">
            <a:avLst/>
          </a:prstGeom>
          <a:noFill/>
        </p:spPr>
        <p:txBody>
          <a:bodyPr wrap="square" rtlCol="0">
            <a:spAutoFit/>
          </a:bodyPr>
          <a:lstStyle/>
          <a:p>
            <a:r>
              <a:rPr lang="fr-FR" sz="2400" b="1" dirty="0">
                <a:solidFill>
                  <a:srgbClr val="FFFF00"/>
                </a:solidFill>
              </a:rPr>
              <a:t>Siège de l'Académie hongroise des sciences à Budapest, fondée en 1825 par le comte </a:t>
            </a:r>
            <a:r>
              <a:rPr lang="fr-FR" sz="2400" b="1" dirty="0" err="1">
                <a:solidFill>
                  <a:srgbClr val="FFFF00"/>
                </a:solidFill>
              </a:rPr>
              <a:t>István</a:t>
            </a:r>
            <a:r>
              <a:rPr lang="fr-FR" sz="2400" b="1" dirty="0">
                <a:solidFill>
                  <a:srgbClr val="FFFF00"/>
                </a:solidFill>
              </a:rPr>
              <a:t> Széchenyi</a:t>
            </a:r>
          </a:p>
        </p:txBody>
      </p:sp>
    </p:spTree>
    <p:extLst>
      <p:ext uri="{BB962C8B-B14F-4D97-AF65-F5344CB8AC3E}">
        <p14:creationId xmlns:p14="http://schemas.microsoft.com/office/powerpoint/2010/main" val="9175631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ciel, bâtiment, nuage&#10;&#10;Description générée automatiquement">
            <a:extLst>
              <a:ext uri="{FF2B5EF4-FFF2-40B4-BE49-F238E27FC236}">
                <a16:creationId xmlns:a16="http://schemas.microsoft.com/office/drawing/2014/main" id="{C0D915C7-A0BA-2117-AF4C-98D1C04764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66000" y="138060"/>
            <a:ext cx="8097688" cy="6300000"/>
          </a:xfrm>
          <a:prstGeom prst="rect">
            <a:avLst/>
          </a:prstGeom>
          <a:effectLst>
            <a:softEdge rad="635000"/>
          </a:effectLst>
        </p:spPr>
      </p:pic>
      <p:sp>
        <p:nvSpPr>
          <p:cNvPr id="6" name="ZoneTexte 5">
            <a:extLst>
              <a:ext uri="{FF2B5EF4-FFF2-40B4-BE49-F238E27FC236}">
                <a16:creationId xmlns:a16="http://schemas.microsoft.com/office/drawing/2014/main" id="{860FA39A-B174-20E5-27CA-BF37E5EDA324}"/>
              </a:ext>
            </a:extLst>
          </p:cNvPr>
          <p:cNvSpPr txBox="1"/>
          <p:nvPr/>
        </p:nvSpPr>
        <p:spPr>
          <a:xfrm>
            <a:off x="4200525" y="6042230"/>
            <a:ext cx="10258425" cy="523220"/>
          </a:xfrm>
          <a:prstGeom prst="rect">
            <a:avLst/>
          </a:prstGeom>
          <a:noFill/>
        </p:spPr>
        <p:txBody>
          <a:bodyPr wrap="square" rtlCol="0">
            <a:spAutoFit/>
          </a:bodyPr>
          <a:lstStyle/>
          <a:p>
            <a:r>
              <a:rPr lang="fr-FR" sz="2800" b="1" dirty="0">
                <a:solidFill>
                  <a:srgbClr val="FFFF00"/>
                </a:solidFill>
              </a:rPr>
              <a:t>Musée de Budapest</a:t>
            </a:r>
          </a:p>
        </p:txBody>
      </p:sp>
    </p:spTree>
    <p:extLst>
      <p:ext uri="{BB962C8B-B14F-4D97-AF65-F5344CB8AC3E}">
        <p14:creationId xmlns:p14="http://schemas.microsoft.com/office/powerpoint/2010/main" val="17090497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maison, fenêtre&#10;&#10;Description générée automatiquement">
            <a:extLst>
              <a:ext uri="{FF2B5EF4-FFF2-40B4-BE49-F238E27FC236}">
                <a16:creationId xmlns:a16="http://schemas.microsoft.com/office/drawing/2014/main" id="{869AEA98-2628-E3C2-1CC2-37CD5D7048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9672" y="279000"/>
            <a:ext cx="9192655" cy="6300000"/>
          </a:xfrm>
          <a:prstGeom prst="rect">
            <a:avLst/>
          </a:prstGeom>
          <a:effectLst>
            <a:softEdge rad="635000"/>
          </a:effectLst>
        </p:spPr>
      </p:pic>
      <p:sp>
        <p:nvSpPr>
          <p:cNvPr id="6" name="ZoneTexte 5">
            <a:extLst>
              <a:ext uri="{FF2B5EF4-FFF2-40B4-BE49-F238E27FC236}">
                <a16:creationId xmlns:a16="http://schemas.microsoft.com/office/drawing/2014/main" id="{190086FF-8D2B-D4A0-D773-C503B3CE0A79}"/>
              </a:ext>
            </a:extLst>
          </p:cNvPr>
          <p:cNvSpPr txBox="1"/>
          <p:nvPr/>
        </p:nvSpPr>
        <p:spPr>
          <a:xfrm>
            <a:off x="3948091" y="6348167"/>
            <a:ext cx="7975600" cy="461665"/>
          </a:xfrm>
          <a:prstGeom prst="rect">
            <a:avLst/>
          </a:prstGeom>
          <a:noFill/>
        </p:spPr>
        <p:txBody>
          <a:bodyPr wrap="square" rtlCol="0">
            <a:spAutoFit/>
          </a:bodyPr>
          <a:lstStyle/>
          <a:p>
            <a:r>
              <a:rPr lang="fr-FR" sz="2400" b="1" dirty="0" err="1"/>
              <a:t>Földtani</a:t>
            </a:r>
            <a:r>
              <a:rPr lang="fr-FR" sz="2400" b="1" dirty="0"/>
              <a:t> </a:t>
            </a:r>
            <a:r>
              <a:rPr lang="fr-FR" sz="2400" b="1" dirty="0" err="1"/>
              <a:t>Intézet</a:t>
            </a:r>
            <a:r>
              <a:rPr lang="fr-FR" sz="2400" b="1" dirty="0"/>
              <a:t> - Budapest - Hongrie -</a:t>
            </a:r>
          </a:p>
        </p:txBody>
      </p:sp>
    </p:spTree>
    <p:extLst>
      <p:ext uri="{BB962C8B-B14F-4D97-AF65-F5344CB8AC3E}">
        <p14:creationId xmlns:p14="http://schemas.microsoft.com/office/powerpoint/2010/main" val="21658861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plafond, décoration d’intérieur, mur&#10;&#10;Description générée automatiquement">
            <a:extLst>
              <a:ext uri="{FF2B5EF4-FFF2-40B4-BE49-F238E27FC236}">
                <a16:creationId xmlns:a16="http://schemas.microsoft.com/office/drawing/2014/main" id="{801A922D-063C-FD4D-55A2-A8BF50D70A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EDF80238-5918-AD5C-79C9-3E08EEA91E8F}"/>
              </a:ext>
            </a:extLst>
          </p:cNvPr>
          <p:cNvSpPr txBox="1"/>
          <p:nvPr/>
        </p:nvSpPr>
        <p:spPr>
          <a:xfrm>
            <a:off x="1549400" y="6117335"/>
            <a:ext cx="9702800" cy="461665"/>
          </a:xfrm>
          <a:prstGeom prst="rect">
            <a:avLst/>
          </a:prstGeom>
          <a:noFill/>
        </p:spPr>
        <p:txBody>
          <a:bodyPr wrap="square" rtlCol="0">
            <a:spAutoFit/>
          </a:bodyPr>
          <a:lstStyle/>
          <a:p>
            <a:r>
              <a:rPr lang="fr-FR" sz="2400" b="1"/>
              <a:t>Musée Aquincum, Budapest. La nouvelle exposition permanente.</a:t>
            </a:r>
            <a:endParaRPr lang="fr-FR" sz="2400" b="1" dirty="0"/>
          </a:p>
        </p:txBody>
      </p:sp>
    </p:spTree>
    <p:extLst>
      <p:ext uri="{BB962C8B-B14F-4D97-AF65-F5344CB8AC3E}">
        <p14:creationId xmlns:p14="http://schemas.microsoft.com/office/powerpoint/2010/main" val="37795951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voiture&#10;&#10;Description générée automatiquement">
            <a:extLst>
              <a:ext uri="{FF2B5EF4-FFF2-40B4-BE49-F238E27FC236}">
                <a16:creationId xmlns:a16="http://schemas.microsoft.com/office/drawing/2014/main" id="{A9945A15-31FB-DF89-75AF-2BD717F655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8615" y="279000"/>
            <a:ext cx="9531922" cy="6300000"/>
          </a:xfrm>
          <a:prstGeom prst="rect">
            <a:avLst/>
          </a:prstGeom>
          <a:effectLst>
            <a:softEdge rad="635000"/>
          </a:effectLst>
        </p:spPr>
      </p:pic>
      <p:sp>
        <p:nvSpPr>
          <p:cNvPr id="4" name="ZoneTexte 3">
            <a:extLst>
              <a:ext uri="{FF2B5EF4-FFF2-40B4-BE49-F238E27FC236}">
                <a16:creationId xmlns:a16="http://schemas.microsoft.com/office/drawing/2014/main" id="{0A1C159F-03BB-9760-A553-AD18B63B3E73}"/>
              </a:ext>
            </a:extLst>
          </p:cNvPr>
          <p:cNvSpPr txBox="1"/>
          <p:nvPr/>
        </p:nvSpPr>
        <p:spPr>
          <a:xfrm>
            <a:off x="4838700" y="6182667"/>
            <a:ext cx="8814237" cy="461665"/>
          </a:xfrm>
          <a:prstGeom prst="rect">
            <a:avLst/>
          </a:prstGeom>
          <a:noFill/>
        </p:spPr>
        <p:txBody>
          <a:bodyPr wrap="square" rtlCol="0">
            <a:spAutoFit/>
          </a:bodyPr>
          <a:lstStyle/>
          <a:p>
            <a:r>
              <a:rPr lang="fr-FR" sz="2400" b="1">
                <a:solidFill>
                  <a:srgbClr val="FFFF00"/>
                </a:solidFill>
              </a:rPr>
              <a:t>Opéra d'État hongrois</a:t>
            </a:r>
            <a:endParaRPr lang="fr-FR" sz="2400" b="1" dirty="0">
              <a:solidFill>
                <a:srgbClr val="FFFF00"/>
              </a:solidFill>
            </a:endParaRPr>
          </a:p>
        </p:txBody>
      </p:sp>
    </p:spTree>
    <p:extLst>
      <p:ext uri="{BB962C8B-B14F-4D97-AF65-F5344CB8AC3E}">
        <p14:creationId xmlns:p14="http://schemas.microsoft.com/office/powerpoint/2010/main" val="40123396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ersonne, concert, homme&#10;&#10;Description générée automatiquement">
            <a:extLst>
              <a:ext uri="{FF2B5EF4-FFF2-40B4-BE49-F238E27FC236}">
                <a16:creationId xmlns:a16="http://schemas.microsoft.com/office/drawing/2014/main" id="{B151A8FA-0748-93FF-D289-A0D3D2C147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6898" y="0"/>
            <a:ext cx="9438204" cy="6300000"/>
          </a:xfrm>
          <a:prstGeom prst="rect">
            <a:avLst/>
          </a:prstGeom>
          <a:effectLst>
            <a:softEdge rad="635000"/>
          </a:effectLst>
        </p:spPr>
      </p:pic>
      <p:sp>
        <p:nvSpPr>
          <p:cNvPr id="4" name="ZoneTexte 3">
            <a:extLst>
              <a:ext uri="{FF2B5EF4-FFF2-40B4-BE49-F238E27FC236}">
                <a16:creationId xmlns:a16="http://schemas.microsoft.com/office/drawing/2014/main" id="{4EB0F8E1-4BDB-8CB2-23E3-6BD7D5441858}"/>
              </a:ext>
            </a:extLst>
          </p:cNvPr>
          <p:cNvSpPr txBox="1"/>
          <p:nvPr/>
        </p:nvSpPr>
        <p:spPr>
          <a:xfrm>
            <a:off x="540802" y="5884501"/>
            <a:ext cx="11841698" cy="830997"/>
          </a:xfrm>
          <a:prstGeom prst="rect">
            <a:avLst/>
          </a:prstGeom>
          <a:noFill/>
        </p:spPr>
        <p:txBody>
          <a:bodyPr wrap="square" rtlCol="0">
            <a:spAutoFit/>
          </a:bodyPr>
          <a:lstStyle/>
          <a:p>
            <a:r>
              <a:rPr lang="fr-FR" sz="2400" b="1" dirty="0">
                <a:solidFill>
                  <a:srgbClr val="FFFF00"/>
                </a:solidFill>
              </a:rPr>
              <a:t>Festival </a:t>
            </a:r>
            <a:r>
              <a:rPr lang="fr-FR" sz="2400" b="1" dirty="0" err="1">
                <a:solidFill>
                  <a:srgbClr val="FFFF00"/>
                </a:solidFill>
              </a:rPr>
              <a:t>Sziget</a:t>
            </a:r>
            <a:r>
              <a:rPr lang="fr-FR" sz="2400" b="1" dirty="0">
                <a:solidFill>
                  <a:srgbClr val="FFFF00"/>
                </a:solidFill>
              </a:rPr>
              <a:t> de Budapest. L'un des plus grands festivals de musique d'Europe offre chaque année un point de rencontre multiculturel et diversifié pour les</a:t>
            </a:r>
          </a:p>
        </p:txBody>
      </p:sp>
    </p:spTree>
    <p:extLst>
      <p:ext uri="{BB962C8B-B14F-4D97-AF65-F5344CB8AC3E}">
        <p14:creationId xmlns:p14="http://schemas.microsoft.com/office/powerpoint/2010/main" val="20579904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u d’artifice, bâtiment, eau&#10;&#10;Description générée automatiquement">
            <a:extLst>
              <a:ext uri="{FF2B5EF4-FFF2-40B4-BE49-F238E27FC236}">
                <a16:creationId xmlns:a16="http://schemas.microsoft.com/office/drawing/2014/main" id="{55A9AF8D-4882-6D0A-EFFC-FDF4B7752C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4064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22B5F04-4821-2633-31C0-79E1BCB61153}"/>
              </a:ext>
            </a:extLst>
          </p:cNvPr>
          <p:cNvSpPr txBox="1"/>
          <p:nvPr/>
        </p:nvSpPr>
        <p:spPr>
          <a:xfrm>
            <a:off x="1612900" y="6244735"/>
            <a:ext cx="9436100" cy="461665"/>
          </a:xfrm>
          <a:prstGeom prst="rect">
            <a:avLst/>
          </a:prstGeom>
          <a:noFill/>
        </p:spPr>
        <p:txBody>
          <a:bodyPr wrap="square" rtlCol="0">
            <a:spAutoFit/>
          </a:bodyPr>
          <a:lstStyle/>
          <a:p>
            <a:r>
              <a:rPr lang="fr-FR" sz="2400" b="1">
                <a:solidFill>
                  <a:srgbClr val="FFFF00"/>
                </a:solidFill>
              </a:rPr>
              <a:t>Feux d'artifice festifs de la fondation de l'État hongrois le 20 août</a:t>
            </a:r>
            <a:endParaRPr lang="fr-FR" sz="2400" b="1" dirty="0">
              <a:solidFill>
                <a:srgbClr val="FFFF00"/>
              </a:solidFill>
            </a:endParaRPr>
          </a:p>
        </p:txBody>
      </p:sp>
    </p:spTree>
    <p:extLst>
      <p:ext uri="{BB962C8B-B14F-4D97-AF65-F5344CB8AC3E}">
        <p14:creationId xmlns:p14="http://schemas.microsoft.com/office/powerpoint/2010/main" val="16935792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hotographie aérienne, Vue plongeante, aérien, ciel&#10;&#10;Description générée automatiquement">
            <a:extLst>
              <a:ext uri="{FF2B5EF4-FFF2-40B4-BE49-F238E27FC236}">
                <a16:creationId xmlns:a16="http://schemas.microsoft.com/office/drawing/2014/main" id="{A50FCA95-3B5C-1B60-8D14-6571E7EBEC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635000"/>
          </a:effectLst>
        </p:spPr>
      </p:pic>
      <p:sp>
        <p:nvSpPr>
          <p:cNvPr id="4" name="ZoneTexte 3">
            <a:extLst>
              <a:ext uri="{FF2B5EF4-FFF2-40B4-BE49-F238E27FC236}">
                <a16:creationId xmlns:a16="http://schemas.microsoft.com/office/drawing/2014/main" id="{8AD863B4-58D7-4EE4-D48E-3DF4F0D2F336}"/>
              </a:ext>
            </a:extLst>
          </p:cNvPr>
          <p:cNvSpPr txBox="1"/>
          <p:nvPr/>
        </p:nvSpPr>
        <p:spPr>
          <a:xfrm>
            <a:off x="2794000" y="6182867"/>
            <a:ext cx="8803554" cy="461665"/>
          </a:xfrm>
          <a:prstGeom prst="rect">
            <a:avLst/>
          </a:prstGeom>
          <a:noFill/>
        </p:spPr>
        <p:txBody>
          <a:bodyPr wrap="square" rtlCol="0">
            <a:spAutoFit/>
          </a:bodyPr>
          <a:lstStyle/>
          <a:p>
            <a:r>
              <a:rPr lang="fr-FR" sz="2400" b="1">
                <a:solidFill>
                  <a:srgbClr val="FFFF00"/>
                </a:solidFill>
              </a:rPr>
              <a:t>Stade national Puskás Aréna et László Papp Arena</a:t>
            </a:r>
            <a:endParaRPr lang="fr-FR" sz="2400" b="1" dirty="0">
              <a:solidFill>
                <a:srgbClr val="FFFF00"/>
              </a:solidFill>
            </a:endParaRPr>
          </a:p>
        </p:txBody>
      </p:sp>
    </p:spTree>
    <p:extLst>
      <p:ext uri="{BB962C8B-B14F-4D97-AF65-F5344CB8AC3E}">
        <p14:creationId xmlns:p14="http://schemas.microsoft.com/office/powerpoint/2010/main" val="6888637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nuage, architecture&#10;&#10;Description générée automatiquement">
            <a:extLst>
              <a:ext uri="{FF2B5EF4-FFF2-40B4-BE49-F238E27FC236}">
                <a16:creationId xmlns:a16="http://schemas.microsoft.com/office/drawing/2014/main" id="{994F5E83-7AA3-3BAA-07DA-1DA04BC837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218" y="279000"/>
            <a:ext cx="9409563" cy="6300000"/>
          </a:xfrm>
          <a:prstGeom prst="rect">
            <a:avLst/>
          </a:prstGeom>
          <a:effectLst>
            <a:softEdge rad="635000"/>
          </a:effectLst>
        </p:spPr>
      </p:pic>
      <p:sp>
        <p:nvSpPr>
          <p:cNvPr id="4" name="ZoneTexte 3">
            <a:extLst>
              <a:ext uri="{FF2B5EF4-FFF2-40B4-BE49-F238E27FC236}">
                <a16:creationId xmlns:a16="http://schemas.microsoft.com/office/drawing/2014/main" id="{1CE543F1-0759-F12C-6F65-429AD06CA953}"/>
              </a:ext>
            </a:extLst>
          </p:cNvPr>
          <p:cNvSpPr txBox="1"/>
          <p:nvPr/>
        </p:nvSpPr>
        <p:spPr>
          <a:xfrm>
            <a:off x="4622933" y="5999756"/>
            <a:ext cx="9518952" cy="461665"/>
          </a:xfrm>
          <a:prstGeom prst="rect">
            <a:avLst/>
          </a:prstGeom>
          <a:noFill/>
        </p:spPr>
        <p:txBody>
          <a:bodyPr wrap="square" rtlCol="0">
            <a:spAutoFit/>
          </a:bodyPr>
          <a:lstStyle/>
          <a:p>
            <a:r>
              <a:rPr lang="fr-FR" sz="2400" b="1">
                <a:solidFill>
                  <a:srgbClr val="FFFF00"/>
                </a:solidFill>
              </a:rPr>
              <a:t>L' arène du Danube</a:t>
            </a:r>
            <a:endParaRPr lang="fr-FR" sz="2400" b="1" dirty="0">
              <a:solidFill>
                <a:srgbClr val="FFFF00"/>
              </a:solidFill>
            </a:endParaRPr>
          </a:p>
        </p:txBody>
      </p:sp>
    </p:spTree>
    <p:extLst>
      <p:ext uri="{BB962C8B-B14F-4D97-AF65-F5344CB8AC3E}">
        <p14:creationId xmlns:p14="http://schemas.microsoft.com/office/powerpoint/2010/main" val="15386923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tade, eau, Photographie aérienne&#10;&#10;Description générée automatiquement">
            <a:extLst>
              <a:ext uri="{FF2B5EF4-FFF2-40B4-BE49-F238E27FC236}">
                <a16:creationId xmlns:a16="http://schemas.microsoft.com/office/drawing/2014/main" id="{C3B5170F-5BA5-5BEE-CA65-68A905850B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5610" y="279000"/>
            <a:ext cx="11220780" cy="6300000"/>
          </a:xfrm>
          <a:prstGeom prst="rect">
            <a:avLst/>
          </a:prstGeom>
          <a:effectLst>
            <a:softEdge rad="635000"/>
          </a:effectLst>
        </p:spPr>
      </p:pic>
      <p:sp>
        <p:nvSpPr>
          <p:cNvPr id="4" name="ZoneTexte 3">
            <a:extLst>
              <a:ext uri="{FF2B5EF4-FFF2-40B4-BE49-F238E27FC236}">
                <a16:creationId xmlns:a16="http://schemas.microsoft.com/office/drawing/2014/main" id="{7DB7442B-7993-498B-5004-B8066BA687BB}"/>
              </a:ext>
            </a:extLst>
          </p:cNvPr>
          <p:cNvSpPr txBox="1"/>
          <p:nvPr/>
        </p:nvSpPr>
        <p:spPr>
          <a:xfrm>
            <a:off x="4133589" y="6085121"/>
            <a:ext cx="9507255" cy="461665"/>
          </a:xfrm>
          <a:prstGeom prst="rect">
            <a:avLst/>
          </a:prstGeom>
          <a:noFill/>
        </p:spPr>
        <p:txBody>
          <a:bodyPr wrap="square" rtlCol="0">
            <a:spAutoFit/>
          </a:bodyPr>
          <a:lstStyle/>
          <a:p>
            <a:r>
              <a:rPr lang="fr-FR" sz="2400" b="1" dirty="0">
                <a:solidFill>
                  <a:schemeClr val="bg1"/>
                </a:solidFill>
              </a:rPr>
              <a:t>Le Centre National d'Athlétisme</a:t>
            </a:r>
          </a:p>
        </p:txBody>
      </p:sp>
    </p:spTree>
    <p:extLst>
      <p:ext uri="{BB962C8B-B14F-4D97-AF65-F5344CB8AC3E}">
        <p14:creationId xmlns:p14="http://schemas.microsoft.com/office/powerpoint/2010/main" val="42231172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bâtiment, ciel&#10;&#10;Description générée automatiquement">
            <a:extLst>
              <a:ext uri="{FF2B5EF4-FFF2-40B4-BE49-F238E27FC236}">
                <a16:creationId xmlns:a16="http://schemas.microsoft.com/office/drawing/2014/main" id="{39A18744-D766-8C6B-1909-797F7553A5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73968" y="279000"/>
            <a:ext cx="8400000" cy="6300000"/>
          </a:xfrm>
          <a:prstGeom prst="rect">
            <a:avLst/>
          </a:prstGeom>
          <a:effectLst>
            <a:softEdge rad="317500"/>
          </a:effectLst>
        </p:spPr>
      </p:pic>
      <p:sp>
        <p:nvSpPr>
          <p:cNvPr id="6" name="ZoneTexte 5">
            <a:extLst>
              <a:ext uri="{FF2B5EF4-FFF2-40B4-BE49-F238E27FC236}">
                <a16:creationId xmlns:a16="http://schemas.microsoft.com/office/drawing/2014/main" id="{F8A82BD5-7F00-B096-DDC3-E43DBD41042A}"/>
              </a:ext>
            </a:extLst>
          </p:cNvPr>
          <p:cNvSpPr txBox="1"/>
          <p:nvPr/>
        </p:nvSpPr>
        <p:spPr>
          <a:xfrm>
            <a:off x="283795" y="1906739"/>
            <a:ext cx="2790173" cy="3693319"/>
          </a:xfrm>
          <a:prstGeom prst="rect">
            <a:avLst/>
          </a:prstGeom>
          <a:noFill/>
        </p:spPr>
        <p:txBody>
          <a:bodyPr wrap="square">
            <a:spAutoFit/>
          </a:bodyPr>
          <a:lstStyle/>
          <a:p>
            <a:endParaRPr lang="fr-FR" dirty="0"/>
          </a:p>
          <a:p>
            <a:r>
              <a:rPr lang="fr-FR" sz="2400" b="1" dirty="0">
                <a:solidFill>
                  <a:schemeClr val="bg1"/>
                </a:solidFill>
              </a:rPr>
              <a:t>Bâtiment principal de l' Université de technologie et d'économie de Budapest , le plus ancien institut de technologie au monde, fondé en 1782</a:t>
            </a:r>
          </a:p>
        </p:txBody>
      </p:sp>
    </p:spTree>
    <p:extLst>
      <p:ext uri="{BB962C8B-B14F-4D97-AF65-F5344CB8AC3E}">
        <p14:creationId xmlns:p14="http://schemas.microsoft.com/office/powerpoint/2010/main" val="21847949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ville, Architecture classique&#10;&#10;Description générée automatiquement">
            <a:extLst>
              <a:ext uri="{FF2B5EF4-FFF2-40B4-BE49-F238E27FC236}">
                <a16:creationId xmlns:a16="http://schemas.microsoft.com/office/drawing/2014/main" id="{7BB14F29-AAAF-861C-144B-CB1A33D2F3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37018" y="279000"/>
            <a:ext cx="10117963" cy="6300000"/>
          </a:xfrm>
          <a:prstGeom prst="rect">
            <a:avLst/>
          </a:prstGeom>
          <a:effectLst>
            <a:softEdge rad="635000"/>
          </a:effectLst>
        </p:spPr>
      </p:pic>
      <p:sp>
        <p:nvSpPr>
          <p:cNvPr id="4" name="ZoneTexte 3">
            <a:extLst>
              <a:ext uri="{FF2B5EF4-FFF2-40B4-BE49-F238E27FC236}">
                <a16:creationId xmlns:a16="http://schemas.microsoft.com/office/drawing/2014/main" id="{AFBE035A-BBD7-B29D-B5D6-4B7626EB632C}"/>
              </a:ext>
            </a:extLst>
          </p:cNvPr>
          <p:cNvSpPr txBox="1"/>
          <p:nvPr/>
        </p:nvSpPr>
        <p:spPr>
          <a:xfrm>
            <a:off x="513566" y="5657671"/>
            <a:ext cx="12225403"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L'Université Eötvös </a:t>
            </a:r>
            <a:r>
              <a:rPr lang="fr-FR" sz="2400" b="1" dirty="0" err="1">
                <a:solidFill>
                  <a:srgbClr val="FFFF00"/>
                </a:solidFill>
              </a:rPr>
              <a:t>Loránd</a:t>
            </a:r>
            <a:r>
              <a:rPr lang="fr-FR" sz="2400" b="1" dirty="0">
                <a:solidFill>
                  <a:srgbClr val="FFFF00"/>
                </a:solidFill>
              </a:rPr>
              <a:t> est l'une des institutions les plus grandes et les plus prestigieuses.</a:t>
            </a:r>
          </a:p>
        </p:txBody>
      </p:sp>
    </p:spTree>
    <p:extLst>
      <p:ext uri="{BB962C8B-B14F-4D97-AF65-F5344CB8AC3E}">
        <p14:creationId xmlns:p14="http://schemas.microsoft.com/office/powerpoint/2010/main" val="28678844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façade&#10;&#10;Description générée automatiquement">
            <a:extLst>
              <a:ext uri="{FF2B5EF4-FFF2-40B4-BE49-F238E27FC236}">
                <a16:creationId xmlns:a16="http://schemas.microsoft.com/office/drawing/2014/main" id="{DBA264E6-E566-EFEA-47ED-BF1F6BAADF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4056" y="279000"/>
            <a:ext cx="8023888" cy="6300000"/>
          </a:xfrm>
          <a:prstGeom prst="rect">
            <a:avLst/>
          </a:prstGeom>
          <a:effectLst>
            <a:softEdge rad="635000"/>
          </a:effectLst>
        </p:spPr>
      </p:pic>
      <p:sp>
        <p:nvSpPr>
          <p:cNvPr id="4" name="ZoneTexte 3">
            <a:extLst>
              <a:ext uri="{FF2B5EF4-FFF2-40B4-BE49-F238E27FC236}">
                <a16:creationId xmlns:a16="http://schemas.microsoft.com/office/drawing/2014/main" id="{B2710F47-716F-65A7-24D1-B1BC8D0EBA46}"/>
              </a:ext>
            </a:extLst>
          </p:cNvPr>
          <p:cNvSpPr txBox="1"/>
          <p:nvPr/>
        </p:nvSpPr>
        <p:spPr>
          <a:xfrm>
            <a:off x="964503" y="5895666"/>
            <a:ext cx="11423737" cy="830997"/>
          </a:xfrm>
          <a:prstGeom prst="rect">
            <a:avLst/>
          </a:prstGeom>
          <a:noFill/>
        </p:spPr>
        <p:txBody>
          <a:bodyPr wrap="square" rtlCol="0">
            <a:spAutoFit/>
          </a:bodyPr>
          <a:lstStyle/>
          <a:p>
            <a:endParaRPr lang="fr-FR" sz="2400" dirty="0">
              <a:solidFill>
                <a:schemeClr val="bg1"/>
              </a:solidFill>
            </a:endParaRPr>
          </a:p>
          <a:p>
            <a:r>
              <a:rPr lang="fr-FR" sz="2400" b="1" dirty="0">
                <a:solidFill>
                  <a:schemeClr val="bg1"/>
                </a:solidFill>
              </a:rPr>
              <a:t>Bâtiment principal de l' Académie de musique Liszt Ferenc , fondée en 1875</a:t>
            </a:r>
          </a:p>
        </p:txBody>
      </p:sp>
    </p:spTree>
    <p:extLst>
      <p:ext uri="{BB962C8B-B14F-4D97-AF65-F5344CB8AC3E}">
        <p14:creationId xmlns:p14="http://schemas.microsoft.com/office/powerpoint/2010/main" val="7642322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nêtre, bâtiment, pot de fleurs&#10;&#10;Description générée automatiquement">
            <a:extLst>
              <a:ext uri="{FF2B5EF4-FFF2-40B4-BE49-F238E27FC236}">
                <a16:creationId xmlns:a16="http://schemas.microsoft.com/office/drawing/2014/main" id="{8A41CB9A-6673-82C1-0353-8350242565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5041" y="388307"/>
            <a:ext cx="8400000" cy="6300000"/>
          </a:xfrm>
          <a:prstGeom prst="rect">
            <a:avLst/>
          </a:prstGeom>
          <a:effectLst>
            <a:softEdge rad="635000"/>
          </a:effectLst>
        </p:spPr>
      </p:pic>
      <p:sp>
        <p:nvSpPr>
          <p:cNvPr id="4" name="ZoneTexte 3">
            <a:extLst>
              <a:ext uri="{FF2B5EF4-FFF2-40B4-BE49-F238E27FC236}">
                <a16:creationId xmlns:a16="http://schemas.microsoft.com/office/drawing/2014/main" id="{0E35C3CA-D520-8B73-58EE-FCD5F8C36450}"/>
              </a:ext>
            </a:extLst>
          </p:cNvPr>
          <p:cNvSpPr txBox="1"/>
          <p:nvPr/>
        </p:nvSpPr>
        <p:spPr>
          <a:xfrm flipH="1">
            <a:off x="2455098" y="6125228"/>
            <a:ext cx="9331891" cy="461665"/>
          </a:xfrm>
          <a:prstGeom prst="rect">
            <a:avLst/>
          </a:prstGeom>
          <a:noFill/>
        </p:spPr>
        <p:txBody>
          <a:bodyPr wrap="square" rtlCol="0">
            <a:spAutoFit/>
          </a:bodyPr>
          <a:lstStyle/>
          <a:p>
            <a:r>
              <a:rPr lang="fr-FR" sz="2400" b="1" dirty="0">
                <a:solidFill>
                  <a:srgbClr val="FFFF00"/>
                </a:solidFill>
              </a:rPr>
              <a:t>Arany Sas </a:t>
            </a:r>
            <a:r>
              <a:rPr lang="fr-FR" sz="2400" b="1" dirty="0" err="1">
                <a:solidFill>
                  <a:srgbClr val="FFFF00"/>
                </a:solidFill>
              </a:rPr>
              <a:t>Patika</a:t>
            </a:r>
            <a:r>
              <a:rPr lang="fr-FR" sz="2400" b="1" dirty="0">
                <a:solidFill>
                  <a:srgbClr val="FFFF00"/>
                </a:solidFill>
              </a:rPr>
              <a:t> </a:t>
            </a:r>
            <a:r>
              <a:rPr lang="fr-FR" sz="2400" b="1" dirty="0" err="1">
                <a:solidFill>
                  <a:srgbClr val="FFFF00"/>
                </a:solidFill>
              </a:rPr>
              <a:t>Múzeum</a:t>
            </a:r>
            <a:r>
              <a:rPr lang="fr-FR" sz="2400" b="1" dirty="0">
                <a:solidFill>
                  <a:srgbClr val="FFFF00"/>
                </a:solidFill>
              </a:rPr>
              <a:t>, le musée de la Pharmacie</a:t>
            </a:r>
          </a:p>
        </p:txBody>
      </p:sp>
    </p:spTree>
    <p:extLst>
      <p:ext uri="{BB962C8B-B14F-4D97-AF65-F5344CB8AC3E}">
        <p14:creationId xmlns:p14="http://schemas.microsoft.com/office/powerpoint/2010/main" val="13539809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hall, salle de concert, Centre des arts de la scène&#10;&#10;Description générée automatiquement">
            <a:extLst>
              <a:ext uri="{FF2B5EF4-FFF2-40B4-BE49-F238E27FC236}">
                <a16:creationId xmlns:a16="http://schemas.microsoft.com/office/drawing/2014/main" id="{B220B068-4DEB-D16A-EEA7-B54DB05123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0304" y="189000"/>
            <a:ext cx="4291391"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A0EE41A-8D45-5F62-9F27-B1126704F9E4}"/>
              </a:ext>
            </a:extLst>
          </p:cNvPr>
          <p:cNvSpPr txBox="1"/>
          <p:nvPr/>
        </p:nvSpPr>
        <p:spPr>
          <a:xfrm>
            <a:off x="8455068" y="3732757"/>
            <a:ext cx="3194137" cy="1200329"/>
          </a:xfrm>
          <a:prstGeom prst="rect">
            <a:avLst/>
          </a:prstGeom>
          <a:noFill/>
        </p:spPr>
        <p:txBody>
          <a:bodyPr wrap="square" rtlCol="0">
            <a:spAutoFit/>
          </a:bodyPr>
          <a:lstStyle/>
          <a:p>
            <a:r>
              <a:rPr lang="fr-FR" sz="2400" b="1">
                <a:solidFill>
                  <a:srgbClr val="FFFF00"/>
                </a:solidFill>
              </a:rPr>
              <a:t>Cinéma national Uránia (Uránia Nemzeti Filmszínház)</a:t>
            </a:r>
            <a:endParaRPr lang="fr-FR" sz="2400" b="1" dirty="0">
              <a:solidFill>
                <a:srgbClr val="FFFF00"/>
              </a:solidFill>
            </a:endParaRPr>
          </a:p>
        </p:txBody>
      </p:sp>
    </p:spTree>
    <p:extLst>
      <p:ext uri="{BB962C8B-B14F-4D97-AF65-F5344CB8AC3E}">
        <p14:creationId xmlns:p14="http://schemas.microsoft.com/office/powerpoint/2010/main" val="7165649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bâtiment, plafond, sol&#10;&#10;Description générée automatiquement">
            <a:extLst>
              <a:ext uri="{FF2B5EF4-FFF2-40B4-BE49-F238E27FC236}">
                <a16:creationId xmlns:a16="http://schemas.microsoft.com/office/drawing/2014/main" id="{D14AE909-12B9-CEF6-7120-2EFEADC802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5552" y="279000"/>
            <a:ext cx="5943395"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4721073-EDB9-3B0C-D94B-58FE874FA841}"/>
              </a:ext>
            </a:extLst>
          </p:cNvPr>
          <p:cNvSpPr txBox="1"/>
          <p:nvPr/>
        </p:nvSpPr>
        <p:spPr>
          <a:xfrm>
            <a:off x="280894" y="2657067"/>
            <a:ext cx="3339128" cy="3046988"/>
          </a:xfrm>
          <a:prstGeom prst="rect">
            <a:avLst/>
          </a:prstGeom>
          <a:noFill/>
        </p:spPr>
        <p:txBody>
          <a:bodyPr wrap="square" rtlCol="0">
            <a:spAutoFit/>
          </a:bodyPr>
          <a:lstStyle/>
          <a:p>
            <a:r>
              <a:rPr lang="fr-FR" sz="2400" b="1" dirty="0">
                <a:solidFill>
                  <a:srgbClr val="FFFF00"/>
                </a:solidFill>
              </a:rPr>
              <a:t>Le Musée des Arts décoratifs est installé dans un bâtiment emblématique de la Sécession en Hongrie qui fut construit par Gyula </a:t>
            </a:r>
            <a:r>
              <a:rPr lang="fr-FR" sz="2400" b="1" dirty="0" err="1">
                <a:solidFill>
                  <a:srgbClr val="FFFF00"/>
                </a:solidFill>
              </a:rPr>
              <a:t>Pártos</a:t>
            </a:r>
            <a:r>
              <a:rPr lang="fr-FR" sz="2400" b="1" dirty="0">
                <a:solidFill>
                  <a:srgbClr val="FFFF00"/>
                </a:solidFill>
              </a:rPr>
              <a:t> et </a:t>
            </a:r>
            <a:r>
              <a:rPr lang="fr-FR" sz="2400" b="1" dirty="0" err="1">
                <a:solidFill>
                  <a:srgbClr val="FFFF00"/>
                </a:solidFill>
              </a:rPr>
              <a:t>Ödön</a:t>
            </a:r>
            <a:r>
              <a:rPr lang="fr-FR" sz="2400" b="1" dirty="0">
                <a:solidFill>
                  <a:srgbClr val="FFFF00"/>
                </a:solidFill>
              </a:rPr>
              <a:t> Lechner.</a:t>
            </a:r>
          </a:p>
        </p:txBody>
      </p:sp>
    </p:spTree>
    <p:extLst>
      <p:ext uri="{BB962C8B-B14F-4D97-AF65-F5344CB8AC3E}">
        <p14:creationId xmlns:p14="http://schemas.microsoft.com/office/powerpoint/2010/main" val="9606772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intérieur, mur, art, Lieux sacrés&#10;&#10;Description générée automatiquement">
            <a:extLst>
              <a:ext uri="{FF2B5EF4-FFF2-40B4-BE49-F238E27FC236}">
                <a16:creationId xmlns:a16="http://schemas.microsoft.com/office/drawing/2014/main" id="{DF762911-F3BA-C3AC-29B2-9384B673BC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1283" y="279000"/>
            <a:ext cx="9509434" cy="6300000"/>
          </a:xfrm>
          <a:prstGeom prst="rect">
            <a:avLst/>
          </a:prstGeom>
          <a:effectLst>
            <a:softEdge rad="635000"/>
          </a:effectLst>
        </p:spPr>
      </p:pic>
      <p:sp>
        <p:nvSpPr>
          <p:cNvPr id="6" name="ZoneTexte 5">
            <a:extLst>
              <a:ext uri="{FF2B5EF4-FFF2-40B4-BE49-F238E27FC236}">
                <a16:creationId xmlns:a16="http://schemas.microsoft.com/office/drawing/2014/main" id="{3838AF34-C54F-6735-5CF2-42990F097E0A}"/>
              </a:ext>
            </a:extLst>
          </p:cNvPr>
          <p:cNvSpPr txBox="1"/>
          <p:nvPr/>
        </p:nvSpPr>
        <p:spPr>
          <a:xfrm>
            <a:off x="1528175" y="6027003"/>
            <a:ext cx="9135650" cy="830997"/>
          </a:xfrm>
          <a:prstGeom prst="rect">
            <a:avLst/>
          </a:prstGeom>
          <a:noFill/>
        </p:spPr>
        <p:txBody>
          <a:bodyPr wrap="square" rtlCol="0">
            <a:spAutoFit/>
          </a:bodyPr>
          <a:lstStyle/>
          <a:p>
            <a:r>
              <a:rPr lang="fr-FR" sz="2400" b="1">
                <a:solidFill>
                  <a:srgbClr val="FFFF00"/>
                </a:solidFill>
              </a:rPr>
              <a:t>La grande salle du Trône de la Galerie nationale abrite les retables à volets du XVe et du début du XVIe</a:t>
            </a:r>
            <a:endParaRPr lang="fr-FR" sz="2400" b="1" dirty="0">
              <a:solidFill>
                <a:srgbClr val="FFFF00"/>
              </a:solidFill>
            </a:endParaRPr>
          </a:p>
        </p:txBody>
      </p:sp>
    </p:spTree>
    <p:extLst>
      <p:ext uri="{BB962C8B-B14F-4D97-AF65-F5344CB8AC3E}">
        <p14:creationId xmlns:p14="http://schemas.microsoft.com/office/powerpoint/2010/main" val="42157513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scène, intérieur, pièce, meubles&#10;&#10;Description générée automatiquement">
            <a:extLst>
              <a:ext uri="{FF2B5EF4-FFF2-40B4-BE49-F238E27FC236}">
                <a16:creationId xmlns:a16="http://schemas.microsoft.com/office/drawing/2014/main" id="{85A72F55-9307-BA8F-A60A-E7F03B44F5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279000"/>
            <a:ext cx="9453704" cy="6300000"/>
          </a:xfrm>
          <a:prstGeom prst="rect">
            <a:avLst/>
          </a:prstGeom>
          <a:effectLst>
            <a:softEdge rad="635000"/>
          </a:effectLst>
        </p:spPr>
      </p:pic>
      <p:sp>
        <p:nvSpPr>
          <p:cNvPr id="6" name="ZoneTexte 5">
            <a:extLst>
              <a:ext uri="{FF2B5EF4-FFF2-40B4-BE49-F238E27FC236}">
                <a16:creationId xmlns:a16="http://schemas.microsoft.com/office/drawing/2014/main" id="{60F32B33-5B70-E71C-0113-FBC33DDF507D}"/>
              </a:ext>
            </a:extLst>
          </p:cNvPr>
          <p:cNvSpPr txBox="1"/>
          <p:nvPr/>
        </p:nvSpPr>
        <p:spPr>
          <a:xfrm>
            <a:off x="3532340" y="6227752"/>
            <a:ext cx="9094260" cy="461665"/>
          </a:xfrm>
          <a:prstGeom prst="rect">
            <a:avLst/>
          </a:prstGeom>
          <a:noFill/>
        </p:spPr>
        <p:txBody>
          <a:bodyPr wrap="square" rtlCol="0">
            <a:spAutoFit/>
          </a:bodyPr>
          <a:lstStyle/>
          <a:p>
            <a:r>
              <a:rPr lang="fr-FR" sz="2400" b="1">
                <a:solidFill>
                  <a:srgbClr val="FFFF00"/>
                </a:solidFill>
              </a:rPr>
              <a:t>Bibliothèque de l'Université Loránd Eötvös.</a:t>
            </a:r>
            <a:endParaRPr lang="fr-FR" sz="2400" b="1" dirty="0">
              <a:solidFill>
                <a:srgbClr val="FFFF00"/>
              </a:solidFill>
            </a:endParaRPr>
          </a:p>
        </p:txBody>
      </p:sp>
    </p:spTree>
    <p:extLst>
      <p:ext uri="{BB962C8B-B14F-4D97-AF65-F5344CB8AC3E}">
        <p14:creationId xmlns:p14="http://schemas.microsoft.com/office/powerpoint/2010/main" val="5170909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D13CE86-D070-DCCF-2F4B-E70FDE2D0258}"/>
              </a:ext>
            </a:extLst>
          </p:cNvPr>
          <p:cNvSpPr txBox="1"/>
          <p:nvPr/>
        </p:nvSpPr>
        <p:spPr>
          <a:xfrm>
            <a:off x="541163" y="741815"/>
            <a:ext cx="11514202" cy="584775"/>
          </a:xfrm>
          <a:prstGeom prst="rect">
            <a:avLst/>
          </a:prstGeom>
          <a:noFill/>
        </p:spPr>
        <p:txBody>
          <a:bodyPr wrap="square" rtlCol="0">
            <a:spAutoFit/>
          </a:bodyPr>
          <a:lstStyle/>
          <a:p>
            <a:r>
              <a:rPr lang="fr-FR" sz="3200" b="1" dirty="0"/>
              <a:t> Lorient Vous a Présenté La Ville De Budapest – Hongrie –N°2</a:t>
            </a:r>
          </a:p>
        </p:txBody>
      </p:sp>
      <p:sp>
        <p:nvSpPr>
          <p:cNvPr id="3" name="ZoneTexte 2">
            <a:extLst>
              <a:ext uri="{FF2B5EF4-FFF2-40B4-BE49-F238E27FC236}">
                <a16:creationId xmlns:a16="http://schemas.microsoft.com/office/drawing/2014/main" id="{C95CDA0A-F9AC-89D8-6A2A-6BD08314A430}"/>
              </a:ext>
            </a:extLst>
          </p:cNvPr>
          <p:cNvSpPr txBox="1"/>
          <p:nvPr/>
        </p:nvSpPr>
        <p:spPr>
          <a:xfrm>
            <a:off x="3424222" y="1761080"/>
            <a:ext cx="10650682" cy="584775"/>
          </a:xfrm>
          <a:prstGeom prst="rect">
            <a:avLst/>
          </a:prstGeom>
          <a:noFill/>
        </p:spPr>
        <p:txBody>
          <a:bodyPr wrap="square" rtlCol="0">
            <a:spAutoFit/>
          </a:bodyPr>
          <a:lstStyle/>
          <a:p>
            <a:r>
              <a:rPr lang="fr-FR" sz="3200" b="1" dirty="0"/>
              <a:t>Les Images Et Le son Du Net</a:t>
            </a:r>
          </a:p>
        </p:txBody>
      </p:sp>
      <p:sp>
        <p:nvSpPr>
          <p:cNvPr id="4" name="ZoneTexte 3">
            <a:extLst>
              <a:ext uri="{FF2B5EF4-FFF2-40B4-BE49-F238E27FC236}">
                <a16:creationId xmlns:a16="http://schemas.microsoft.com/office/drawing/2014/main" id="{288F4273-F25E-BBDD-7BC7-ADC00516A0CC}"/>
              </a:ext>
            </a:extLst>
          </p:cNvPr>
          <p:cNvSpPr txBox="1"/>
          <p:nvPr/>
        </p:nvSpPr>
        <p:spPr>
          <a:xfrm>
            <a:off x="4195482" y="2756898"/>
            <a:ext cx="6594438" cy="584775"/>
          </a:xfrm>
          <a:prstGeom prst="rect">
            <a:avLst/>
          </a:prstGeom>
          <a:noFill/>
        </p:spPr>
        <p:txBody>
          <a:bodyPr wrap="square" rtlCol="0">
            <a:spAutoFit/>
          </a:bodyPr>
          <a:lstStyle/>
          <a:p>
            <a:r>
              <a:rPr lang="fr-FR" sz="3200" b="1" dirty="0"/>
              <a:t>Merci De Votre Visite </a:t>
            </a:r>
          </a:p>
        </p:txBody>
      </p:sp>
      <p:sp>
        <p:nvSpPr>
          <p:cNvPr id="5" name="ZoneTexte 4">
            <a:extLst>
              <a:ext uri="{FF2B5EF4-FFF2-40B4-BE49-F238E27FC236}">
                <a16:creationId xmlns:a16="http://schemas.microsoft.com/office/drawing/2014/main" id="{6EEEE742-69C9-2AE6-EAA4-DE01929CC951}"/>
              </a:ext>
            </a:extLst>
          </p:cNvPr>
          <p:cNvSpPr txBox="1"/>
          <p:nvPr/>
        </p:nvSpPr>
        <p:spPr>
          <a:xfrm>
            <a:off x="5411096" y="3634060"/>
            <a:ext cx="5378824"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38931626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83</TotalTime>
  <Words>562</Words>
  <Application>Microsoft Office PowerPoint</Application>
  <PresentationFormat>Grand écran</PresentationFormat>
  <Paragraphs>38</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10</cp:revision>
  <dcterms:created xsi:type="dcterms:W3CDTF">2024-06-26T08:06:31Z</dcterms:created>
  <dcterms:modified xsi:type="dcterms:W3CDTF">2024-06-26T11:01:35Z</dcterms:modified>
</cp:coreProperties>
</file>