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4" r:id="rId3"/>
    <p:sldId id="278" r:id="rId4"/>
    <p:sldId id="277" r:id="rId5"/>
    <p:sldId id="276" r:id="rId6"/>
    <p:sldId id="275" r:id="rId7"/>
    <p:sldId id="274" r:id="rId8"/>
    <p:sldId id="273" r:id="rId9"/>
    <p:sldId id="272" r:id="rId10"/>
    <p:sldId id="271" r:id="rId11"/>
    <p:sldId id="270" r:id="rId12"/>
    <p:sldId id="269" r:id="rId13"/>
    <p:sldId id="268" r:id="rId14"/>
    <p:sldId id="267" r:id="rId15"/>
    <p:sldId id="266" r:id="rId16"/>
    <p:sldId id="265" r:id="rId17"/>
    <p:sldId id="264" r:id="rId18"/>
    <p:sldId id="263" r:id="rId19"/>
    <p:sldId id="262" r:id="rId20"/>
    <p:sldId id="261" r:id="rId21"/>
    <p:sldId id="260" r:id="rId22"/>
    <p:sldId id="259" r:id="rId23"/>
    <p:sldId id="258" r:id="rId24"/>
    <p:sldId id="257" r:id="rId25"/>
    <p:sldId id="279" r:id="rId26"/>
    <p:sldId id="280" r:id="rId27"/>
    <p:sldId id="281" r:id="rId28"/>
    <p:sldId id="282" r:id="rId29"/>
    <p:sldId id="283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836" autoAdjust="0"/>
    <p:restoredTop sz="94660"/>
  </p:normalViewPr>
  <p:slideViewPr>
    <p:cSldViewPr snapToGrid="0">
      <p:cViewPr varScale="1">
        <p:scale>
          <a:sx n="74" d="100"/>
          <a:sy n="74" d="100"/>
        </p:scale>
        <p:origin x="533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44AAD5-711F-1AC9-0CAD-8114B0BC3D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BDFE87D-EFFD-3977-8BCB-E952CD6804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C990E28-7686-DEA8-045D-092C1BA1F8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F1E19-211E-4E50-A9D5-B2586ED6B5EA}" type="datetimeFigureOut">
              <a:rPr lang="fr-FR" smtClean="0"/>
              <a:t>26/06/2024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ACD15CB-6101-6367-129D-0A4F64054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BDB4BE4-C53B-5CA0-35E0-A4564362DE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6CA5F-C442-4BC3-B90F-4A3ED3C1B5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9396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179F02-FA43-B162-EF46-DF3F11C674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4E7AF23-97BA-A807-10C5-9E6CEBC464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F20181-9F73-A55D-5C91-437924E07E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F1E19-211E-4E50-A9D5-B2586ED6B5EA}" type="datetimeFigureOut">
              <a:rPr lang="fr-FR" smtClean="0"/>
              <a:t>26/06/2024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738CB06-02D1-9883-C620-83B901B18C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EC2622D-9C41-4F64-93EB-204BBF3418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6CA5F-C442-4BC3-B90F-4A3ED3C1B5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0901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E6AF6B-B8AD-86E2-948F-4F6ECC53F4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0742979-ADA5-268A-9FAF-46E707650F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33B8A42-13EE-52CA-8FC1-F76E12FF87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F1E19-211E-4E50-A9D5-B2586ED6B5EA}" type="datetimeFigureOut">
              <a:rPr lang="fr-FR" smtClean="0"/>
              <a:t>26/06/2024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CC8BA14-31B1-C190-4E72-65BF309ED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60AEBE7-0835-0BF2-0DFB-D16B499EFE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6CA5F-C442-4BC3-B90F-4A3ED3C1B5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1163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D47AEE-DC64-C177-90FF-75D7F28EE6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B274F56-9B65-FEAA-4B12-79675245DF2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7B3025A-8300-5CAA-54D0-8CFBC35496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9A5CC2-4190-AF00-D58A-0302A9C772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F1E19-211E-4E50-A9D5-B2586ED6B5EA}" type="datetimeFigureOut">
              <a:rPr lang="fr-FR" smtClean="0"/>
              <a:t>26/06/2024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20ED44F-D3B2-B3B1-37E5-54A26F696F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D0C2F1D-30D7-3471-EF3B-31DB1188F2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6CA5F-C442-4BC3-B90F-4A3ED3C1B5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4717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68E6F2-43AA-77AE-8DCA-BF8B9B53AA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694FCDD-90C2-B861-B130-C736D2A9C7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10A36FC-D90B-A53E-8B78-41AD8FD5DD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72497CE4-23A3-D1CC-4DD1-443D389B2CA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AC5F335-7067-63B2-1D4D-BDE7CB95017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16529B22-CFA1-471B-4B7F-044955CC7B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F1E19-211E-4E50-A9D5-B2586ED6B5EA}" type="datetimeFigureOut">
              <a:rPr lang="fr-FR" smtClean="0"/>
              <a:t>26/06/2024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9D853AE-272F-378C-9C91-33C442D6D6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18D15934-968B-F640-137C-195738CCF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6CA5F-C442-4BC3-B90F-4A3ED3C1B5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9262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8AF8D5-34CD-3DD6-A3D8-E247092D20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326ADD9-FDBE-79D3-BB6B-FE4045C2FF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F1E19-211E-4E50-A9D5-B2586ED6B5EA}" type="datetimeFigureOut">
              <a:rPr lang="fr-FR" smtClean="0"/>
              <a:t>26/06/2024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7177889-BA7C-582E-E010-51C8A469E4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336922E2-EA28-0BDF-E3C9-44A251F9D0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6CA5F-C442-4BC3-B90F-4A3ED3C1B5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0416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1927F94-62E3-D33E-BF28-A33C6974BB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F1E19-211E-4E50-A9D5-B2586ED6B5EA}" type="datetimeFigureOut">
              <a:rPr lang="fr-FR" smtClean="0"/>
              <a:t>26/06/2024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2BBB3E8-3203-238C-90EC-30326100E5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0A66903-A857-0AE2-E4E1-F766D5E324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6CA5F-C442-4BC3-B90F-4A3ED3C1B5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9794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D5045C-6F37-6D38-0D69-E7F69C4B2F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31DA755-1BF5-C8E1-AE96-D16B95FF63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EEBF913-0C4D-6724-AB1F-550F8469C9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D84B5FB-FBE6-3A44-6B80-2D1050130C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F1E19-211E-4E50-A9D5-B2586ED6B5EA}" type="datetimeFigureOut">
              <a:rPr lang="fr-FR" smtClean="0"/>
              <a:t>26/06/2024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D09B772-BACD-31BB-B8CD-E63E54726F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5E440C5-B629-02FA-6A18-BB2E9EABBC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6CA5F-C442-4BC3-B90F-4A3ED3C1B5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2636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DEF505-C48A-C521-4826-DB73B05146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06289C19-7DCC-F570-6E80-8CC623688C7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42B235D-B3DE-55E7-9A4B-1D372513CC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199BEB6-CF0E-33C6-BA3D-6FEA585760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F1E19-211E-4E50-A9D5-B2586ED6B5EA}" type="datetimeFigureOut">
              <a:rPr lang="fr-FR" smtClean="0"/>
              <a:t>26/06/2024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38A53F3-C4B0-D39A-57D4-A33FE0135C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B3C4762-41DC-74DB-D8AF-2690910327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6CA5F-C442-4BC3-B90F-4A3ED3C1B5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1450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2BB142-261F-8D47-19A2-F65836585F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02D6E46-5BF3-E469-5AB9-B78CD58EA23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BA37388-BC4A-0EDD-BFC7-019204A859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F1E19-211E-4E50-A9D5-B2586ED6B5EA}" type="datetimeFigureOut">
              <a:rPr lang="fr-FR" smtClean="0"/>
              <a:t>26/06/2024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2975347-B568-56EA-9E72-1E3D9A3518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EB589C9-1F4A-B26F-19E0-BCA0C83D41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6CA5F-C442-4BC3-B90F-4A3ED3C1B5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0924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903DDD84-92EA-9E84-6ACD-F4CFB321E2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0ADC5C3-B6E9-4E00-E0A8-998C7E306D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4413F04-521A-6622-E50D-55914CF25A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F1E19-211E-4E50-A9D5-B2586ED6B5EA}" type="datetimeFigureOut">
              <a:rPr lang="fr-FR" smtClean="0"/>
              <a:t>26/06/2024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E895C4B-E2AD-A334-6D3F-B8E88C1D05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385BA20-992F-617A-5BBF-4BA1F474F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6CA5F-C442-4BC3-B90F-4A3ED3C1B5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5472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A89C5D9B-827D-8EE4-92EF-22E805A1E7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197C957-F2C0-682B-8AA0-0F8A3491D4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9482FAD-9615-CB32-1D4C-C3EF92CD935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AFF1E19-211E-4E50-A9D5-B2586ED6B5EA}" type="datetimeFigureOut">
              <a:rPr lang="fr-FR" smtClean="0"/>
              <a:t>26/06/2024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87920A5-9370-C522-B475-D7E2E7364C1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959F177-246F-3F5C-7A9D-DBF57329B2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D16CA5F-C442-4BC3-B90F-4A3ED3C1B5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7565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tour&#10;&#10;Description générée automatiquement">
            <a:extLst>
              <a:ext uri="{FF2B5EF4-FFF2-40B4-BE49-F238E27FC236}">
                <a16:creationId xmlns:a16="http://schemas.microsoft.com/office/drawing/2014/main" id="{3FB0DC41-9893-EE4C-6871-D7C61E950E1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6000" y="279000"/>
            <a:ext cx="105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96AADCE-11F2-9FFB-7145-485365D80273}"/>
              </a:ext>
            </a:extLst>
          </p:cNvPr>
          <p:cNvSpPr txBox="1"/>
          <p:nvPr/>
        </p:nvSpPr>
        <p:spPr>
          <a:xfrm>
            <a:off x="2689260" y="975580"/>
            <a:ext cx="77227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La Ville De Budapest – Hongrie  -  N°1</a:t>
            </a:r>
          </a:p>
        </p:txBody>
      </p:sp>
    </p:spTree>
    <p:extLst>
      <p:ext uri="{BB962C8B-B14F-4D97-AF65-F5344CB8AC3E}">
        <p14:creationId xmlns:p14="http://schemas.microsoft.com/office/powerpoint/2010/main" val="5657711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  <p:sndAc>
          <p:stSnd loop="1">
            <p:snd r:embed="rId2" name="Christian Morin - Stranger in the House (La Chance aux Chansons).wav"/>
          </p:stSnd>
        </p:sndAc>
      </p:transition>
    </mc:Choice>
    <mc:Fallback>
      <p:transition spd="slow" advClick="0" advTm="8000">
        <p:fade/>
        <p:sndAc>
          <p:stSnd loop="1">
            <p:snd r:embed="rId2" name="Christian Morin - Stranger in the House (La Chance aux Chansons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075B52E-3F9F-A2C7-FEAB-F142DA453E7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b="1" dirty="0">
                <a:solidFill>
                  <a:srgbClr val="FFFF00"/>
                </a:solidFill>
              </a:rPr>
              <a:t>Budapest [a] est la capitale et la ville la plus peuplée de Hongrie . C'est la neuvième plus grande ville de l' Union européenne en termes de population dans les limites de la ville et c'était la plus grande ville sur le Danube ; [11] [12] [13] aujourd'hui, c'est le deuxième plus grand. La ville a une population estimée à 1 752 286 habitants sur une superficie d'environ 525 kilomètres carrés (203 milles carrés). [14] Budapest, qui est à la fois une ville et une municipalité , forme le centre de la zone métropolitaine de Budapest , qui a une superficie de 7 626 kilomètres carrés (2 944 milles carrés) et une population de 3 303 786 habitants. C'est une ville primate , constituant 33 % de la population de la Hongrie.</a:t>
            </a:r>
          </a:p>
        </p:txBody>
      </p:sp>
    </p:spTree>
    <p:extLst>
      <p:ext uri="{BB962C8B-B14F-4D97-AF65-F5344CB8AC3E}">
        <p14:creationId xmlns:p14="http://schemas.microsoft.com/office/powerpoint/2010/main" val="2068118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bâtiment&#10;&#10;Description générée automatiquement">
            <a:extLst>
              <a:ext uri="{FF2B5EF4-FFF2-40B4-BE49-F238E27FC236}">
                <a16:creationId xmlns:a16="http://schemas.microsoft.com/office/drawing/2014/main" id="{7197DAAA-7454-2CF8-9780-931F209BC4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2275" y="279000"/>
            <a:ext cx="1110745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E2A1821-B7D6-6473-6571-03FA7AABDFDB}"/>
              </a:ext>
            </a:extLst>
          </p:cNvPr>
          <p:cNvSpPr txBox="1"/>
          <p:nvPr/>
        </p:nvSpPr>
        <p:spPr>
          <a:xfrm>
            <a:off x="4434840" y="5678530"/>
            <a:ext cx="89839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dirty="0">
                <a:solidFill>
                  <a:srgbClr val="FFFF00"/>
                </a:solidFill>
              </a:rPr>
              <a:t>"</a:t>
            </a:r>
            <a:r>
              <a:rPr lang="fr-FR" sz="2400" b="1" dirty="0">
                <a:solidFill>
                  <a:srgbClr val="FFFF00"/>
                </a:solidFill>
              </a:rPr>
              <a:t>Arany </a:t>
            </a:r>
            <a:r>
              <a:rPr lang="fr-FR" sz="2400" b="1" dirty="0" err="1">
                <a:solidFill>
                  <a:srgbClr val="FFFF00"/>
                </a:solidFill>
              </a:rPr>
              <a:t>Palota</a:t>
            </a:r>
            <a:r>
              <a:rPr lang="fr-FR" sz="2400" b="1" dirty="0">
                <a:solidFill>
                  <a:srgbClr val="FFFF00"/>
                </a:solidFill>
              </a:rPr>
              <a:t>" Budapest</a:t>
            </a:r>
          </a:p>
        </p:txBody>
      </p:sp>
    </p:spTree>
    <p:extLst>
      <p:ext uri="{BB962C8B-B14F-4D97-AF65-F5344CB8AC3E}">
        <p14:creationId xmlns:p14="http://schemas.microsoft.com/office/powerpoint/2010/main" val="1199567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bâtiment&#10;&#10;Description générée automatiquement">
            <a:extLst>
              <a:ext uri="{FF2B5EF4-FFF2-40B4-BE49-F238E27FC236}">
                <a16:creationId xmlns:a16="http://schemas.microsoft.com/office/drawing/2014/main" id="{36BB55DA-2968-623B-657D-AD2A5B66896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6000" y="279000"/>
            <a:ext cx="1008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E889FA6-D9F1-F1F1-FB0C-B601D41EAF0C}"/>
              </a:ext>
            </a:extLst>
          </p:cNvPr>
          <p:cNvSpPr txBox="1"/>
          <p:nvPr/>
        </p:nvSpPr>
        <p:spPr>
          <a:xfrm>
            <a:off x="1817370" y="5971085"/>
            <a:ext cx="878142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Monument du Millénaire, Place des Héros, Budapest, Hongrie</a:t>
            </a:r>
          </a:p>
        </p:txBody>
      </p:sp>
    </p:spTree>
    <p:extLst>
      <p:ext uri="{BB962C8B-B14F-4D97-AF65-F5344CB8AC3E}">
        <p14:creationId xmlns:p14="http://schemas.microsoft.com/office/powerpoint/2010/main" val="3465896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eau&#10;&#10;Description générée automatiquement">
            <a:extLst>
              <a:ext uri="{FF2B5EF4-FFF2-40B4-BE49-F238E27FC236}">
                <a16:creationId xmlns:a16="http://schemas.microsoft.com/office/drawing/2014/main" id="{66574D22-2F0F-4D9E-90A5-99410CF111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4833" y="189000"/>
            <a:ext cx="4975049" cy="64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D07978F-7234-57EB-5C16-F163549A0510}"/>
              </a:ext>
            </a:extLst>
          </p:cNvPr>
          <p:cNvSpPr txBox="1"/>
          <p:nvPr/>
        </p:nvSpPr>
        <p:spPr>
          <a:xfrm>
            <a:off x="8705850" y="3051810"/>
            <a:ext cx="348615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L'église réformée de la place </a:t>
            </a:r>
            <a:r>
              <a:rPr lang="fr-FR" sz="2400" b="1" dirty="0" err="1">
                <a:solidFill>
                  <a:srgbClr val="FFFF00"/>
                </a:solidFill>
              </a:rPr>
              <a:t>Szilágyi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Dezső</a:t>
            </a:r>
            <a:r>
              <a:rPr lang="fr-FR" sz="2400" b="1" dirty="0">
                <a:solidFill>
                  <a:srgbClr val="FFFF00"/>
                </a:solidFill>
              </a:rPr>
              <a:t> au bord de la rivière et l'église Matthias au-delà du bastion des pêcheurs sur la colline.</a:t>
            </a:r>
          </a:p>
        </p:txBody>
      </p:sp>
    </p:spTree>
    <p:extLst>
      <p:ext uri="{BB962C8B-B14F-4D97-AF65-F5344CB8AC3E}">
        <p14:creationId xmlns:p14="http://schemas.microsoft.com/office/powerpoint/2010/main" val="312059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eau&#10;&#10;Description générée automatiquement">
            <a:extLst>
              <a:ext uri="{FF2B5EF4-FFF2-40B4-BE49-F238E27FC236}">
                <a16:creationId xmlns:a16="http://schemas.microsoft.com/office/drawing/2014/main" id="{A8E21DFF-39AB-CE36-1650-5A760002AD7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0" y="279000"/>
            <a:ext cx="945372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2D97513-7D97-63DA-7EA7-F5435AA072AC}"/>
              </a:ext>
            </a:extLst>
          </p:cNvPr>
          <p:cNvSpPr txBox="1"/>
          <p:nvPr/>
        </p:nvSpPr>
        <p:spPr>
          <a:xfrm>
            <a:off x="4549140" y="5748003"/>
            <a:ext cx="88125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Budapest, Hongrie)</a:t>
            </a:r>
          </a:p>
        </p:txBody>
      </p:sp>
    </p:spTree>
    <p:extLst>
      <p:ext uri="{BB962C8B-B14F-4D97-AF65-F5344CB8AC3E}">
        <p14:creationId xmlns:p14="http://schemas.microsoft.com/office/powerpoint/2010/main" val="308595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Ruines&#10;&#10;Description générée automatiquement">
            <a:extLst>
              <a:ext uri="{FF2B5EF4-FFF2-40B4-BE49-F238E27FC236}">
                <a16:creationId xmlns:a16="http://schemas.microsoft.com/office/drawing/2014/main" id="{7B802C55-154B-BCED-16F9-CDA6AAF569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3338" y="279000"/>
            <a:ext cx="9465324" cy="6300000"/>
          </a:xfrm>
          <a:prstGeom prst="rect">
            <a:avLst/>
          </a:prstGeom>
          <a:ln>
            <a:solidFill>
              <a:srgbClr val="FFFF00"/>
            </a:solidFill>
          </a:ln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D251659-7C2E-B57C-EA98-121E4ACB02F1}"/>
              </a:ext>
            </a:extLst>
          </p:cNvPr>
          <p:cNvSpPr txBox="1"/>
          <p:nvPr/>
        </p:nvSpPr>
        <p:spPr>
          <a:xfrm>
            <a:off x="1680852" y="5990034"/>
            <a:ext cx="1051114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Les ruines de la ville civile d'</a:t>
            </a:r>
            <a:r>
              <a:rPr lang="fr-FR" sz="2400" b="1" dirty="0" err="1">
                <a:solidFill>
                  <a:srgbClr val="FFFF00"/>
                </a:solidFill>
              </a:rPr>
              <a:t>Aquincum</a:t>
            </a:r>
            <a:r>
              <a:rPr lang="fr-FR" sz="2400" b="1" dirty="0">
                <a:solidFill>
                  <a:srgbClr val="FFFF00"/>
                </a:solidFill>
              </a:rPr>
              <a:t> et le musée de Budapest</a:t>
            </a:r>
          </a:p>
        </p:txBody>
      </p:sp>
    </p:spTree>
    <p:extLst>
      <p:ext uri="{BB962C8B-B14F-4D97-AF65-F5344CB8AC3E}">
        <p14:creationId xmlns:p14="http://schemas.microsoft.com/office/powerpoint/2010/main" val="1361720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Description générée automatiquement">
            <a:extLst>
              <a:ext uri="{FF2B5EF4-FFF2-40B4-BE49-F238E27FC236}">
                <a16:creationId xmlns:a16="http://schemas.microsoft.com/office/drawing/2014/main" id="{2315C977-8883-3AF5-247C-37CB7CCE6FF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6885" y="279000"/>
            <a:ext cx="949823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97C43CC-1EA6-24A8-DAC7-FF885A928605}"/>
              </a:ext>
            </a:extLst>
          </p:cNvPr>
          <p:cNvSpPr txBox="1"/>
          <p:nvPr/>
        </p:nvSpPr>
        <p:spPr>
          <a:xfrm>
            <a:off x="5132070" y="5942510"/>
            <a:ext cx="1052322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b="1" dirty="0">
              <a:solidFill>
                <a:schemeClr val="bg1"/>
              </a:solidFill>
            </a:endParaRPr>
          </a:p>
          <a:p>
            <a:r>
              <a:rPr lang="fr-FR" sz="2400" b="1" dirty="0" err="1">
                <a:solidFill>
                  <a:schemeClr val="bg1"/>
                </a:solidFill>
              </a:rPr>
              <a:t>Gercse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  <a:r>
              <a:rPr lang="fr-FR" sz="2400" b="1" dirty="0" err="1">
                <a:solidFill>
                  <a:schemeClr val="bg1"/>
                </a:solidFill>
              </a:rPr>
              <a:t>ősszel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3928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Description générée automatiquement">
            <a:extLst>
              <a:ext uri="{FF2B5EF4-FFF2-40B4-BE49-F238E27FC236}">
                <a16:creationId xmlns:a16="http://schemas.microsoft.com/office/drawing/2014/main" id="{A14DD6F4-97DF-B027-3AB1-BBECFC6A91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6436" y="279000"/>
            <a:ext cx="9739127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0FDE71C-DA3E-B831-F32F-6ADBC360D248}"/>
              </a:ext>
            </a:extLst>
          </p:cNvPr>
          <p:cNvSpPr txBox="1"/>
          <p:nvPr/>
        </p:nvSpPr>
        <p:spPr>
          <a:xfrm>
            <a:off x="2034539" y="6027003"/>
            <a:ext cx="89310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temple de Marie-Madeleine est en ruine et le dôme est détruit (Budapest, Hongrie)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8838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Description générée automatiquement">
            <a:extLst>
              <a:ext uri="{FF2B5EF4-FFF2-40B4-BE49-F238E27FC236}">
                <a16:creationId xmlns:a16="http://schemas.microsoft.com/office/drawing/2014/main" id="{158DCBDD-DC9A-4BA4-0DEF-EB4493FF770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5" y="279000"/>
            <a:ext cx="9453709" cy="6300000"/>
          </a:xfrm>
          <a:prstGeom prst="rect">
            <a:avLst/>
          </a:prstGeom>
          <a:ln>
            <a:solidFill>
              <a:srgbClr val="FFFF00"/>
            </a:solidFill>
          </a:ln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0C4DEF3-3A2B-EC10-38E1-A85BC44E1A91}"/>
              </a:ext>
            </a:extLst>
          </p:cNvPr>
          <p:cNvSpPr txBox="1"/>
          <p:nvPr/>
        </p:nvSpPr>
        <p:spPr>
          <a:xfrm>
            <a:off x="2584704" y="5986272"/>
            <a:ext cx="79979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temple de Marie-Madeleine est en ruine et le dôme est détruit (Budapest, Hongrie)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6158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Description générée automatiquement">
            <a:extLst>
              <a:ext uri="{FF2B5EF4-FFF2-40B4-BE49-F238E27FC236}">
                <a16:creationId xmlns:a16="http://schemas.microsoft.com/office/drawing/2014/main" id="{F1975FAE-3CEC-4401-6A05-8471A3519E5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7296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AAFC55F7-7A5A-8E36-BB18-DC89DFABDC97}"/>
              </a:ext>
            </a:extLst>
          </p:cNvPr>
          <p:cNvSpPr txBox="1"/>
          <p:nvPr/>
        </p:nvSpPr>
        <p:spPr>
          <a:xfrm>
            <a:off x="3194304" y="6210299"/>
            <a:ext cx="81683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Statue de Gül Baba sur le </a:t>
            </a:r>
            <a:r>
              <a:rPr lang="fr-FR" sz="2400" b="1" dirty="0" err="1">
                <a:solidFill>
                  <a:srgbClr val="FFFF00"/>
                </a:solidFill>
              </a:rPr>
              <a:t>Rosenhügel</a:t>
            </a:r>
            <a:r>
              <a:rPr lang="fr-FR" sz="2400" b="1" dirty="0">
                <a:solidFill>
                  <a:srgbClr val="FFFF00"/>
                </a:solidFill>
              </a:rPr>
              <a:t> à Buda</a:t>
            </a:r>
          </a:p>
        </p:txBody>
      </p:sp>
    </p:spTree>
    <p:extLst>
      <p:ext uri="{BB962C8B-B14F-4D97-AF65-F5344CB8AC3E}">
        <p14:creationId xmlns:p14="http://schemas.microsoft.com/office/powerpoint/2010/main" val="3475815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Description générée automatiquement">
            <a:extLst>
              <a:ext uri="{FF2B5EF4-FFF2-40B4-BE49-F238E27FC236}">
                <a16:creationId xmlns:a16="http://schemas.microsoft.com/office/drawing/2014/main" id="{D854EECF-4B94-416E-890C-B203447F7C5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000" y="666585"/>
            <a:ext cx="11304000" cy="552483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557DCC7-35E4-D0D3-BB5A-5F2F3702F3FF}"/>
              </a:ext>
            </a:extLst>
          </p:cNvPr>
          <p:cNvSpPr txBox="1"/>
          <p:nvPr/>
        </p:nvSpPr>
        <p:spPr>
          <a:xfrm>
            <a:off x="3308592" y="5960582"/>
            <a:ext cx="609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Lakóház</a:t>
            </a:r>
            <a:r>
              <a:rPr lang="fr-FR" sz="2400" b="1" dirty="0">
                <a:solidFill>
                  <a:srgbClr val="FFFF00"/>
                </a:solidFill>
              </a:rPr>
              <a:t> (Budapest 19, </a:t>
            </a:r>
            <a:r>
              <a:rPr lang="fr-FR" sz="2400" b="1" dirty="0" err="1">
                <a:solidFill>
                  <a:srgbClr val="FFFF00"/>
                </a:solidFill>
              </a:rPr>
              <a:t>Kós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Károly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tér</a:t>
            </a:r>
            <a:r>
              <a:rPr lang="fr-FR" sz="2400" b="1" dirty="0">
                <a:solidFill>
                  <a:srgbClr val="FFFF00"/>
                </a:solidFill>
              </a:rPr>
              <a:t> 2.)</a:t>
            </a:r>
          </a:p>
        </p:txBody>
      </p:sp>
    </p:spTree>
    <p:extLst>
      <p:ext uri="{BB962C8B-B14F-4D97-AF65-F5344CB8AC3E}">
        <p14:creationId xmlns:p14="http://schemas.microsoft.com/office/powerpoint/2010/main" val="2616662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ont, plein air, ciel&#10;&#10;Description générée automatiquement">
            <a:extLst>
              <a:ext uri="{FF2B5EF4-FFF2-40B4-BE49-F238E27FC236}">
                <a16:creationId xmlns:a16="http://schemas.microsoft.com/office/drawing/2014/main" id="{FC5AE406-8FC6-BC80-AE53-1C37A1E792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9250" y="279000"/>
            <a:ext cx="102335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863851A-E43C-FFCC-FA30-A181C62BDBBB}"/>
              </a:ext>
            </a:extLst>
          </p:cNvPr>
          <p:cNvSpPr txBox="1"/>
          <p:nvPr/>
        </p:nvSpPr>
        <p:spPr>
          <a:xfrm>
            <a:off x="1678606" y="6005005"/>
            <a:ext cx="93146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pont le plus célèbre de Budapest , le Pont des Chaînes , icône du développement de la ville au XIXe siècle, construit en 1849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2658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bâtiment&#10;&#10;Description générée automatiquement">
            <a:extLst>
              <a:ext uri="{FF2B5EF4-FFF2-40B4-BE49-F238E27FC236}">
                <a16:creationId xmlns:a16="http://schemas.microsoft.com/office/drawing/2014/main" id="{9D25665D-44A5-DC6E-2377-DDD4CCB90BB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4680" y="279000"/>
            <a:ext cx="944263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4B766C6-5C69-F6D8-CEF4-4BD5EBBCA921}"/>
              </a:ext>
            </a:extLst>
          </p:cNvPr>
          <p:cNvSpPr txBox="1"/>
          <p:nvPr/>
        </p:nvSpPr>
        <p:spPr>
          <a:xfrm>
            <a:off x="3291840" y="6152386"/>
            <a:ext cx="9131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Parlement hongrois , achevé en 1904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649846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lac, eau&#10;&#10;Description générée automatiquement">
            <a:extLst>
              <a:ext uri="{FF2B5EF4-FFF2-40B4-BE49-F238E27FC236}">
                <a16:creationId xmlns:a16="http://schemas.microsoft.com/office/drawing/2014/main" id="{9385BA45-6832-8905-C8CB-0CA4E30668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086" y="279000"/>
            <a:ext cx="11125827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2BFE62F-8209-BD1A-630B-0DD337AC8D6E}"/>
              </a:ext>
            </a:extLst>
          </p:cNvPr>
          <p:cNvSpPr txBox="1"/>
          <p:nvPr/>
        </p:nvSpPr>
        <p:spPr>
          <a:xfrm>
            <a:off x="816864" y="6027003"/>
            <a:ext cx="115702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De gauche à droite : la paroisse Sainte-Anne, l'église Matthias, le Bastion des Pêcheurs et la stigmatisation de l'église Saint-François</a:t>
            </a:r>
          </a:p>
        </p:txBody>
      </p:sp>
    </p:spTree>
    <p:extLst>
      <p:ext uri="{BB962C8B-B14F-4D97-AF65-F5344CB8AC3E}">
        <p14:creationId xmlns:p14="http://schemas.microsoft.com/office/powerpoint/2010/main" val="2529225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oiture, texte&#10;&#10;Description générée automatiquement">
            <a:extLst>
              <a:ext uri="{FF2B5EF4-FFF2-40B4-BE49-F238E27FC236}">
                <a16:creationId xmlns:a16="http://schemas.microsoft.com/office/drawing/2014/main" id="{36629A88-9789-41DE-7864-2BDAF468CF6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169272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71CFBFD-F675-9EA2-8DD7-9B3355C5DD43}"/>
              </a:ext>
            </a:extLst>
          </p:cNvPr>
          <p:cNvSpPr txBox="1"/>
          <p:nvPr/>
        </p:nvSpPr>
        <p:spPr>
          <a:xfrm>
            <a:off x="2755392" y="6238439"/>
            <a:ext cx="8497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Station-service solaire du groupe MOL à Budapest</a:t>
            </a:r>
          </a:p>
        </p:txBody>
      </p:sp>
    </p:spTree>
    <p:extLst>
      <p:ext uri="{BB962C8B-B14F-4D97-AF65-F5344CB8AC3E}">
        <p14:creationId xmlns:p14="http://schemas.microsoft.com/office/powerpoint/2010/main" val="685590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arbre&#10;&#10;Description générée automatiquement">
            <a:extLst>
              <a:ext uri="{FF2B5EF4-FFF2-40B4-BE49-F238E27FC236}">
                <a16:creationId xmlns:a16="http://schemas.microsoft.com/office/drawing/2014/main" id="{FD2F1D90-C12E-167C-EA0F-698D30773C5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5620" y="279000"/>
            <a:ext cx="886076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4249459-E290-FF52-7C4A-FE714CFD7AE4}"/>
              </a:ext>
            </a:extLst>
          </p:cNvPr>
          <p:cNvSpPr txBox="1"/>
          <p:nvPr/>
        </p:nvSpPr>
        <p:spPr>
          <a:xfrm>
            <a:off x="1109472" y="5840336"/>
            <a:ext cx="1064361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Centre de recherche et développement de Richter </a:t>
            </a:r>
            <a:r>
              <a:rPr lang="fr-FR" sz="2400" b="1" dirty="0" err="1">
                <a:solidFill>
                  <a:srgbClr val="FFFF00"/>
                </a:solidFill>
              </a:rPr>
              <a:t>Gedeon</a:t>
            </a:r>
            <a:r>
              <a:rPr lang="fr-FR" sz="2400" b="1" dirty="0">
                <a:solidFill>
                  <a:srgbClr val="FFFF00"/>
                </a:solidFill>
              </a:rPr>
              <a:t> à Budapest</a:t>
            </a:r>
          </a:p>
        </p:txBody>
      </p:sp>
    </p:spTree>
    <p:extLst>
      <p:ext uri="{BB962C8B-B14F-4D97-AF65-F5344CB8AC3E}">
        <p14:creationId xmlns:p14="http://schemas.microsoft.com/office/powerpoint/2010/main" val="3825529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oiture, Véhicule terrestre, ciel&#10;&#10;Description générée automatiquement">
            <a:extLst>
              <a:ext uri="{FF2B5EF4-FFF2-40B4-BE49-F238E27FC236}">
                <a16:creationId xmlns:a16="http://schemas.microsoft.com/office/drawing/2014/main" id="{E00846B1-9428-D6D5-708F-C0DD3DC433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4280" y="189000"/>
            <a:ext cx="486000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2E98A83-6A2F-282C-3499-FB8A8AE3BB8C}"/>
              </a:ext>
            </a:extLst>
          </p:cNvPr>
          <p:cNvSpPr txBox="1"/>
          <p:nvPr/>
        </p:nvSpPr>
        <p:spPr>
          <a:xfrm>
            <a:off x="541020" y="3560063"/>
            <a:ext cx="3048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Bourse de Budapest sur la Place de la Liberté</a:t>
            </a:r>
          </a:p>
        </p:txBody>
      </p:sp>
    </p:spTree>
    <p:extLst>
      <p:ext uri="{BB962C8B-B14F-4D97-AF65-F5344CB8AC3E}">
        <p14:creationId xmlns:p14="http://schemas.microsoft.com/office/powerpoint/2010/main" val="3994660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ciel&#10;&#10;Description générée automatiquement">
            <a:extLst>
              <a:ext uri="{FF2B5EF4-FFF2-40B4-BE49-F238E27FC236}">
                <a16:creationId xmlns:a16="http://schemas.microsoft.com/office/drawing/2014/main" id="{E7DC9F49-CDE4-E359-036A-A9AAC7EB915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5491" y="189000"/>
            <a:ext cx="3661017" cy="64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2CF33D5-0C23-94B5-ADE6-65AAD1C8EF19}"/>
              </a:ext>
            </a:extLst>
          </p:cNvPr>
          <p:cNvSpPr txBox="1"/>
          <p:nvPr/>
        </p:nvSpPr>
        <p:spPr>
          <a:xfrm>
            <a:off x="8107680" y="3938016"/>
            <a:ext cx="35356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Palais de la Bourse, place </a:t>
            </a:r>
            <a:r>
              <a:rPr lang="fr-FR" sz="2400" b="1" dirty="0" err="1">
                <a:solidFill>
                  <a:srgbClr val="FFFF00"/>
                </a:solidFill>
              </a:rPr>
              <a:t>Szabadság</a:t>
            </a:r>
            <a:r>
              <a:rPr lang="fr-FR" sz="2400" b="1" dirty="0">
                <a:solidFill>
                  <a:srgbClr val="FFFF00"/>
                </a:solidFill>
              </a:rPr>
              <a:t>, Budapest</a:t>
            </a:r>
          </a:p>
        </p:txBody>
      </p:sp>
    </p:spTree>
    <p:extLst>
      <p:ext uri="{BB962C8B-B14F-4D97-AF65-F5344CB8AC3E}">
        <p14:creationId xmlns:p14="http://schemas.microsoft.com/office/powerpoint/2010/main" val="3727711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BB37CE54-6DA4-BF06-1B73-E78DC62FAF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0000" y="297000"/>
            <a:ext cx="8352000" cy="6264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A8EEDA7-7211-2DF3-5965-884E9E84C07E}"/>
              </a:ext>
            </a:extLst>
          </p:cNvPr>
          <p:cNvSpPr txBox="1"/>
          <p:nvPr/>
        </p:nvSpPr>
        <p:spPr>
          <a:xfrm>
            <a:off x="3755136" y="6152531"/>
            <a:ext cx="7741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sz="2400" b="1" dirty="0">
                <a:solidFill>
                  <a:schemeClr val="bg1"/>
                </a:solidFill>
              </a:rPr>
              <a:t>Palais de la Bourse d'</a:t>
            </a:r>
            <a:r>
              <a:rPr lang="fr-FR" sz="2400" b="1" dirty="0" err="1">
                <a:solidFill>
                  <a:schemeClr val="bg1"/>
                </a:solidFill>
              </a:rPr>
              <a:t>Ignác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  <a:r>
              <a:rPr lang="fr-FR" sz="2400" b="1" dirty="0" err="1">
                <a:solidFill>
                  <a:schemeClr val="bg1"/>
                </a:solidFill>
              </a:rPr>
              <a:t>Alpár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5943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tour&#10;&#10;Description générée automatiquement">
            <a:extLst>
              <a:ext uri="{FF2B5EF4-FFF2-40B4-BE49-F238E27FC236}">
                <a16:creationId xmlns:a16="http://schemas.microsoft.com/office/drawing/2014/main" id="{D53100A0-FB91-46A5-657F-ED1B7711542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7538" y="279000"/>
            <a:ext cx="7876924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A61E493-915F-E1C0-6C77-A7FBB4C5E09C}"/>
              </a:ext>
            </a:extLst>
          </p:cNvPr>
          <p:cNvSpPr txBox="1"/>
          <p:nvPr/>
        </p:nvSpPr>
        <p:spPr>
          <a:xfrm>
            <a:off x="1213104" y="6117335"/>
            <a:ext cx="97657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MOL Campus , un gratte-ciel </a:t>
            </a:r>
            <a:r>
              <a:rPr lang="fr-FR" sz="2400" b="1" dirty="0" err="1">
                <a:solidFill>
                  <a:schemeClr val="bg1"/>
                </a:solidFill>
              </a:rPr>
              <a:t>néomoderne</a:t>
            </a:r>
            <a:r>
              <a:rPr lang="fr-FR" sz="2400" b="1" dirty="0">
                <a:solidFill>
                  <a:schemeClr val="bg1"/>
                </a:solidFill>
              </a:rPr>
              <a:t> et siège du groupe MOL</a:t>
            </a:r>
          </a:p>
        </p:txBody>
      </p:sp>
    </p:spTree>
    <p:extLst>
      <p:ext uri="{BB962C8B-B14F-4D97-AF65-F5344CB8AC3E}">
        <p14:creationId xmlns:p14="http://schemas.microsoft.com/office/powerpoint/2010/main" val="2253545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gouvernement, personne, parlement&#10;&#10;Description générée automatiquement">
            <a:extLst>
              <a:ext uri="{FF2B5EF4-FFF2-40B4-BE49-F238E27FC236}">
                <a16:creationId xmlns:a16="http://schemas.microsoft.com/office/drawing/2014/main" id="{FDC9EBD7-5746-54CC-6CC6-495469895D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6372" y="129647"/>
            <a:ext cx="9459255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81548D8-5560-AC4B-10D3-E293028AD453}"/>
              </a:ext>
            </a:extLst>
          </p:cNvPr>
          <p:cNvSpPr txBox="1"/>
          <p:nvPr/>
        </p:nvSpPr>
        <p:spPr>
          <a:xfrm>
            <a:off x="877824" y="6027003"/>
            <a:ext cx="108021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Conférence modèle des Nations Unies dans la salle de réunion de la House of </a:t>
            </a:r>
            <a:r>
              <a:rPr lang="fr-FR" sz="2400" b="1" dirty="0" err="1"/>
              <a:t>Magnates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24893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alais, nuage&#10;&#10;Description générée automatiquement">
            <a:extLst>
              <a:ext uri="{FF2B5EF4-FFF2-40B4-BE49-F238E27FC236}">
                <a16:creationId xmlns:a16="http://schemas.microsoft.com/office/drawing/2014/main" id="{C26380A5-FE66-F8C8-7BC8-86E7B05D95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829" y="279000"/>
            <a:ext cx="10486341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69E27A7-11C4-E3D4-6F15-1F5CFE493479}"/>
              </a:ext>
            </a:extLst>
          </p:cNvPr>
          <p:cNvSpPr txBox="1"/>
          <p:nvPr/>
        </p:nvSpPr>
        <p:spPr>
          <a:xfrm>
            <a:off x="2438400" y="6124847"/>
            <a:ext cx="871728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Musée ethnographique (</a:t>
            </a:r>
            <a:r>
              <a:rPr lang="fr-FR" sz="2400" b="1" dirty="0" err="1">
                <a:solidFill>
                  <a:srgbClr val="FFFF00"/>
                </a:solidFill>
              </a:rPr>
              <a:t>Néprajzi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Múzeum</a:t>
            </a:r>
            <a:r>
              <a:rPr lang="fr-FR" sz="2400" b="1" dirty="0">
                <a:solidFill>
                  <a:srgbClr val="FFFF00"/>
                </a:solidFill>
              </a:rPr>
              <a:t>) à Budapest</a:t>
            </a:r>
          </a:p>
        </p:txBody>
      </p:sp>
    </p:spTree>
    <p:extLst>
      <p:ext uri="{BB962C8B-B14F-4D97-AF65-F5344CB8AC3E}">
        <p14:creationId xmlns:p14="http://schemas.microsoft.com/office/powerpoint/2010/main" val="3545204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FA11150-6D53-A3B2-9D73-B27EA8B4B1E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9388" y="279000"/>
            <a:ext cx="9513223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9CE1B85-D69D-576A-8539-260BE6EA3D24}"/>
              </a:ext>
            </a:extLst>
          </p:cNvPr>
          <p:cNvSpPr txBox="1"/>
          <p:nvPr/>
        </p:nvSpPr>
        <p:spPr>
          <a:xfrm>
            <a:off x="158496" y="6014811"/>
            <a:ext cx="1219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</a:t>
            </a:r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palais Sándor , résidence officielle et espace de travail du président de la Hongrie</a:t>
            </a:r>
          </a:p>
        </p:txBody>
      </p:sp>
    </p:spTree>
    <p:extLst>
      <p:ext uri="{BB962C8B-B14F-4D97-AF65-F5344CB8AC3E}">
        <p14:creationId xmlns:p14="http://schemas.microsoft.com/office/powerpoint/2010/main" val="2587144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voiture, Véhicule terrestre&#10;&#10;Description générée automatiquement">
            <a:extLst>
              <a:ext uri="{FF2B5EF4-FFF2-40B4-BE49-F238E27FC236}">
                <a16:creationId xmlns:a16="http://schemas.microsoft.com/office/drawing/2014/main" id="{E84A9CDF-EB7C-662F-CDB1-41687751F23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6" y="279000"/>
            <a:ext cx="9453707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270396C-5E0A-8280-D0F6-C90DA3E7D9D8}"/>
              </a:ext>
            </a:extLst>
          </p:cNvPr>
          <p:cNvSpPr txBox="1"/>
          <p:nvPr/>
        </p:nvSpPr>
        <p:spPr>
          <a:xfrm>
            <a:off x="4389120" y="6117335"/>
            <a:ext cx="85185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Basilique Saint-Étienne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7448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onument, statue&#10;&#10;Description générée automatiquement">
            <a:extLst>
              <a:ext uri="{FF2B5EF4-FFF2-40B4-BE49-F238E27FC236}">
                <a16:creationId xmlns:a16="http://schemas.microsoft.com/office/drawing/2014/main" id="{23663DA1-6646-A2DE-87C5-FEDC7C1FE04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25568" y="189000"/>
            <a:ext cx="4858480" cy="6480000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7A71EC-40C9-7B82-A2F0-73AA202FE05A}"/>
              </a:ext>
            </a:extLst>
          </p:cNvPr>
          <p:cNvSpPr txBox="1"/>
          <p:nvPr/>
        </p:nvSpPr>
        <p:spPr>
          <a:xfrm>
            <a:off x="1097280" y="3121152"/>
            <a:ext cx="35478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colonne de la Sainte Trinité sur la place de la Sainte Trinité , sur la colline du château de Buda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4045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statue, repère&#10;&#10;Description générée automatiquement">
            <a:extLst>
              <a:ext uri="{FF2B5EF4-FFF2-40B4-BE49-F238E27FC236}">
                <a16:creationId xmlns:a16="http://schemas.microsoft.com/office/drawing/2014/main" id="{27139B1C-F186-A770-9C3B-A3A3FEFB1C7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7714" y="189000"/>
            <a:ext cx="4291391" cy="6480000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5CE32CE-8C62-D501-F16A-5A6F0549ECBC}"/>
              </a:ext>
            </a:extLst>
          </p:cNvPr>
          <p:cNvSpPr txBox="1"/>
          <p:nvPr/>
        </p:nvSpPr>
        <p:spPr>
          <a:xfrm>
            <a:off x="6681216" y="2865120"/>
            <a:ext cx="523036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La flamme éternelle de Batthyány , située à </a:t>
            </a:r>
            <a:r>
              <a:rPr lang="fr-FR" sz="2400" b="1" dirty="0" err="1">
                <a:solidFill>
                  <a:schemeClr val="bg1"/>
                </a:solidFill>
              </a:rPr>
              <a:t>Lipótváros</a:t>
            </a:r>
            <a:r>
              <a:rPr lang="fr-FR" sz="2400" b="1" dirty="0">
                <a:solidFill>
                  <a:schemeClr val="bg1"/>
                </a:solidFill>
              </a:rPr>
              <a:t>, commémore le lieu où Lajos Batthyány, premier véritable premier ministre de Hongrie, a été exécuté.</a:t>
            </a:r>
          </a:p>
        </p:txBody>
      </p:sp>
    </p:spTree>
    <p:extLst>
      <p:ext uri="{BB962C8B-B14F-4D97-AF65-F5344CB8AC3E}">
        <p14:creationId xmlns:p14="http://schemas.microsoft.com/office/powerpoint/2010/main" val="646046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aire du patin à glace, ciel&#10;&#10;Description générée automatiquement">
            <a:extLst>
              <a:ext uri="{FF2B5EF4-FFF2-40B4-BE49-F238E27FC236}">
                <a16:creationId xmlns:a16="http://schemas.microsoft.com/office/drawing/2014/main" id="{490E6002-3F8E-3299-195E-CE8DED2725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4626" y="279000"/>
            <a:ext cx="8822747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DED322F-CACB-3206-D6E1-0E4F7F6D8975}"/>
              </a:ext>
            </a:extLst>
          </p:cNvPr>
          <p:cNvSpPr txBox="1"/>
          <p:nvPr/>
        </p:nvSpPr>
        <p:spPr>
          <a:xfrm>
            <a:off x="1392018" y="5657671"/>
            <a:ext cx="98002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La patinoire du City Park , située dans le City Park ; le château de </a:t>
            </a:r>
            <a:r>
              <a:rPr lang="fr-FR" sz="2400" b="1" dirty="0" err="1">
                <a:solidFill>
                  <a:schemeClr val="bg1"/>
                </a:solidFill>
              </a:rPr>
              <a:t>Vajdahunyad</a:t>
            </a:r>
            <a:r>
              <a:rPr lang="fr-FR" sz="2400" b="1" dirty="0">
                <a:solidFill>
                  <a:schemeClr val="bg1"/>
                </a:solidFill>
              </a:rPr>
              <a:t> est en arrière-plan.</a:t>
            </a:r>
          </a:p>
        </p:txBody>
      </p:sp>
    </p:spTree>
    <p:extLst>
      <p:ext uri="{BB962C8B-B14F-4D97-AF65-F5344CB8AC3E}">
        <p14:creationId xmlns:p14="http://schemas.microsoft.com/office/powerpoint/2010/main" val="4281836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plante, Jardin botanique&#10;&#10;Description générée automatiquement">
            <a:extLst>
              <a:ext uri="{FF2B5EF4-FFF2-40B4-BE49-F238E27FC236}">
                <a16:creationId xmlns:a16="http://schemas.microsoft.com/office/drawing/2014/main" id="{62E56390-B65B-CCFD-D669-827DBF4283C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7" y="279000"/>
            <a:ext cx="9453706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81F7F49-3B03-8C25-F96A-45BF32D6C78D}"/>
              </a:ext>
            </a:extLst>
          </p:cNvPr>
          <p:cNvSpPr txBox="1"/>
          <p:nvPr/>
        </p:nvSpPr>
        <p:spPr>
          <a:xfrm>
            <a:off x="3783163" y="6240779"/>
            <a:ext cx="102985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</a:t>
            </a:r>
            <a:r>
              <a:rPr lang="fr-FR" sz="2400" b="1" dirty="0"/>
              <a:t>Fille dans le jardin Margit-</a:t>
            </a:r>
            <a:r>
              <a:rPr lang="fr-FR" sz="2400" b="1" dirty="0" err="1"/>
              <a:t>sziget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831556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21A24F37-C6D8-ABB7-66D5-FA1B6E66505A}"/>
              </a:ext>
            </a:extLst>
          </p:cNvPr>
          <p:cNvSpPr txBox="1"/>
          <p:nvPr/>
        </p:nvSpPr>
        <p:spPr>
          <a:xfrm>
            <a:off x="1475232" y="500092"/>
            <a:ext cx="101315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Lorient Vous A Présenté La Ville de Budapest N°1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8DECD2EC-C05C-C4E1-1811-F6A35C997958}"/>
              </a:ext>
            </a:extLst>
          </p:cNvPr>
          <p:cNvSpPr txBox="1"/>
          <p:nvPr/>
        </p:nvSpPr>
        <p:spPr>
          <a:xfrm>
            <a:off x="3505200" y="2505237"/>
            <a:ext cx="98877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0D18BDF-8320-5771-C77F-47A9FCF20EBB}"/>
              </a:ext>
            </a:extLst>
          </p:cNvPr>
          <p:cNvSpPr txBox="1"/>
          <p:nvPr/>
        </p:nvSpPr>
        <p:spPr>
          <a:xfrm>
            <a:off x="4340352" y="3591865"/>
            <a:ext cx="71201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Merci De Votre Visite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1A12C17-BBCC-9772-9448-960FFBB3DF62}"/>
              </a:ext>
            </a:extLst>
          </p:cNvPr>
          <p:cNvSpPr txBox="1"/>
          <p:nvPr/>
        </p:nvSpPr>
        <p:spPr>
          <a:xfrm>
            <a:off x="5699760" y="4678493"/>
            <a:ext cx="46695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Daniel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E51070E2-9F4B-3A8B-E55A-3E7F45E827C4}"/>
              </a:ext>
            </a:extLst>
          </p:cNvPr>
          <p:cNvSpPr txBox="1"/>
          <p:nvPr/>
        </p:nvSpPr>
        <p:spPr>
          <a:xfrm>
            <a:off x="5218176" y="1418609"/>
            <a:ext cx="59984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Hongrie</a:t>
            </a:r>
          </a:p>
        </p:txBody>
      </p:sp>
    </p:spTree>
    <p:extLst>
      <p:ext uri="{BB962C8B-B14F-4D97-AF65-F5344CB8AC3E}">
        <p14:creationId xmlns:p14="http://schemas.microsoft.com/office/powerpoint/2010/main" val="1809973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520</Words>
  <Application>Microsoft Office PowerPoint</Application>
  <PresentationFormat>Grand écran</PresentationFormat>
  <Paragraphs>43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5</cp:revision>
  <dcterms:created xsi:type="dcterms:W3CDTF">2024-06-25T14:00:02Z</dcterms:created>
  <dcterms:modified xsi:type="dcterms:W3CDTF">2024-06-26T07:44:34Z</dcterms:modified>
</cp:coreProperties>
</file>