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82" r:id="rId4"/>
    <p:sldId id="281" r:id="rId5"/>
    <p:sldId id="280" r:id="rId6"/>
    <p:sldId id="279" r:id="rId7"/>
    <p:sldId id="278" r:id="rId8"/>
    <p:sldId id="277" r:id="rId9"/>
    <p:sldId id="276" r:id="rId10"/>
    <p:sldId id="275" r:id="rId11"/>
    <p:sldId id="274" r:id="rId12"/>
    <p:sldId id="273" r:id="rId13"/>
    <p:sldId id="272" r:id="rId14"/>
    <p:sldId id="271" r:id="rId15"/>
    <p:sldId id="270" r:id="rId16"/>
    <p:sldId id="269" r:id="rId17"/>
    <p:sldId id="268" r:id="rId18"/>
    <p:sldId id="267" r:id="rId19"/>
    <p:sldId id="266" r:id="rId20"/>
    <p:sldId id="265" r:id="rId21"/>
    <p:sldId id="264" r:id="rId22"/>
    <p:sldId id="263" r:id="rId23"/>
    <p:sldId id="262" r:id="rId24"/>
    <p:sldId id="261" r:id="rId25"/>
    <p:sldId id="258"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135" autoAdjust="0"/>
    <p:restoredTop sz="94660"/>
  </p:normalViewPr>
  <p:slideViewPr>
    <p:cSldViewPr snapToGrid="0">
      <p:cViewPr varScale="1">
        <p:scale>
          <a:sx n="86" d="100"/>
          <a:sy n="86" d="100"/>
        </p:scale>
        <p:origin x="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28911E-EB28-2646-DFEF-AC270535AFC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59D342-2F2E-26AC-97A2-349EBEB62D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5A6CE44-0678-D27B-4073-9262DA5E4C24}"/>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5" name="Espace réservé du pied de page 4">
            <a:extLst>
              <a:ext uri="{FF2B5EF4-FFF2-40B4-BE49-F238E27FC236}">
                <a16:creationId xmlns:a16="http://schemas.microsoft.com/office/drawing/2014/main" id="{7F01D3CC-3A49-5E0F-55FF-61C04FB967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308F84-B99D-F2BF-C447-AE4509866FA0}"/>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99144623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CA207-9DA0-68C1-4538-14F1A280F5A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D0CB96-F29D-B7C9-57FE-BE4F857E869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ADC613A-DFC3-70C2-A962-C9B4008A068B}"/>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5" name="Espace réservé du pied de page 4">
            <a:extLst>
              <a:ext uri="{FF2B5EF4-FFF2-40B4-BE49-F238E27FC236}">
                <a16:creationId xmlns:a16="http://schemas.microsoft.com/office/drawing/2014/main" id="{5E767305-12E4-DD32-EE58-5FB91F5BB3B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BF998D-2C94-E03E-F9A2-1615F0A072AA}"/>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215405828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A2576E-C33E-EF85-F8B6-2B0439E38AD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F8835EE-4FCE-DD53-A329-9E95F7E1801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7F07D21-729F-BFAE-A28F-AD81C295316C}"/>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5" name="Espace réservé du pied de page 4">
            <a:extLst>
              <a:ext uri="{FF2B5EF4-FFF2-40B4-BE49-F238E27FC236}">
                <a16:creationId xmlns:a16="http://schemas.microsoft.com/office/drawing/2014/main" id="{DE670326-CF51-7139-5635-A8113C51EE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B42338-97EF-8789-5387-BDB7A92079C5}"/>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222028198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73E2C9-B70C-BEDC-26C5-1D5E83581AA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D8E1608-3F3A-122D-61BC-F407C5C16D4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9E9828C-A445-CC46-12B6-7681A1C8F0C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E69C684-76A5-00B9-7BA7-8C3A6D365DA1}"/>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6" name="Espace réservé du pied de page 5">
            <a:extLst>
              <a:ext uri="{FF2B5EF4-FFF2-40B4-BE49-F238E27FC236}">
                <a16:creationId xmlns:a16="http://schemas.microsoft.com/office/drawing/2014/main" id="{AF1F7DCF-2A7C-F620-420F-EB30CFA0CD1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86F9A1-6056-FA92-88C3-7B3596EB6428}"/>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347995020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8D3E64-96B8-4426-07D1-A636D73C72D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0516B79-AC5A-DBD5-42C4-68C70D6582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193700B-74EF-111E-3BA4-4E12F2D89F4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5DF76CF-5487-1F6A-3E6C-B4862CE1C8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35C068A-D20C-7C0B-5165-C4C29EDCBAA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26C9480-23A6-E877-A551-3613BC3E2514}"/>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8" name="Espace réservé du pied de page 7">
            <a:extLst>
              <a:ext uri="{FF2B5EF4-FFF2-40B4-BE49-F238E27FC236}">
                <a16:creationId xmlns:a16="http://schemas.microsoft.com/office/drawing/2014/main" id="{F9A13294-95A4-6A42-1B46-F7B4C0134E7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4D281E-3931-ED01-E1C7-671072812374}"/>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1540846079"/>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74A8B8-DE2C-69D2-E13F-69644681617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18B8D99-EF9B-A698-CF41-64AEFE32E1DF}"/>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4" name="Espace réservé du pied de page 3">
            <a:extLst>
              <a:ext uri="{FF2B5EF4-FFF2-40B4-BE49-F238E27FC236}">
                <a16:creationId xmlns:a16="http://schemas.microsoft.com/office/drawing/2014/main" id="{F4E05E31-4095-61C0-DA07-B8B789403FA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E9C88D1-03C5-193F-2E52-F246C70C6C46}"/>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389456222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39439A4-8BCA-C111-5978-0649D427F670}"/>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3" name="Espace réservé du pied de page 2">
            <a:extLst>
              <a:ext uri="{FF2B5EF4-FFF2-40B4-BE49-F238E27FC236}">
                <a16:creationId xmlns:a16="http://schemas.microsoft.com/office/drawing/2014/main" id="{F73D062F-66F2-94C1-F010-F23350CBEB3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3E1BC38-AC20-DFE4-B4F7-124D9B9AD226}"/>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327718243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AB7119-A7D7-B2FB-9950-D2F2764FFB0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3CB6710-C5E6-737B-84A9-67209AF7CF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A705263-0836-A2BF-FE10-FDC4155AE1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353E3A2-B88F-E297-707F-4BF3C1D64C90}"/>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6" name="Espace réservé du pied de page 5">
            <a:extLst>
              <a:ext uri="{FF2B5EF4-FFF2-40B4-BE49-F238E27FC236}">
                <a16:creationId xmlns:a16="http://schemas.microsoft.com/office/drawing/2014/main" id="{5322A07D-A767-E5A6-6082-E4E61F0D64A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2BCB6C9-EA30-2D64-15AE-AC2C64FC5D1E}"/>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3015358360"/>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B6953B-EB07-E918-FB45-CF2B00F4234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A00D3DD-A157-6492-1289-CFCE3F064C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A73C4CE-C074-D0C0-2444-B79FAAF046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0455861-1A02-2E68-4B0F-CF45CB5BBC29}"/>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6" name="Espace réservé du pied de page 5">
            <a:extLst>
              <a:ext uri="{FF2B5EF4-FFF2-40B4-BE49-F238E27FC236}">
                <a16:creationId xmlns:a16="http://schemas.microsoft.com/office/drawing/2014/main" id="{36BC02C9-4886-0D6D-3620-722A262292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B4DCAB1-3F3A-AE53-AA60-077C6A57681E}"/>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383894914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7E0C88-F137-3D08-996B-47A2ABC9342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E1CA983-F2C5-A437-93FD-F9E42BF6360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2DA8B5-8F9A-B23F-94FA-DA954DE7DBA4}"/>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5" name="Espace réservé du pied de page 4">
            <a:extLst>
              <a:ext uri="{FF2B5EF4-FFF2-40B4-BE49-F238E27FC236}">
                <a16:creationId xmlns:a16="http://schemas.microsoft.com/office/drawing/2014/main" id="{798312BA-6807-F289-416A-A363AB70A4F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B1B48B-7C57-B429-D90E-C16E3DE0BB1C}"/>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30703369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20262F2-799B-EE8E-2D3C-2F0D12E885A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5AB8598-7064-B8F5-5547-D4894F086F3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025DBB5-6692-143C-2E4C-3328F5D827AD}"/>
              </a:ext>
            </a:extLst>
          </p:cNvPr>
          <p:cNvSpPr>
            <a:spLocks noGrp="1"/>
          </p:cNvSpPr>
          <p:nvPr>
            <p:ph type="dt" sz="half" idx="10"/>
          </p:nvPr>
        </p:nvSpPr>
        <p:spPr/>
        <p:txBody>
          <a:bodyPr/>
          <a:lstStyle/>
          <a:p>
            <a:fld id="{1FD09549-082E-4F74-A64F-BA469BFEE007}" type="datetimeFigureOut">
              <a:rPr lang="fr-FR" smtClean="0"/>
              <a:t>03/07/2024</a:t>
            </a:fld>
            <a:endParaRPr lang="fr-FR"/>
          </a:p>
        </p:txBody>
      </p:sp>
      <p:sp>
        <p:nvSpPr>
          <p:cNvPr id="5" name="Espace réservé du pied de page 4">
            <a:extLst>
              <a:ext uri="{FF2B5EF4-FFF2-40B4-BE49-F238E27FC236}">
                <a16:creationId xmlns:a16="http://schemas.microsoft.com/office/drawing/2014/main" id="{2879017E-AF99-4E6C-B25B-91698BD6A4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58EBD8-EF4F-C0FF-80CF-F063A318CF24}"/>
              </a:ext>
            </a:extLst>
          </p:cNvPr>
          <p:cNvSpPr>
            <a:spLocks noGrp="1"/>
          </p:cNvSpPr>
          <p:nvPr>
            <p:ph type="sldNum" sz="quarter" idx="12"/>
          </p:nvPr>
        </p:nvSpPr>
        <p:spPr/>
        <p:txBody>
          <a:bodyPr/>
          <a:lstStyle/>
          <a:p>
            <a:fld id="{E0EB748F-2C56-4170-A4EE-8C85A81994F5}" type="slidenum">
              <a:rPr lang="fr-FR" smtClean="0"/>
              <a:t>‹N°›</a:t>
            </a:fld>
            <a:endParaRPr lang="fr-FR"/>
          </a:p>
        </p:txBody>
      </p:sp>
    </p:spTree>
    <p:extLst>
      <p:ext uri="{BB962C8B-B14F-4D97-AF65-F5344CB8AC3E}">
        <p14:creationId xmlns:p14="http://schemas.microsoft.com/office/powerpoint/2010/main" val="763926799"/>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D816311-1D16-6ABA-9982-C707C83204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A35A54A-87C4-289B-9A38-3A49CEE97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FE398AF-EC6D-DD4F-1F11-837B1B954B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FD09549-082E-4F74-A64F-BA469BFEE007}" type="datetimeFigureOut">
              <a:rPr lang="fr-FR" smtClean="0"/>
              <a:t>03/07/2024</a:t>
            </a:fld>
            <a:endParaRPr lang="fr-FR"/>
          </a:p>
        </p:txBody>
      </p:sp>
      <p:sp>
        <p:nvSpPr>
          <p:cNvPr id="5" name="Espace réservé du pied de page 4">
            <a:extLst>
              <a:ext uri="{FF2B5EF4-FFF2-40B4-BE49-F238E27FC236}">
                <a16:creationId xmlns:a16="http://schemas.microsoft.com/office/drawing/2014/main" id="{1D4EACEE-280D-4E59-4270-1C5CD2E93E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D6C2C4A-608F-12EC-3D6E-1A3BDE8207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0EB748F-2C56-4170-A4EE-8C85A81994F5}" type="slidenum">
              <a:rPr lang="fr-FR" smtClean="0"/>
              <a:t>‹N°›</a:t>
            </a:fld>
            <a:endParaRPr lang="fr-FR"/>
          </a:p>
        </p:txBody>
      </p:sp>
    </p:spTree>
    <p:extLst>
      <p:ext uri="{BB962C8B-B14F-4D97-AF65-F5344CB8AC3E}">
        <p14:creationId xmlns:p14="http://schemas.microsoft.com/office/powerpoint/2010/main" val="1322133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Visage humain, dessin&#10;&#10;Description générée automatiquement">
            <a:extLst>
              <a:ext uri="{FF2B5EF4-FFF2-40B4-BE49-F238E27FC236}">
                <a16:creationId xmlns:a16="http://schemas.microsoft.com/office/drawing/2014/main" id="{EF0EBFB2-FAB5-7FAC-A800-A6901F3ADCD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15292" y="189000"/>
            <a:ext cx="4998846"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04EBD689-E5E0-37A5-69F5-B5AA0D96C70B}"/>
              </a:ext>
            </a:extLst>
          </p:cNvPr>
          <p:cNvSpPr txBox="1"/>
          <p:nvPr/>
        </p:nvSpPr>
        <p:spPr>
          <a:xfrm>
            <a:off x="8981768" y="2091964"/>
            <a:ext cx="4519748" cy="461665"/>
          </a:xfrm>
          <a:prstGeom prst="rect">
            <a:avLst/>
          </a:prstGeom>
          <a:noFill/>
        </p:spPr>
        <p:txBody>
          <a:bodyPr wrap="square" rtlCol="0">
            <a:spAutoFit/>
          </a:bodyPr>
          <a:lstStyle/>
          <a:p>
            <a:r>
              <a:rPr lang="fr-FR" sz="2400" b="1" dirty="0"/>
              <a:t> </a:t>
            </a:r>
            <a:r>
              <a:rPr lang="fr-FR" sz="2400" b="1" dirty="0">
                <a:solidFill>
                  <a:srgbClr val="FFFF00"/>
                </a:solidFill>
              </a:rPr>
              <a:t>Édouard Vuillard</a:t>
            </a:r>
          </a:p>
        </p:txBody>
      </p:sp>
      <p:sp>
        <p:nvSpPr>
          <p:cNvPr id="2" name="ZoneTexte 1">
            <a:extLst>
              <a:ext uri="{FF2B5EF4-FFF2-40B4-BE49-F238E27FC236}">
                <a16:creationId xmlns:a16="http://schemas.microsoft.com/office/drawing/2014/main" id="{4C7A9EF8-DBFB-D480-DB73-9437E16ED073}"/>
              </a:ext>
            </a:extLst>
          </p:cNvPr>
          <p:cNvSpPr txBox="1"/>
          <p:nvPr/>
        </p:nvSpPr>
        <p:spPr>
          <a:xfrm>
            <a:off x="9275417" y="2553629"/>
            <a:ext cx="2916583" cy="461665"/>
          </a:xfrm>
          <a:prstGeom prst="rect">
            <a:avLst/>
          </a:prstGeom>
          <a:noFill/>
        </p:spPr>
        <p:txBody>
          <a:bodyPr wrap="square" rtlCol="0">
            <a:spAutoFit/>
          </a:bodyPr>
          <a:lstStyle/>
          <a:p>
            <a:r>
              <a:rPr lang="fr-FR" sz="2400" b="1" dirty="0">
                <a:solidFill>
                  <a:srgbClr val="FFFF00"/>
                </a:solidFill>
              </a:rPr>
              <a:t>Artiste Peintre</a:t>
            </a:r>
          </a:p>
        </p:txBody>
      </p:sp>
    </p:spTree>
    <p:extLst>
      <p:ext uri="{BB962C8B-B14F-4D97-AF65-F5344CB8AC3E}">
        <p14:creationId xmlns:p14="http://schemas.microsoft.com/office/powerpoint/2010/main" val="3675061472"/>
      </p:ext>
    </p:extLst>
  </p:cSld>
  <p:clrMapOvr>
    <a:masterClrMapping/>
  </p:clrMapOvr>
  <mc:AlternateContent xmlns:mc="http://schemas.openxmlformats.org/markup-compatibility/2006" xmlns:p14="http://schemas.microsoft.com/office/powerpoint/2010/main">
    <mc:Choice Requires="p14">
      <p:transition spd="slow" p14:dur="5000" advClick="0" advTm="8000">
        <p:wipe/>
        <p:sndAc>
          <p:stSnd loop="1">
            <p:snd r:embed="rId2" name="The Lake and I composed by Ernesto Cortazar.wav"/>
          </p:stSnd>
        </p:sndAc>
      </p:transition>
    </mc:Choice>
    <mc:Fallback xmlns="">
      <p:transition spd="slow" advClick="0" advTm="8000">
        <p:wipe/>
        <p:sndAc>
          <p:stSnd loop="1">
            <p:snd r:embed="rId4" name="The Lake and I composed by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BA0953-A5C5-8C44-046F-055081A465C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Vuillard est élevé à Paris dans une famille modeste. Il fréquente le lycée Condorcet, où il rencontre Maurice Denis, Pierre Hermant, Ker-Xavier Roussel, Paul Sérusier et Pierre </a:t>
            </a:r>
            <a:r>
              <a:rPr lang="fr-FR" sz="2800" b="1" dirty="0" err="1">
                <a:solidFill>
                  <a:srgbClr val="FFFF00"/>
                </a:solidFill>
              </a:rPr>
              <a:t>Veber</a:t>
            </a:r>
            <a:r>
              <a:rPr lang="fr-FR" sz="2800" b="1" dirty="0">
                <a:solidFill>
                  <a:srgbClr val="FFFF00"/>
                </a:solidFill>
              </a:rPr>
              <a:t>. Son père meurt lorsqu'il a vingt ans et sa mère vit d'un peu de couture. Son frère aîné Alexandre entre dans la carrière militaire et quitte tôt le foyer familial. Édouard Vuillard est sous l'influence des femmes de sa famille : sa mère, sa grand-mère et sa sœur aînée, qui épousera plus tard son meilleur ami, le peintre Ker-Xavier Roussel. Édouard Vuillard restera très proche de sa mère jusqu'au décès de celle-ci survenu le 17 décembre 1928 en son domicile du 6 place Vintimille8alors que le peintre avait soixante ans. En 1885, il quitte le lycée et rejoint Ker-Xavier Roussel, son ami le plus proche, au studio du peintre Diogène Maillart. Ils y reçoivent les rudiments de l'enseignement artistique. Vuillard commence alors à fréquenter le musée du Louvre et se décide à suivre une carrière artistique, cassant ainsi avec la tradition familiale qui le destinait à l'armée.</a:t>
            </a:r>
          </a:p>
        </p:txBody>
      </p:sp>
    </p:spTree>
    <p:extLst>
      <p:ext uri="{BB962C8B-B14F-4D97-AF65-F5344CB8AC3E}">
        <p14:creationId xmlns:p14="http://schemas.microsoft.com/office/powerpoint/2010/main" val="1811928989"/>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moderne, dessin, Peinture acrylique&#10;&#10;Description générée automatiquement">
            <a:extLst>
              <a:ext uri="{FF2B5EF4-FFF2-40B4-BE49-F238E27FC236}">
                <a16:creationId xmlns:a16="http://schemas.microsoft.com/office/drawing/2014/main" id="{611FF3FE-782D-6786-5239-25E42CBAF2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4756" y="279000"/>
            <a:ext cx="9153230"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6" name="ZoneTexte 5">
            <a:extLst>
              <a:ext uri="{FF2B5EF4-FFF2-40B4-BE49-F238E27FC236}">
                <a16:creationId xmlns:a16="http://schemas.microsoft.com/office/drawing/2014/main" id="{B8E74E92-1B55-C30F-DB29-FF68DB676442}"/>
              </a:ext>
            </a:extLst>
          </p:cNvPr>
          <p:cNvSpPr txBox="1"/>
          <p:nvPr/>
        </p:nvSpPr>
        <p:spPr>
          <a:xfrm>
            <a:off x="9670717" y="2207623"/>
            <a:ext cx="2499360" cy="3046988"/>
          </a:xfrm>
          <a:prstGeom prst="rect">
            <a:avLst/>
          </a:prstGeom>
          <a:noFill/>
        </p:spPr>
        <p:txBody>
          <a:bodyPr wrap="square" rtlCol="0">
            <a:spAutoFit/>
          </a:bodyPr>
          <a:lstStyle/>
          <a:p>
            <a:endParaRPr lang="fr-FR" sz="2400" b="1" dirty="0"/>
          </a:p>
          <a:p>
            <a:r>
              <a:rPr lang="fr-FR" sz="2400" b="1" dirty="0">
                <a:solidFill>
                  <a:srgbClr val="FFFF00"/>
                </a:solidFill>
              </a:rPr>
              <a:t>Deux ouvrières dans l'atelier de couture (1893), Édimbourg, Galerie nationale d'Écosse.</a:t>
            </a:r>
          </a:p>
        </p:txBody>
      </p:sp>
    </p:spTree>
    <p:extLst>
      <p:ext uri="{BB962C8B-B14F-4D97-AF65-F5344CB8AC3E}">
        <p14:creationId xmlns:p14="http://schemas.microsoft.com/office/powerpoint/2010/main" val="2112394571"/>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art, personne&#10;&#10;Description générée automatiquement">
            <a:extLst>
              <a:ext uri="{FF2B5EF4-FFF2-40B4-BE49-F238E27FC236}">
                <a16:creationId xmlns:a16="http://schemas.microsoft.com/office/drawing/2014/main" id="{1AE9B615-51FE-FB1A-0D80-CD1FA970EF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4423" y="189000"/>
            <a:ext cx="5805151"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4F82296D-6935-5A58-DCA3-DAEB7B75A926}"/>
              </a:ext>
            </a:extLst>
          </p:cNvPr>
          <p:cNvSpPr txBox="1"/>
          <p:nvPr/>
        </p:nvSpPr>
        <p:spPr>
          <a:xfrm>
            <a:off x="104503" y="2991395"/>
            <a:ext cx="3034423" cy="2308324"/>
          </a:xfrm>
          <a:prstGeom prst="rect">
            <a:avLst/>
          </a:prstGeom>
          <a:noFill/>
        </p:spPr>
        <p:txBody>
          <a:bodyPr wrap="square" rtlCol="0">
            <a:spAutoFit/>
          </a:bodyPr>
          <a:lstStyle/>
          <a:p>
            <a:r>
              <a:rPr lang="fr-FR" sz="2400" b="1" dirty="0">
                <a:solidFill>
                  <a:srgbClr val="FFFF00"/>
                </a:solidFill>
              </a:rPr>
              <a:t>Le Corsage rayé (1895), huile sur toile (65,7 × 58,7 cm), Washington, National </a:t>
            </a:r>
            <a:r>
              <a:rPr lang="fr-FR" sz="2400" b="1" dirty="0" err="1">
                <a:solidFill>
                  <a:srgbClr val="FFFF00"/>
                </a:solidFill>
              </a:rPr>
              <a:t>Gallery</a:t>
            </a:r>
            <a:r>
              <a:rPr lang="fr-FR" sz="2400" b="1" dirty="0">
                <a:solidFill>
                  <a:srgbClr val="FFFF00"/>
                </a:solidFill>
              </a:rPr>
              <a:t> of Art.</a:t>
            </a:r>
          </a:p>
        </p:txBody>
      </p:sp>
    </p:spTree>
    <p:extLst>
      <p:ext uri="{BB962C8B-B14F-4D97-AF65-F5344CB8AC3E}">
        <p14:creationId xmlns:p14="http://schemas.microsoft.com/office/powerpoint/2010/main" val="25662606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intérieur, cadre photo&#10;&#10;Description générée automatiquement">
            <a:extLst>
              <a:ext uri="{FF2B5EF4-FFF2-40B4-BE49-F238E27FC236}">
                <a16:creationId xmlns:a16="http://schemas.microsoft.com/office/drawing/2014/main" id="{E0C99885-B18B-3B18-0AE1-5CFAECA860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6047" y="292063"/>
            <a:ext cx="8362831"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7B31B18F-5F46-6A60-9DB7-63D3B0B3B740}"/>
              </a:ext>
            </a:extLst>
          </p:cNvPr>
          <p:cNvSpPr txBox="1"/>
          <p:nvPr/>
        </p:nvSpPr>
        <p:spPr>
          <a:xfrm>
            <a:off x="9114820" y="1794421"/>
            <a:ext cx="2654813" cy="3785652"/>
          </a:xfrm>
          <a:prstGeom prst="rect">
            <a:avLst/>
          </a:prstGeom>
          <a:pattFill prst="pct90">
            <a:fgClr>
              <a:srgbClr val="7030A0"/>
            </a:fgClr>
            <a:bgClr>
              <a:schemeClr val="bg1"/>
            </a:bgClr>
          </a:pattFill>
        </p:spPr>
        <p:txBody>
          <a:bodyPr wrap="square" rtlCol="0">
            <a:spAutoFit/>
          </a:bodyPr>
          <a:lstStyle/>
          <a:p>
            <a:endParaRPr lang="fr-FR" sz="2400" b="1" dirty="0"/>
          </a:p>
          <a:p>
            <a:r>
              <a:rPr lang="fr-FR" sz="2400" b="1" dirty="0">
                <a:solidFill>
                  <a:srgbClr val="FFFF00"/>
                </a:solidFill>
              </a:rPr>
              <a:t>Intérieur. Madame Vuillard et Grand-Mère Roussel à L'Étang-la-Ville (1900-1901), huile sur carton (53 × 70 cm), musée d'Art de Dallas.</a:t>
            </a:r>
          </a:p>
        </p:txBody>
      </p:sp>
    </p:spTree>
    <p:extLst>
      <p:ext uri="{BB962C8B-B14F-4D97-AF65-F5344CB8AC3E}">
        <p14:creationId xmlns:p14="http://schemas.microsoft.com/office/powerpoint/2010/main" val="170184766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illustration&#10;&#10;Description générée automatiquement">
            <a:extLst>
              <a:ext uri="{FF2B5EF4-FFF2-40B4-BE49-F238E27FC236}">
                <a16:creationId xmlns:a16="http://schemas.microsoft.com/office/drawing/2014/main" id="{89DF9CE4-CE87-E2AE-B284-BB69425656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6788" y="189000"/>
            <a:ext cx="5008695"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A2C5BED0-604A-B7EE-305C-46D88A7AD758}"/>
              </a:ext>
            </a:extLst>
          </p:cNvPr>
          <p:cNvSpPr txBox="1"/>
          <p:nvPr/>
        </p:nvSpPr>
        <p:spPr>
          <a:xfrm>
            <a:off x="404948" y="2468880"/>
            <a:ext cx="3291840" cy="2677656"/>
          </a:xfrm>
          <a:prstGeom prst="rect">
            <a:avLst/>
          </a:prstGeom>
          <a:noFill/>
        </p:spPr>
        <p:txBody>
          <a:bodyPr wrap="square" rtlCol="0">
            <a:spAutoFit/>
          </a:bodyPr>
          <a:lstStyle/>
          <a:p>
            <a:endParaRPr lang="fr-FR" sz="2400" b="1" dirty="0"/>
          </a:p>
          <a:p>
            <a:r>
              <a:rPr lang="fr-FR" sz="2400" b="1" dirty="0">
                <a:solidFill>
                  <a:srgbClr val="FFFF00"/>
                </a:solidFill>
              </a:rPr>
              <a:t>La Pâtisserie, lithographie de la série Paysages et Intérieurs (1899), Bonn, VG </a:t>
            </a:r>
            <a:r>
              <a:rPr lang="fr-FR" sz="2400" b="1" dirty="0" err="1">
                <a:solidFill>
                  <a:srgbClr val="FFFF00"/>
                </a:solidFill>
              </a:rPr>
              <a:t>Bild</a:t>
            </a:r>
            <a:r>
              <a:rPr lang="fr-FR" sz="2400" b="1" dirty="0">
                <a:solidFill>
                  <a:srgbClr val="FFFF00"/>
                </a:solidFill>
              </a:rPr>
              <a:t>-Kunst (de).</a:t>
            </a:r>
          </a:p>
        </p:txBody>
      </p:sp>
    </p:spTree>
    <p:extLst>
      <p:ext uri="{BB962C8B-B14F-4D97-AF65-F5344CB8AC3E}">
        <p14:creationId xmlns:p14="http://schemas.microsoft.com/office/powerpoint/2010/main" val="152180668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bre, plante, dessin&#10;&#10;Description générée automatiquement">
            <a:extLst>
              <a:ext uri="{FF2B5EF4-FFF2-40B4-BE49-F238E27FC236}">
                <a16:creationId xmlns:a16="http://schemas.microsoft.com/office/drawing/2014/main" id="{B0924C69-2A96-7735-B6FF-D00323D2A4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2570" y="279000"/>
            <a:ext cx="8793921"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493B0753-7A8F-74D6-0528-36BFEAAE0A57}"/>
              </a:ext>
            </a:extLst>
          </p:cNvPr>
          <p:cNvSpPr txBox="1"/>
          <p:nvPr/>
        </p:nvSpPr>
        <p:spPr>
          <a:xfrm>
            <a:off x="9823269" y="1920240"/>
            <a:ext cx="2551611" cy="3785652"/>
          </a:xfrm>
          <a:prstGeom prst="rect">
            <a:avLst/>
          </a:prstGeom>
          <a:noFill/>
        </p:spPr>
        <p:txBody>
          <a:bodyPr wrap="square" rtlCol="0">
            <a:spAutoFit/>
          </a:bodyPr>
          <a:lstStyle/>
          <a:p>
            <a:r>
              <a:rPr lang="fr-FR" sz="2400" b="1" dirty="0">
                <a:solidFill>
                  <a:srgbClr val="FFFF00"/>
                </a:solidFill>
              </a:rPr>
              <a:t>Paysages et intérieurs : À travers champs (1899), lithographie couleur, 26 × 35 cm, Paris, Bibliothèque nationale de France</a:t>
            </a:r>
            <a:r>
              <a:rPr lang="fr-FR" dirty="0">
                <a:solidFill>
                  <a:srgbClr val="FFFF00"/>
                </a:solidFill>
              </a:rPr>
              <a:t>.</a:t>
            </a:r>
          </a:p>
        </p:txBody>
      </p:sp>
    </p:spTree>
    <p:extLst>
      <p:ext uri="{BB962C8B-B14F-4D97-AF65-F5344CB8AC3E}">
        <p14:creationId xmlns:p14="http://schemas.microsoft.com/office/powerpoint/2010/main" val="1172295497"/>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Arts visuels&#10;&#10;Description générée automatiquement">
            <a:extLst>
              <a:ext uri="{FF2B5EF4-FFF2-40B4-BE49-F238E27FC236}">
                <a16:creationId xmlns:a16="http://schemas.microsoft.com/office/drawing/2014/main" id="{48ACB355-3629-5CBD-50E3-34B9E2CBFE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13611" y="279000"/>
            <a:ext cx="8473536"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EA36A424-63BE-1C3D-0360-141041A3F59C}"/>
              </a:ext>
            </a:extLst>
          </p:cNvPr>
          <p:cNvSpPr txBox="1"/>
          <p:nvPr/>
        </p:nvSpPr>
        <p:spPr>
          <a:xfrm>
            <a:off x="143691" y="2858468"/>
            <a:ext cx="3169920" cy="2246769"/>
          </a:xfrm>
          <a:prstGeom prst="rect">
            <a:avLst/>
          </a:prstGeom>
          <a:noFill/>
        </p:spPr>
        <p:txBody>
          <a:bodyPr wrap="square" rtlCol="0">
            <a:spAutoFit/>
          </a:bodyPr>
          <a:lstStyle/>
          <a:p>
            <a:endParaRPr lang="fr-FR" sz="2000" dirty="0"/>
          </a:p>
          <a:p>
            <a:r>
              <a:rPr lang="fr-FR" sz="2400" b="1" dirty="0">
                <a:solidFill>
                  <a:srgbClr val="FFFF00"/>
                </a:solidFill>
              </a:rPr>
              <a:t>Jeune femme au lit (1894), huile sur toile, 25,5 × 35,5 cm, New York, Brooklyn Museum.</a:t>
            </a:r>
          </a:p>
        </p:txBody>
      </p:sp>
    </p:spTree>
    <p:extLst>
      <p:ext uri="{BB962C8B-B14F-4D97-AF65-F5344CB8AC3E}">
        <p14:creationId xmlns:p14="http://schemas.microsoft.com/office/powerpoint/2010/main" val="3743415612"/>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Arts visuels, cadre photo&#10;&#10;Description générée automatiquement">
            <a:extLst>
              <a:ext uri="{FF2B5EF4-FFF2-40B4-BE49-F238E27FC236}">
                <a16:creationId xmlns:a16="http://schemas.microsoft.com/office/drawing/2014/main" id="{7C2C0A03-B94B-3E9E-EC91-66EC32B2A6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0764" y="189000"/>
            <a:ext cx="4280760"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5" name="ZoneTexte 4">
            <a:extLst>
              <a:ext uri="{FF2B5EF4-FFF2-40B4-BE49-F238E27FC236}">
                <a16:creationId xmlns:a16="http://schemas.microsoft.com/office/drawing/2014/main" id="{063FE28C-CC78-00C3-8EF2-E5C635032AEB}"/>
              </a:ext>
            </a:extLst>
          </p:cNvPr>
          <p:cNvSpPr txBox="1"/>
          <p:nvPr/>
        </p:nvSpPr>
        <p:spPr>
          <a:xfrm>
            <a:off x="8490857" y="2699381"/>
            <a:ext cx="3474720" cy="2308324"/>
          </a:xfrm>
          <a:prstGeom prst="rect">
            <a:avLst/>
          </a:prstGeom>
          <a:noFill/>
        </p:spPr>
        <p:txBody>
          <a:bodyPr wrap="square" rtlCol="0">
            <a:spAutoFit/>
          </a:bodyPr>
          <a:lstStyle/>
          <a:p>
            <a:endParaRPr lang="fr-FR" sz="2400" b="1" dirty="0"/>
          </a:p>
          <a:p>
            <a:r>
              <a:rPr lang="fr-FR" sz="2400" b="1" dirty="0">
                <a:solidFill>
                  <a:srgbClr val="FFFF00"/>
                </a:solidFill>
              </a:rPr>
              <a:t>L'Intérieur vert (1891), huile sur toile, 31,1 × 21 cm, New York, </a:t>
            </a:r>
            <a:r>
              <a:rPr lang="fr-FR" sz="2400" b="1" dirty="0" err="1">
                <a:solidFill>
                  <a:srgbClr val="FFFF00"/>
                </a:solidFill>
              </a:rPr>
              <a:t>Metropolitan</a:t>
            </a:r>
            <a:r>
              <a:rPr lang="fr-FR" sz="2400" b="1" dirty="0">
                <a:solidFill>
                  <a:srgbClr val="FFFF00"/>
                </a:solidFill>
              </a:rPr>
              <a:t> Museum of Art.</a:t>
            </a:r>
          </a:p>
        </p:txBody>
      </p:sp>
    </p:spTree>
    <p:extLst>
      <p:ext uri="{BB962C8B-B14F-4D97-AF65-F5344CB8AC3E}">
        <p14:creationId xmlns:p14="http://schemas.microsoft.com/office/powerpoint/2010/main" val="621148601"/>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s visuels, habits&#10;&#10;Description générée automatiquement">
            <a:extLst>
              <a:ext uri="{FF2B5EF4-FFF2-40B4-BE49-F238E27FC236}">
                <a16:creationId xmlns:a16="http://schemas.microsoft.com/office/drawing/2014/main" id="{61527DDA-9E5B-FCB0-F036-6F4C295269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3740" y="189000"/>
            <a:ext cx="4999035"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C0E459A7-36E8-A54B-D028-9600CCB6BEAF}"/>
              </a:ext>
            </a:extLst>
          </p:cNvPr>
          <p:cNvSpPr txBox="1"/>
          <p:nvPr/>
        </p:nvSpPr>
        <p:spPr>
          <a:xfrm>
            <a:off x="237214" y="2926080"/>
            <a:ext cx="3278777" cy="2308324"/>
          </a:xfrm>
          <a:prstGeom prst="rect">
            <a:avLst/>
          </a:prstGeom>
          <a:noFill/>
        </p:spPr>
        <p:txBody>
          <a:bodyPr wrap="square" rtlCol="0">
            <a:spAutoFit/>
          </a:bodyPr>
          <a:lstStyle/>
          <a:p>
            <a:r>
              <a:rPr lang="fr-FR" sz="2400" b="1" dirty="0"/>
              <a:t>Portrait de Toulouse Lautrec, à Villeneuve-sur-Yonne, chez les </a:t>
            </a:r>
            <a:r>
              <a:rPr lang="fr-FR" sz="2400" b="1" dirty="0" err="1"/>
              <a:t>Natanson</a:t>
            </a:r>
            <a:r>
              <a:rPr lang="fr-FR" sz="2400" b="1" dirty="0"/>
              <a:t>, Albi, musée Toulouse-Lautrec.</a:t>
            </a:r>
          </a:p>
        </p:txBody>
      </p:sp>
    </p:spTree>
    <p:extLst>
      <p:ext uri="{BB962C8B-B14F-4D97-AF65-F5344CB8AC3E}">
        <p14:creationId xmlns:p14="http://schemas.microsoft.com/office/powerpoint/2010/main" val="162833769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inture, portrait, dessin&#10;&#10;Description générée automatiquement">
            <a:extLst>
              <a:ext uri="{FF2B5EF4-FFF2-40B4-BE49-F238E27FC236}">
                <a16:creationId xmlns:a16="http://schemas.microsoft.com/office/drawing/2014/main" id="{E31829DC-0740-9444-3C08-035B10B198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4472" y="279000"/>
            <a:ext cx="8153706"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7DB59F9E-C34B-F86D-F55F-B644CCA809D7}"/>
              </a:ext>
            </a:extLst>
          </p:cNvPr>
          <p:cNvSpPr txBox="1"/>
          <p:nvPr/>
        </p:nvSpPr>
        <p:spPr>
          <a:xfrm>
            <a:off x="9000309" y="2769325"/>
            <a:ext cx="3021874" cy="2308324"/>
          </a:xfrm>
          <a:prstGeom prst="rect">
            <a:avLst/>
          </a:prstGeom>
          <a:noFill/>
        </p:spPr>
        <p:txBody>
          <a:bodyPr wrap="square" rtlCol="0">
            <a:spAutoFit/>
          </a:bodyPr>
          <a:lstStyle/>
          <a:p>
            <a:endParaRPr lang="fr-FR" sz="2400" b="1" dirty="0"/>
          </a:p>
          <a:p>
            <a:r>
              <a:rPr lang="fr-FR" sz="2400" b="1" dirty="0">
                <a:solidFill>
                  <a:srgbClr val="FFFF00"/>
                </a:solidFill>
              </a:rPr>
              <a:t>Portrait de l'actrice Suzanne </a:t>
            </a:r>
            <a:r>
              <a:rPr lang="fr-FR" sz="2400" b="1" dirty="0" err="1">
                <a:solidFill>
                  <a:srgbClr val="FFFF00"/>
                </a:solidFill>
              </a:rPr>
              <a:t>Desprès</a:t>
            </a:r>
            <a:r>
              <a:rPr lang="fr-FR" sz="2400" b="1" dirty="0">
                <a:solidFill>
                  <a:srgbClr val="FFFF00"/>
                </a:solidFill>
              </a:rPr>
              <a:t> (1908), huile sur carton, musée des Beaux-Arts de Cae</a:t>
            </a:r>
            <a:r>
              <a:rPr lang="fr-FR" sz="2400" b="1" dirty="0"/>
              <a:t>n.</a:t>
            </a:r>
          </a:p>
        </p:txBody>
      </p:sp>
    </p:spTree>
    <p:extLst>
      <p:ext uri="{BB962C8B-B14F-4D97-AF65-F5344CB8AC3E}">
        <p14:creationId xmlns:p14="http://schemas.microsoft.com/office/powerpoint/2010/main" val="2558457639"/>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meubles&#10;&#10;Description générée automatiquement">
            <a:extLst>
              <a:ext uri="{FF2B5EF4-FFF2-40B4-BE49-F238E27FC236}">
                <a16:creationId xmlns:a16="http://schemas.microsoft.com/office/drawing/2014/main" id="{C4FA80A4-1565-39F3-21D2-15CBB21ECB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89120" y="279000"/>
            <a:ext cx="7297503" cy="6300000"/>
          </a:xfrm>
          <a:prstGeom prst="rect">
            <a:avLst/>
          </a:prstGeom>
          <a:ln w="38100" cap="sq" cmpd="thickThin">
            <a:solidFill>
              <a:srgbClr val="FFFF00"/>
            </a:solidFill>
            <a:prstDash val="solid"/>
            <a:miter lim="800000"/>
            <a:extLst>
              <a:ext uri="{C807C97D-BFC1-408E-A445-0C87EB9F89A2}">
                <ask:lineSketchStyleProps xmlns:ask="http://schemas.microsoft.com/office/drawing/2018/sketchyshapes">
                  <ask:type>
                    <ask:lineSketchNone/>
                  </ask:type>
                </ask:lineSketchStyleProps>
              </a:ext>
            </a:extLst>
          </a:ln>
          <a:effectLst>
            <a:innerShdw blurRad="76200">
              <a:srgbClr val="000000"/>
            </a:innerShdw>
          </a:effectLst>
        </p:spPr>
      </p:pic>
      <p:sp>
        <p:nvSpPr>
          <p:cNvPr id="4" name="ZoneTexte 3">
            <a:extLst>
              <a:ext uri="{FF2B5EF4-FFF2-40B4-BE49-F238E27FC236}">
                <a16:creationId xmlns:a16="http://schemas.microsoft.com/office/drawing/2014/main" id="{863CFD6A-4DD1-DD4A-337C-DF31DBF5AEB2}"/>
              </a:ext>
            </a:extLst>
          </p:cNvPr>
          <p:cNvSpPr txBox="1"/>
          <p:nvPr/>
        </p:nvSpPr>
        <p:spPr>
          <a:xfrm>
            <a:off x="116605" y="3195322"/>
            <a:ext cx="4272515" cy="1200329"/>
          </a:xfrm>
          <a:prstGeom prst="rect">
            <a:avLst/>
          </a:prstGeom>
          <a:noFill/>
        </p:spPr>
        <p:txBody>
          <a:bodyPr wrap="square" rtlCol="0">
            <a:spAutoFit/>
          </a:bodyPr>
          <a:lstStyle/>
          <a:p>
            <a:r>
              <a:rPr lang="fr-FR" sz="2400" b="1" dirty="0">
                <a:solidFill>
                  <a:srgbClr val="FFFF00"/>
                </a:solidFill>
              </a:rPr>
              <a:t> Le concert matinal, place </a:t>
            </a:r>
            <a:r>
              <a:rPr lang="fr-FR" sz="2400" b="1" dirty="0" err="1">
                <a:solidFill>
                  <a:srgbClr val="FFFF00"/>
                </a:solidFill>
              </a:rPr>
              <a:t>VintimilleFrançais</a:t>
            </a:r>
            <a:r>
              <a:rPr lang="fr-FR" sz="2400" b="1" dirty="0">
                <a:solidFill>
                  <a:srgbClr val="FFFF00"/>
                </a:solidFill>
              </a:rPr>
              <a:t> : Morning concert, place Vintimille</a:t>
            </a:r>
          </a:p>
        </p:txBody>
      </p:sp>
    </p:spTree>
    <p:extLst>
      <p:ext uri="{BB962C8B-B14F-4D97-AF65-F5344CB8AC3E}">
        <p14:creationId xmlns:p14="http://schemas.microsoft.com/office/powerpoint/2010/main" val="388276967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s visuels, art&#10;&#10;Description générée automatiquement">
            <a:extLst>
              <a:ext uri="{FF2B5EF4-FFF2-40B4-BE49-F238E27FC236}">
                <a16:creationId xmlns:a16="http://schemas.microsoft.com/office/drawing/2014/main" id="{8571AA58-7215-6394-AB7E-BB510C11E3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4554" y="279000"/>
            <a:ext cx="5668948"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6" name="ZoneTexte 5">
            <a:extLst>
              <a:ext uri="{FF2B5EF4-FFF2-40B4-BE49-F238E27FC236}">
                <a16:creationId xmlns:a16="http://schemas.microsoft.com/office/drawing/2014/main" id="{3D744EC9-59D1-5653-C4E5-293EB030CF4E}"/>
              </a:ext>
            </a:extLst>
          </p:cNvPr>
          <p:cNvSpPr txBox="1"/>
          <p:nvPr/>
        </p:nvSpPr>
        <p:spPr>
          <a:xfrm>
            <a:off x="6193502" y="3429000"/>
            <a:ext cx="5040555" cy="1200329"/>
          </a:xfrm>
          <a:prstGeom prst="rect">
            <a:avLst/>
          </a:prstGeom>
          <a:noFill/>
        </p:spPr>
        <p:txBody>
          <a:bodyPr wrap="square" rtlCol="0">
            <a:spAutoFit/>
          </a:bodyPr>
          <a:lstStyle/>
          <a:p>
            <a:r>
              <a:rPr lang="fr-FR" sz="2400" b="1" dirty="0"/>
              <a:t>	</a:t>
            </a:r>
          </a:p>
          <a:p>
            <a:r>
              <a:rPr lang="fr-FR" sz="2400" b="1" dirty="0">
                <a:solidFill>
                  <a:srgbClr val="FFFF00"/>
                </a:solidFill>
              </a:rPr>
              <a:t>Madame Hessel en robe rouge lisant</a:t>
            </a:r>
          </a:p>
        </p:txBody>
      </p:sp>
    </p:spTree>
    <p:extLst>
      <p:ext uri="{BB962C8B-B14F-4D97-AF65-F5344CB8AC3E}">
        <p14:creationId xmlns:p14="http://schemas.microsoft.com/office/powerpoint/2010/main" val="123584293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intérieur, habits, dessin&#10;&#10;Description générée automatiquement">
            <a:extLst>
              <a:ext uri="{FF2B5EF4-FFF2-40B4-BE49-F238E27FC236}">
                <a16:creationId xmlns:a16="http://schemas.microsoft.com/office/drawing/2014/main" id="{7DB4B26D-6B49-0F4D-DDC4-74F43117393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80162" y="189000"/>
            <a:ext cx="4968002"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94946763-351F-2649-D173-49739ADED6A6}"/>
              </a:ext>
            </a:extLst>
          </p:cNvPr>
          <p:cNvSpPr txBox="1"/>
          <p:nvPr/>
        </p:nvSpPr>
        <p:spPr>
          <a:xfrm>
            <a:off x="1332411" y="3753338"/>
            <a:ext cx="3161212" cy="461665"/>
          </a:xfrm>
          <a:prstGeom prst="rect">
            <a:avLst/>
          </a:prstGeom>
          <a:noFill/>
        </p:spPr>
        <p:txBody>
          <a:bodyPr wrap="square" rtlCol="0">
            <a:spAutoFit/>
          </a:bodyPr>
          <a:lstStyle/>
          <a:p>
            <a:r>
              <a:rPr lang="fr-FR" sz="2400" b="1" dirty="0">
                <a:solidFill>
                  <a:srgbClr val="FFFF00"/>
                </a:solidFill>
              </a:rPr>
              <a:t>Lucy Hessel</a:t>
            </a:r>
          </a:p>
        </p:txBody>
      </p:sp>
    </p:spTree>
    <p:extLst>
      <p:ext uri="{BB962C8B-B14F-4D97-AF65-F5344CB8AC3E}">
        <p14:creationId xmlns:p14="http://schemas.microsoft.com/office/powerpoint/2010/main" val="3537736850"/>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s visuels, art&#10;&#10;Description générée automatiquement">
            <a:extLst>
              <a:ext uri="{FF2B5EF4-FFF2-40B4-BE49-F238E27FC236}">
                <a16:creationId xmlns:a16="http://schemas.microsoft.com/office/drawing/2014/main" id="{6A9F8633-CE0B-A18F-C2E5-6B5564E4E2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64580" y="189000"/>
            <a:ext cx="5062839" cy="6480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8DECA586-F106-D982-5B4F-7002ADB31584}"/>
              </a:ext>
            </a:extLst>
          </p:cNvPr>
          <p:cNvSpPr txBox="1"/>
          <p:nvPr/>
        </p:nvSpPr>
        <p:spPr>
          <a:xfrm>
            <a:off x="8834284" y="3642852"/>
            <a:ext cx="3357716" cy="461665"/>
          </a:xfrm>
          <a:prstGeom prst="rect">
            <a:avLst/>
          </a:prstGeom>
          <a:noFill/>
        </p:spPr>
        <p:txBody>
          <a:bodyPr wrap="square" rtlCol="0">
            <a:spAutoFit/>
          </a:bodyPr>
          <a:lstStyle/>
          <a:p>
            <a:r>
              <a:rPr lang="fr-FR" sz="2400" b="1" dirty="0">
                <a:solidFill>
                  <a:srgbClr val="FFFF00"/>
                </a:solidFill>
              </a:rPr>
              <a:t>Le Petit Restaurant </a:t>
            </a:r>
          </a:p>
        </p:txBody>
      </p:sp>
    </p:spTree>
    <p:extLst>
      <p:ext uri="{BB962C8B-B14F-4D97-AF65-F5344CB8AC3E}">
        <p14:creationId xmlns:p14="http://schemas.microsoft.com/office/powerpoint/2010/main" val="419372462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rte, art, Arts visuels&#10;&#10;Description générée automatiquement">
            <a:extLst>
              <a:ext uri="{FF2B5EF4-FFF2-40B4-BE49-F238E27FC236}">
                <a16:creationId xmlns:a16="http://schemas.microsoft.com/office/drawing/2014/main" id="{BC944F7F-F954-8F41-28D1-2B79A3B6178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49402" y="279000"/>
            <a:ext cx="8358011" cy="6300000"/>
          </a:xfrm>
          <a:prstGeom prst="rect">
            <a:avLst/>
          </a:prstGeom>
          <a:ln w="41275">
            <a:solidFill>
              <a:srgbClr val="FFFF00"/>
            </a:solidFill>
          </a:ln>
        </p:spPr>
      </p:pic>
      <p:sp>
        <p:nvSpPr>
          <p:cNvPr id="4" name="ZoneTexte 3">
            <a:extLst>
              <a:ext uri="{FF2B5EF4-FFF2-40B4-BE49-F238E27FC236}">
                <a16:creationId xmlns:a16="http://schemas.microsoft.com/office/drawing/2014/main" id="{21BB2955-0D31-B6C1-ED4F-23042FF78AC5}"/>
              </a:ext>
            </a:extLst>
          </p:cNvPr>
          <p:cNvSpPr txBox="1"/>
          <p:nvPr/>
        </p:nvSpPr>
        <p:spPr>
          <a:xfrm>
            <a:off x="707922" y="3367097"/>
            <a:ext cx="3495368" cy="461665"/>
          </a:xfrm>
          <a:prstGeom prst="rect">
            <a:avLst/>
          </a:prstGeom>
          <a:noFill/>
        </p:spPr>
        <p:txBody>
          <a:bodyPr wrap="square" rtlCol="0">
            <a:spAutoFit/>
          </a:bodyPr>
          <a:lstStyle/>
          <a:p>
            <a:r>
              <a:rPr lang="fr-FR" sz="2400" b="1">
                <a:solidFill>
                  <a:srgbClr val="FFFF00"/>
                </a:solidFill>
              </a:rPr>
              <a:t>Place Vintimille</a:t>
            </a:r>
            <a:endParaRPr lang="fr-FR" sz="2400" b="1" dirty="0">
              <a:solidFill>
                <a:srgbClr val="FFFF00"/>
              </a:solidFill>
            </a:endParaRPr>
          </a:p>
        </p:txBody>
      </p:sp>
    </p:spTree>
    <p:extLst>
      <p:ext uri="{BB962C8B-B14F-4D97-AF65-F5344CB8AC3E}">
        <p14:creationId xmlns:p14="http://schemas.microsoft.com/office/powerpoint/2010/main" val="166906225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eubles, habits, intérieur&#10;&#10;Description générée automatiquement">
            <a:extLst>
              <a:ext uri="{FF2B5EF4-FFF2-40B4-BE49-F238E27FC236}">
                <a16:creationId xmlns:a16="http://schemas.microsoft.com/office/drawing/2014/main" id="{4DD47E71-1EAF-4A17-4D97-21691197CF1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54809" y="279000"/>
            <a:ext cx="5628000"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5" name="ZoneTexte 4">
            <a:extLst>
              <a:ext uri="{FF2B5EF4-FFF2-40B4-BE49-F238E27FC236}">
                <a16:creationId xmlns:a16="http://schemas.microsoft.com/office/drawing/2014/main" id="{E4C395AE-F045-6B7D-5DE0-481D687C54FD}"/>
              </a:ext>
            </a:extLst>
          </p:cNvPr>
          <p:cNvSpPr txBox="1"/>
          <p:nvPr/>
        </p:nvSpPr>
        <p:spPr>
          <a:xfrm>
            <a:off x="9109587" y="3193026"/>
            <a:ext cx="3082413" cy="1200329"/>
          </a:xfrm>
          <a:prstGeom prst="rect">
            <a:avLst/>
          </a:prstGeom>
          <a:noFill/>
        </p:spPr>
        <p:txBody>
          <a:bodyPr wrap="square" rtlCol="0">
            <a:spAutoFit/>
          </a:bodyPr>
          <a:lstStyle/>
          <a:p>
            <a:r>
              <a:rPr lang="fr-FR" sz="2400" b="1">
                <a:solidFill>
                  <a:srgbClr val="FFFF00"/>
                </a:solidFill>
              </a:rPr>
              <a:t>Édouard Vuillard, David David-Weill, 1925</a:t>
            </a:r>
            <a:endParaRPr lang="fr-FR" sz="2400" b="1" dirty="0">
              <a:solidFill>
                <a:srgbClr val="FFFF00"/>
              </a:solidFill>
            </a:endParaRPr>
          </a:p>
        </p:txBody>
      </p:sp>
    </p:spTree>
    <p:extLst>
      <p:ext uri="{BB962C8B-B14F-4D97-AF65-F5344CB8AC3E}">
        <p14:creationId xmlns:p14="http://schemas.microsoft.com/office/powerpoint/2010/main" val="365669684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Œuvre d’art, Arts visuels, fleur, art&#10;&#10;Description générée automatiquement">
            <a:extLst>
              <a:ext uri="{FF2B5EF4-FFF2-40B4-BE49-F238E27FC236}">
                <a16:creationId xmlns:a16="http://schemas.microsoft.com/office/drawing/2014/main" id="{D69156F5-5AF5-4E8F-1B50-D7DAC04245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47593" y="189000"/>
            <a:ext cx="6231185"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0ABA71C3-9D07-93FA-CE7B-ADC0A5B5DA46}"/>
              </a:ext>
            </a:extLst>
          </p:cNvPr>
          <p:cNvSpPr txBox="1"/>
          <p:nvPr/>
        </p:nvSpPr>
        <p:spPr>
          <a:xfrm>
            <a:off x="129206" y="3583858"/>
            <a:ext cx="3318387" cy="1200329"/>
          </a:xfrm>
          <a:prstGeom prst="rect">
            <a:avLst/>
          </a:prstGeom>
          <a:noFill/>
        </p:spPr>
        <p:txBody>
          <a:bodyPr wrap="square" rtlCol="0">
            <a:spAutoFit/>
          </a:bodyPr>
          <a:lstStyle/>
          <a:p>
            <a:r>
              <a:rPr lang="fr-FR" sz="2400" b="1" dirty="0">
                <a:solidFill>
                  <a:srgbClr val="FFFF00"/>
                </a:solidFill>
              </a:rPr>
              <a:t> Femme au bouquet (1925) Edouard Vuillard</a:t>
            </a:r>
          </a:p>
        </p:txBody>
      </p:sp>
    </p:spTree>
    <p:extLst>
      <p:ext uri="{BB962C8B-B14F-4D97-AF65-F5344CB8AC3E}">
        <p14:creationId xmlns:p14="http://schemas.microsoft.com/office/powerpoint/2010/main" val="2212730669"/>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Arts visuels, Peinture acrylique, art&#10;&#10;Description générée automatiquement">
            <a:extLst>
              <a:ext uri="{FF2B5EF4-FFF2-40B4-BE49-F238E27FC236}">
                <a16:creationId xmlns:a16="http://schemas.microsoft.com/office/drawing/2014/main" id="{4B5A0FDD-2DE9-AA66-1FB3-48ED2999B2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61000" y="261000"/>
            <a:ext cx="5670000" cy="6300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72F47ED4-54D3-1E75-F79D-A514D3029CA9}"/>
              </a:ext>
            </a:extLst>
          </p:cNvPr>
          <p:cNvSpPr txBox="1"/>
          <p:nvPr/>
        </p:nvSpPr>
        <p:spPr>
          <a:xfrm>
            <a:off x="9168581" y="3097162"/>
            <a:ext cx="3023419" cy="1569660"/>
          </a:xfrm>
          <a:prstGeom prst="rect">
            <a:avLst/>
          </a:prstGeom>
          <a:noFill/>
        </p:spPr>
        <p:txBody>
          <a:bodyPr wrap="square" rtlCol="0">
            <a:spAutoFit/>
          </a:bodyPr>
          <a:lstStyle/>
          <a:p>
            <a:r>
              <a:rPr lang="fr-FR" sz="2400" b="1">
                <a:solidFill>
                  <a:srgbClr val="FFFF00"/>
                </a:solidFill>
              </a:rPr>
              <a:t>Romain Coolus (1906) - Edouard Vuillard - Musée d'Orsay.jpg</a:t>
            </a:r>
            <a:endParaRPr lang="fr-FR" sz="2400" b="1" dirty="0">
              <a:solidFill>
                <a:srgbClr val="FFFF00"/>
              </a:solidFill>
            </a:endParaRPr>
          </a:p>
        </p:txBody>
      </p:sp>
    </p:spTree>
    <p:extLst>
      <p:ext uri="{BB962C8B-B14F-4D97-AF65-F5344CB8AC3E}">
        <p14:creationId xmlns:p14="http://schemas.microsoft.com/office/powerpoint/2010/main" val="745020380"/>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dre photo, art, Arts visuels, Œuvre d’art&#10;&#10;Description générée automatiquement">
            <a:extLst>
              <a:ext uri="{FF2B5EF4-FFF2-40B4-BE49-F238E27FC236}">
                <a16:creationId xmlns:a16="http://schemas.microsoft.com/office/drawing/2014/main" id="{FC87A41C-F03B-AF48-E171-BF897E019B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00865" y="279000"/>
            <a:ext cx="9805447" cy="6300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EC91A74-1EC6-0FF0-B821-B5E47FFF7D92}"/>
              </a:ext>
            </a:extLst>
          </p:cNvPr>
          <p:cNvSpPr txBox="1"/>
          <p:nvPr/>
        </p:nvSpPr>
        <p:spPr>
          <a:xfrm>
            <a:off x="172065" y="1799303"/>
            <a:ext cx="1828800" cy="4154984"/>
          </a:xfrm>
          <a:prstGeom prst="rect">
            <a:avLst/>
          </a:prstGeom>
          <a:noFill/>
        </p:spPr>
        <p:txBody>
          <a:bodyPr wrap="square" rtlCol="0">
            <a:spAutoFit/>
          </a:bodyPr>
          <a:lstStyle/>
          <a:p>
            <a:r>
              <a:rPr lang="fr-FR" sz="2400" b="1">
                <a:solidFill>
                  <a:srgbClr val="FFFF00"/>
                </a:solidFill>
              </a:rPr>
              <a:t>Édouard Vuillard, Jos and Lucie Hessel in the Small Salon, Rue de Rivoli - Metropolitan Museum of Art .jpg</a:t>
            </a:r>
            <a:endParaRPr lang="fr-FR" sz="2400" b="1" dirty="0">
              <a:solidFill>
                <a:srgbClr val="FFFF00"/>
              </a:solidFill>
            </a:endParaRPr>
          </a:p>
        </p:txBody>
      </p:sp>
    </p:spTree>
    <p:extLst>
      <p:ext uri="{BB962C8B-B14F-4D97-AF65-F5344CB8AC3E}">
        <p14:creationId xmlns:p14="http://schemas.microsoft.com/office/powerpoint/2010/main" val="2128048918"/>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cadre photo, art&#10;&#10;Description générée automatiquement">
            <a:extLst>
              <a:ext uri="{FF2B5EF4-FFF2-40B4-BE49-F238E27FC236}">
                <a16:creationId xmlns:a16="http://schemas.microsoft.com/office/drawing/2014/main" id="{E7A263A9-9569-9300-6CD4-8DAECD728E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482" y="1719000"/>
            <a:ext cx="4860947" cy="3420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E7DD748B-230D-053C-0D86-33E877DBD0C3}"/>
              </a:ext>
            </a:extLst>
          </p:cNvPr>
          <p:cNvSpPr txBox="1"/>
          <p:nvPr/>
        </p:nvSpPr>
        <p:spPr>
          <a:xfrm>
            <a:off x="246238" y="888003"/>
            <a:ext cx="5015434" cy="830997"/>
          </a:xfrm>
          <a:prstGeom prst="rect">
            <a:avLst/>
          </a:prstGeom>
          <a:noFill/>
        </p:spPr>
        <p:txBody>
          <a:bodyPr wrap="square" rtlCol="0">
            <a:spAutoFit/>
          </a:bodyPr>
          <a:lstStyle/>
          <a:p>
            <a:r>
              <a:rPr lang="fr-FR" sz="2400" b="1">
                <a:solidFill>
                  <a:srgbClr val="FFFF00"/>
                </a:solidFill>
              </a:rPr>
              <a:t>douard Vuillard - musée d'Art du comté de Los Angeles</a:t>
            </a:r>
            <a:endParaRPr lang="fr-FR" sz="2400" b="1" dirty="0">
              <a:solidFill>
                <a:srgbClr val="FFFF00"/>
              </a:solidFill>
            </a:endParaRPr>
          </a:p>
        </p:txBody>
      </p:sp>
      <p:pic>
        <p:nvPicPr>
          <p:cNvPr id="6" name="Image 5" descr="Une image contenant peinture, dessin, croquis, Œuvre d’art&#10;&#10;Description générée automatiquement">
            <a:extLst>
              <a:ext uri="{FF2B5EF4-FFF2-40B4-BE49-F238E27FC236}">
                <a16:creationId xmlns:a16="http://schemas.microsoft.com/office/drawing/2014/main" id="{45AC4930-1B4D-727B-9857-A840FA2F96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36518" y="1150375"/>
            <a:ext cx="3132000" cy="4336623"/>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52951D94-BEF7-437C-988E-17763CD95888}"/>
              </a:ext>
            </a:extLst>
          </p:cNvPr>
          <p:cNvSpPr txBox="1"/>
          <p:nvPr/>
        </p:nvSpPr>
        <p:spPr>
          <a:xfrm>
            <a:off x="8391832" y="5486998"/>
            <a:ext cx="4807974" cy="830997"/>
          </a:xfrm>
          <a:prstGeom prst="rect">
            <a:avLst/>
          </a:prstGeom>
          <a:noFill/>
        </p:spPr>
        <p:txBody>
          <a:bodyPr wrap="square" rtlCol="0">
            <a:spAutoFit/>
          </a:bodyPr>
          <a:lstStyle/>
          <a:p>
            <a:r>
              <a:rPr lang="fr-FR" sz="2400" b="1" dirty="0">
                <a:solidFill>
                  <a:srgbClr val="FFFF00"/>
                </a:solidFill>
              </a:rPr>
              <a:t>Jeune femme essayant un chapeau,</a:t>
            </a:r>
          </a:p>
        </p:txBody>
      </p:sp>
    </p:spTree>
    <p:extLst>
      <p:ext uri="{BB962C8B-B14F-4D97-AF65-F5344CB8AC3E}">
        <p14:creationId xmlns:p14="http://schemas.microsoft.com/office/powerpoint/2010/main" val="3460653442"/>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s visuels, Œuvre d’art, dessin&#10;&#10;Description générée automatiquement">
            <a:extLst>
              <a:ext uri="{FF2B5EF4-FFF2-40B4-BE49-F238E27FC236}">
                <a16:creationId xmlns:a16="http://schemas.microsoft.com/office/drawing/2014/main" id="{0C9C5644-D3A6-F44A-C4E5-1ACF10DF18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5003" y="2782233"/>
            <a:ext cx="5040000" cy="3701298"/>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BB25131D-407F-E6DD-5990-509B12FA8983}"/>
              </a:ext>
            </a:extLst>
          </p:cNvPr>
          <p:cNvSpPr txBox="1"/>
          <p:nvPr/>
        </p:nvSpPr>
        <p:spPr>
          <a:xfrm>
            <a:off x="674887" y="2320568"/>
            <a:ext cx="5421113" cy="461665"/>
          </a:xfrm>
          <a:prstGeom prst="rect">
            <a:avLst/>
          </a:prstGeom>
          <a:noFill/>
        </p:spPr>
        <p:txBody>
          <a:bodyPr wrap="square" rtlCol="0">
            <a:spAutoFit/>
          </a:bodyPr>
          <a:lstStyle/>
          <a:p>
            <a:r>
              <a:rPr lang="fr-FR" sz="2400" b="1">
                <a:solidFill>
                  <a:srgbClr val="FFFF00"/>
                </a:solidFill>
              </a:rPr>
              <a:t>Madame Vuillard cousant,</a:t>
            </a:r>
            <a:endParaRPr lang="fr-FR" sz="2400" b="1" dirty="0">
              <a:solidFill>
                <a:srgbClr val="FFFF00"/>
              </a:solidFill>
            </a:endParaRPr>
          </a:p>
        </p:txBody>
      </p:sp>
      <p:pic>
        <p:nvPicPr>
          <p:cNvPr id="6" name="Image 5" descr="Une image contenant nature morte, vase, rose, art&#10;&#10;Description générée automatiquement">
            <a:extLst>
              <a:ext uri="{FF2B5EF4-FFF2-40B4-BE49-F238E27FC236}">
                <a16:creationId xmlns:a16="http://schemas.microsoft.com/office/drawing/2014/main" id="{8368057A-60DA-D216-BA1F-0AC634E946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24997" y="253649"/>
            <a:ext cx="3492000" cy="3393972"/>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F6118401-FE7B-E6BB-65EA-5A6945C555D8}"/>
              </a:ext>
            </a:extLst>
          </p:cNvPr>
          <p:cNvSpPr txBox="1"/>
          <p:nvPr/>
        </p:nvSpPr>
        <p:spPr>
          <a:xfrm>
            <a:off x="8804786" y="3598759"/>
            <a:ext cx="4100052" cy="461665"/>
          </a:xfrm>
          <a:prstGeom prst="rect">
            <a:avLst/>
          </a:prstGeom>
          <a:noFill/>
        </p:spPr>
        <p:txBody>
          <a:bodyPr wrap="square" rtlCol="0">
            <a:spAutoFit/>
          </a:bodyPr>
          <a:lstStyle/>
          <a:p>
            <a:r>
              <a:rPr lang="fr-FR" sz="2400" b="1">
                <a:solidFill>
                  <a:srgbClr val="FFFF00"/>
                </a:solidFill>
              </a:rPr>
              <a:t>Bouquet de roses</a:t>
            </a:r>
            <a:endParaRPr lang="fr-FR" sz="2400" b="1" dirty="0">
              <a:solidFill>
                <a:srgbClr val="FFFF00"/>
              </a:solidFill>
            </a:endParaRPr>
          </a:p>
        </p:txBody>
      </p:sp>
    </p:spTree>
    <p:extLst>
      <p:ext uri="{BB962C8B-B14F-4D97-AF65-F5344CB8AC3E}">
        <p14:creationId xmlns:p14="http://schemas.microsoft.com/office/powerpoint/2010/main" val="1001966642"/>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Peinture artistique, Arts visuels&#10;&#10;Description générée automatiquement">
            <a:extLst>
              <a:ext uri="{FF2B5EF4-FFF2-40B4-BE49-F238E27FC236}">
                <a16:creationId xmlns:a16="http://schemas.microsoft.com/office/drawing/2014/main" id="{CD9F2EAC-1955-9E8E-E4EC-F4C4540C2D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237" y="295012"/>
            <a:ext cx="5976000" cy="3365235"/>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C9186DC1-E072-2B6A-DD30-43BF59C13031}"/>
              </a:ext>
            </a:extLst>
          </p:cNvPr>
          <p:cNvSpPr txBox="1"/>
          <p:nvPr/>
        </p:nvSpPr>
        <p:spPr>
          <a:xfrm>
            <a:off x="272237" y="3805084"/>
            <a:ext cx="5976000" cy="1569660"/>
          </a:xfrm>
          <a:prstGeom prst="rect">
            <a:avLst/>
          </a:prstGeom>
          <a:noFill/>
        </p:spPr>
        <p:txBody>
          <a:bodyPr wrap="square" rtlCol="0">
            <a:spAutoFit/>
          </a:bodyPr>
          <a:lstStyle/>
          <a:p>
            <a:r>
              <a:rPr lang="fr-FR" sz="2400" b="1">
                <a:solidFill>
                  <a:srgbClr val="FFFF00"/>
                </a:solidFill>
              </a:rPr>
              <a:t>Édouard Vuillard (1868-1940), La Maison de Roussel à La Montagne, vers 1900, huile sur carton, 29,5 x 33 cm, Fondation de l’Hermitage, Lausanne.</a:t>
            </a:r>
            <a:endParaRPr lang="fr-FR" sz="2400" b="1" dirty="0">
              <a:solidFill>
                <a:srgbClr val="FFFF00"/>
              </a:solidFill>
            </a:endParaRPr>
          </a:p>
        </p:txBody>
      </p:sp>
      <p:pic>
        <p:nvPicPr>
          <p:cNvPr id="6" name="Image 5" descr="Une image contenant art, Arts visuels, cadre photo, intérieur&#10;&#10;Description générée automatiquement">
            <a:extLst>
              <a:ext uri="{FF2B5EF4-FFF2-40B4-BE49-F238E27FC236}">
                <a16:creationId xmlns:a16="http://schemas.microsoft.com/office/drawing/2014/main" id="{24FFE1D6-97D5-F6CB-F8DB-BF66DBA63A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3763" y="3393172"/>
            <a:ext cx="5076000" cy="3238982"/>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D3E6449D-EE0B-8329-B7AD-B217999A77A7}"/>
              </a:ext>
            </a:extLst>
          </p:cNvPr>
          <p:cNvSpPr txBox="1"/>
          <p:nvPr/>
        </p:nvSpPr>
        <p:spPr>
          <a:xfrm>
            <a:off x="7787660" y="981609"/>
            <a:ext cx="5976000" cy="2308324"/>
          </a:xfrm>
          <a:prstGeom prst="rect">
            <a:avLst/>
          </a:prstGeom>
          <a:noFill/>
        </p:spPr>
        <p:txBody>
          <a:bodyPr wrap="square" rtlCol="0">
            <a:spAutoFit/>
          </a:bodyPr>
          <a:lstStyle/>
          <a:p>
            <a:r>
              <a:rPr lang="fr-FR" sz="2400" b="1" dirty="0" err="1">
                <a:solidFill>
                  <a:srgbClr val="FFFF00"/>
                </a:solidFill>
              </a:rPr>
              <a:t>ype</a:t>
            </a:r>
            <a:r>
              <a:rPr lang="fr-FR" sz="2400" b="1" dirty="0">
                <a:solidFill>
                  <a:srgbClr val="FFFF00"/>
                </a:solidFill>
              </a:rPr>
              <a:t> d'art: Peinture</a:t>
            </a:r>
          </a:p>
          <a:p>
            <a:r>
              <a:rPr lang="fr-FR" sz="2400" b="1" dirty="0">
                <a:solidFill>
                  <a:srgbClr val="FFFF00"/>
                </a:solidFill>
              </a:rPr>
              <a:t>Sujet et objets: Intérieur</a:t>
            </a:r>
          </a:p>
          <a:p>
            <a:r>
              <a:rPr lang="fr-FR" sz="2400" b="1" dirty="0">
                <a:solidFill>
                  <a:srgbClr val="FFFF00"/>
                </a:solidFill>
              </a:rPr>
              <a:t>Courant artistique: Nabi</a:t>
            </a:r>
          </a:p>
          <a:p>
            <a:r>
              <a:rPr lang="fr-FR" sz="2400" b="1" dirty="0">
                <a:solidFill>
                  <a:srgbClr val="FFFF00"/>
                </a:solidFill>
              </a:rPr>
              <a:t>Technique: Le beurre</a:t>
            </a:r>
          </a:p>
          <a:p>
            <a:r>
              <a:rPr lang="fr-FR" sz="2400" b="1" dirty="0">
                <a:solidFill>
                  <a:srgbClr val="FFFF00"/>
                </a:solidFill>
              </a:rPr>
              <a:t>Ressources: La toile</a:t>
            </a:r>
          </a:p>
          <a:p>
            <a:r>
              <a:rPr lang="fr-FR" sz="2400" b="1" dirty="0">
                <a:solidFill>
                  <a:srgbClr val="FFFF00"/>
                </a:solidFill>
              </a:rPr>
              <a:t>Date de création: 1904</a:t>
            </a:r>
          </a:p>
        </p:txBody>
      </p:sp>
    </p:spTree>
    <p:extLst>
      <p:ext uri="{BB962C8B-B14F-4D97-AF65-F5344CB8AC3E}">
        <p14:creationId xmlns:p14="http://schemas.microsoft.com/office/powerpoint/2010/main" val="381580484"/>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bre, dessin, Œuvre d’art&#10;&#10;Description générée automatiquement">
            <a:extLst>
              <a:ext uri="{FF2B5EF4-FFF2-40B4-BE49-F238E27FC236}">
                <a16:creationId xmlns:a16="http://schemas.microsoft.com/office/drawing/2014/main" id="{4F0675AD-8685-F2CA-2475-BECC087A55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962" y="2846456"/>
            <a:ext cx="3781446" cy="3744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33E5A31A-7D68-9F22-AC9A-B480B326812A}"/>
              </a:ext>
            </a:extLst>
          </p:cNvPr>
          <p:cNvSpPr txBox="1"/>
          <p:nvPr/>
        </p:nvSpPr>
        <p:spPr>
          <a:xfrm>
            <a:off x="29497" y="2015459"/>
            <a:ext cx="4778477" cy="830997"/>
          </a:xfrm>
          <a:prstGeom prst="rect">
            <a:avLst/>
          </a:prstGeom>
          <a:noFill/>
        </p:spPr>
        <p:txBody>
          <a:bodyPr wrap="square" rtlCol="0">
            <a:spAutoFit/>
          </a:bodyPr>
          <a:lstStyle/>
          <a:p>
            <a:r>
              <a:rPr lang="fr-FR" sz="2400" b="1">
                <a:solidFill>
                  <a:srgbClr val="FFFF00"/>
                </a:solidFill>
              </a:rPr>
              <a:t> edouard vuillard paysage dhiver aux clayes)</a:t>
            </a:r>
            <a:endParaRPr lang="fr-FR" sz="2400" b="1" dirty="0">
              <a:solidFill>
                <a:srgbClr val="FFFF00"/>
              </a:solidFill>
            </a:endParaRPr>
          </a:p>
        </p:txBody>
      </p:sp>
      <p:pic>
        <p:nvPicPr>
          <p:cNvPr id="6" name="Image 5" descr="Une image contenant peinture, dessin, art, Visage humain&#10;&#10;Description générée automatiquement">
            <a:extLst>
              <a:ext uri="{FF2B5EF4-FFF2-40B4-BE49-F238E27FC236}">
                <a16:creationId xmlns:a16="http://schemas.microsoft.com/office/drawing/2014/main" id="{E5D646EF-6D9C-03AA-0CC0-DBD497A032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32038" y="247036"/>
            <a:ext cx="3528000" cy="4142468"/>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82C62857-66CF-2F40-DBC1-FC8C10D7FCF0}"/>
              </a:ext>
            </a:extLst>
          </p:cNvPr>
          <p:cNvSpPr txBox="1"/>
          <p:nvPr/>
        </p:nvSpPr>
        <p:spPr>
          <a:xfrm>
            <a:off x="8078594" y="4389504"/>
            <a:ext cx="5412658" cy="2308324"/>
          </a:xfrm>
          <a:prstGeom prst="rect">
            <a:avLst/>
          </a:prstGeom>
          <a:noFill/>
        </p:spPr>
        <p:txBody>
          <a:bodyPr wrap="square" rtlCol="0">
            <a:spAutoFit/>
          </a:bodyPr>
          <a:lstStyle/>
          <a:p>
            <a:r>
              <a:rPr lang="fr-FR" sz="2400" b="1" dirty="0">
                <a:solidFill>
                  <a:srgbClr val="FFFF00"/>
                </a:solidFill>
              </a:rPr>
              <a:t>Édouard Vuillard</a:t>
            </a:r>
          </a:p>
          <a:p>
            <a:r>
              <a:rPr lang="fr-FR" sz="2400" b="1" dirty="0">
                <a:solidFill>
                  <a:srgbClr val="FFFF00"/>
                </a:solidFill>
              </a:rPr>
              <a:t>Date: 1901</a:t>
            </a:r>
          </a:p>
          <a:p>
            <a:r>
              <a:rPr lang="fr-FR" sz="2400" b="1" dirty="0">
                <a:solidFill>
                  <a:srgbClr val="FFFF00"/>
                </a:solidFill>
              </a:rPr>
              <a:t>Style: Intimisme</a:t>
            </a:r>
          </a:p>
          <a:p>
            <a:r>
              <a:rPr lang="fr-FR" sz="2400" b="1" dirty="0">
                <a:solidFill>
                  <a:srgbClr val="FFFF00"/>
                </a:solidFill>
              </a:rPr>
              <a:t>Genre: portrait</a:t>
            </a:r>
          </a:p>
          <a:p>
            <a:r>
              <a:rPr lang="fr-FR" sz="2400" b="1" dirty="0">
                <a:solidFill>
                  <a:srgbClr val="FFFF00"/>
                </a:solidFill>
              </a:rPr>
              <a:t>Media: </a:t>
            </a:r>
            <a:r>
              <a:rPr lang="fr-FR" sz="2400" b="1" dirty="0" err="1">
                <a:solidFill>
                  <a:srgbClr val="FFFF00"/>
                </a:solidFill>
              </a:rPr>
              <a:t>oil</a:t>
            </a:r>
            <a:r>
              <a:rPr lang="fr-FR" sz="2400" b="1" dirty="0">
                <a:solidFill>
                  <a:srgbClr val="FFFF00"/>
                </a:solidFill>
              </a:rPr>
              <a:t>, </a:t>
            </a:r>
            <a:r>
              <a:rPr lang="fr-FR" sz="2400" b="1" dirty="0" err="1">
                <a:solidFill>
                  <a:srgbClr val="FFFF00"/>
                </a:solidFill>
              </a:rPr>
              <a:t>board</a:t>
            </a:r>
            <a:endParaRPr lang="fr-FR" sz="2400" b="1" dirty="0">
              <a:solidFill>
                <a:srgbClr val="FFFF00"/>
              </a:solidFill>
            </a:endParaRPr>
          </a:p>
          <a:p>
            <a:r>
              <a:rPr lang="fr-FR" sz="2400" b="1" dirty="0">
                <a:solidFill>
                  <a:srgbClr val="FFFF00"/>
                </a:solidFill>
              </a:rPr>
              <a:t>Lieu: collection </a:t>
            </a:r>
            <a:r>
              <a:rPr lang="fr-FR" sz="2400" b="1" dirty="0" err="1">
                <a:solidFill>
                  <a:srgbClr val="FFFF00"/>
                </a:solidFill>
              </a:rPr>
              <a:t>particulièr</a:t>
            </a:r>
            <a:endParaRPr lang="fr-FR" b="1" dirty="0">
              <a:solidFill>
                <a:srgbClr val="FFFF00"/>
              </a:solidFill>
            </a:endParaRPr>
          </a:p>
        </p:txBody>
      </p:sp>
    </p:spTree>
    <p:extLst>
      <p:ext uri="{BB962C8B-B14F-4D97-AF65-F5344CB8AC3E}">
        <p14:creationId xmlns:p14="http://schemas.microsoft.com/office/powerpoint/2010/main" val="3558145113"/>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3C26778C-8D44-F7D1-B1C6-C998B5D56EB3}"/>
              </a:ext>
            </a:extLst>
          </p:cNvPr>
          <p:cNvSpPr txBox="1"/>
          <p:nvPr/>
        </p:nvSpPr>
        <p:spPr>
          <a:xfrm>
            <a:off x="737420" y="766915"/>
            <a:ext cx="10972800" cy="584775"/>
          </a:xfrm>
          <a:prstGeom prst="rect">
            <a:avLst/>
          </a:prstGeom>
          <a:pattFill prst="pct90">
            <a:fgClr>
              <a:srgbClr val="7030A0"/>
            </a:fgClr>
            <a:bgClr>
              <a:schemeClr val="bg1"/>
            </a:bgClr>
          </a:pattFill>
        </p:spPr>
        <p:txBody>
          <a:bodyPr wrap="square" rtlCol="0">
            <a:spAutoFit/>
          </a:bodyPr>
          <a:lstStyle/>
          <a:p>
            <a:r>
              <a:rPr lang="fr-FR" sz="3200" b="1" dirty="0">
                <a:solidFill>
                  <a:srgbClr val="FFFF00"/>
                </a:solidFill>
              </a:rPr>
              <a:t>Lorient Vous A Présenté L’Artiste Peintre Edouard Vuillard</a:t>
            </a:r>
          </a:p>
        </p:txBody>
      </p:sp>
      <p:sp>
        <p:nvSpPr>
          <p:cNvPr id="3" name="ZoneTexte 2">
            <a:extLst>
              <a:ext uri="{FF2B5EF4-FFF2-40B4-BE49-F238E27FC236}">
                <a16:creationId xmlns:a16="http://schemas.microsoft.com/office/drawing/2014/main" id="{EE640AFC-5FA4-A225-DCFE-0FF159EAB6DD}"/>
              </a:ext>
            </a:extLst>
          </p:cNvPr>
          <p:cNvSpPr txBox="1"/>
          <p:nvPr/>
        </p:nvSpPr>
        <p:spPr>
          <a:xfrm>
            <a:off x="2949679" y="1696065"/>
            <a:ext cx="9925665"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4" name="ZoneTexte 3">
            <a:extLst>
              <a:ext uri="{FF2B5EF4-FFF2-40B4-BE49-F238E27FC236}">
                <a16:creationId xmlns:a16="http://schemas.microsoft.com/office/drawing/2014/main" id="{9962CC96-EA49-121C-4B62-E377D1A9761F}"/>
              </a:ext>
            </a:extLst>
          </p:cNvPr>
          <p:cNvSpPr txBox="1"/>
          <p:nvPr/>
        </p:nvSpPr>
        <p:spPr>
          <a:xfrm>
            <a:off x="3480619" y="2760528"/>
            <a:ext cx="10191136" cy="584775"/>
          </a:xfrm>
          <a:prstGeom prst="rect">
            <a:avLst/>
          </a:prstGeom>
          <a:noFill/>
        </p:spPr>
        <p:txBody>
          <a:bodyPr wrap="square" rtlCol="0">
            <a:spAutoFit/>
          </a:bodyPr>
          <a:lstStyle/>
          <a:p>
            <a:r>
              <a:rPr lang="fr-FR" sz="3200" b="1" dirty="0">
                <a:solidFill>
                  <a:srgbClr val="FFFF00"/>
                </a:solidFill>
              </a:rPr>
              <a:t>Les Images Et Le Son Du Net </a:t>
            </a:r>
          </a:p>
        </p:txBody>
      </p:sp>
      <p:sp>
        <p:nvSpPr>
          <p:cNvPr id="5" name="ZoneTexte 4">
            <a:extLst>
              <a:ext uri="{FF2B5EF4-FFF2-40B4-BE49-F238E27FC236}">
                <a16:creationId xmlns:a16="http://schemas.microsoft.com/office/drawing/2014/main" id="{6FE2CACD-92D2-0647-549B-A39C9C720E21}"/>
              </a:ext>
            </a:extLst>
          </p:cNvPr>
          <p:cNvSpPr txBox="1"/>
          <p:nvPr/>
        </p:nvSpPr>
        <p:spPr>
          <a:xfrm>
            <a:off x="4247536" y="3824991"/>
            <a:ext cx="7462684" cy="584775"/>
          </a:xfrm>
          <a:prstGeom prst="rect">
            <a:avLst/>
          </a:prstGeom>
          <a:noFill/>
        </p:spPr>
        <p:txBody>
          <a:bodyPr wrap="square" rtlCol="0">
            <a:spAutoFit/>
          </a:bodyPr>
          <a:lstStyle/>
          <a:p>
            <a:r>
              <a:rPr lang="fr-FR" sz="3200" b="1" dirty="0">
                <a:solidFill>
                  <a:srgbClr val="FFFF00"/>
                </a:solidFill>
              </a:rPr>
              <a:t>Merci De Votre Visite</a:t>
            </a:r>
          </a:p>
        </p:txBody>
      </p:sp>
      <p:sp>
        <p:nvSpPr>
          <p:cNvPr id="6" name="ZoneTexte 5">
            <a:extLst>
              <a:ext uri="{FF2B5EF4-FFF2-40B4-BE49-F238E27FC236}">
                <a16:creationId xmlns:a16="http://schemas.microsoft.com/office/drawing/2014/main" id="{E3D2B576-C89F-73D7-E707-91F24E6B1EB6}"/>
              </a:ext>
            </a:extLst>
          </p:cNvPr>
          <p:cNvSpPr txBox="1"/>
          <p:nvPr/>
        </p:nvSpPr>
        <p:spPr>
          <a:xfrm>
            <a:off x="5560142" y="4840784"/>
            <a:ext cx="648929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948117456"/>
      </p:ext>
    </p:extLst>
  </p:cSld>
  <p:clrMapOvr>
    <a:masterClrMapping/>
  </p:clrMapOvr>
  <mc:AlternateContent xmlns:mc="http://schemas.openxmlformats.org/markup-compatibility/2006" xmlns:p14="http://schemas.microsoft.com/office/powerpoint/2010/main">
    <mc:Choice Requires="p14">
      <p:transition spd="slow" p14:dur="5000" advClick="0" advTm="8000">
        <p:wipe/>
      </p:transition>
    </mc:Choice>
    <mc:Fallback xmlns="">
      <p:transition spd="slow" advClick="0" advTm="8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98</TotalTime>
  <Words>598</Words>
  <Application>Microsoft Office PowerPoint</Application>
  <PresentationFormat>Grand écran</PresentationFormat>
  <Paragraphs>51</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2024-07-03T04:58:52Z</dcterms:created>
  <dcterms:modified xsi:type="dcterms:W3CDTF">2024-07-03T07:56:49Z</dcterms:modified>
</cp:coreProperties>
</file>