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86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88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6" r:id="rId25"/>
    <p:sldId id="265" r:id="rId26"/>
    <p:sldId id="264" r:id="rId27"/>
    <p:sldId id="263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9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9786C4-5004-F009-AF5D-7D9CE177F9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71803D-C8C5-2AFC-3167-8758E8071F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60B976-589F-61BF-72BA-4ACE4FA77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66CCCF-CCBD-D8B1-0314-9804C0A95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A48B86-E1E9-458F-76F9-F007A1906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24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B485D-F074-B2C0-6DED-8894E1999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EA392F-6F10-7F40-2DDD-9DA8D7B69C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097888-79D1-7BED-243F-DC03016BF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E7A366-5E59-A958-C85D-811300493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5ADC8D-94E1-1CD6-BC38-BF5375798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76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A06D45-EADE-7F7E-C892-C2A17AD0D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99CE0B-3112-0013-9030-E9598F5A5D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1869FC-7152-D9D3-C57B-A81836638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1E0181-9B10-A775-5F25-BA7BB01C4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BB85BF-7932-7D7E-42F3-068E5F57F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66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3AB4A-8F31-ACCE-307F-810E484E1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FBFEB8-00E1-216E-47F1-30323FEA6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4C1F1A6-45EA-3826-39BA-A86FBAD10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39A3F9-8999-5EA5-C020-194EAB623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1DF036-A3A3-98A2-1799-9E3D9D12F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2DC236-204F-4A28-70C4-AA6B8AA6B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49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5B363A-1B7D-BE2D-7B7B-6D3B24659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E26C40-D24A-C9A1-BF76-33E4D16A2A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CA80DE4-408E-BB6B-FB6E-85B061C63E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A57760-D4F1-2E33-C622-246126C7D7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0E82E77-A46D-E27B-E25B-C09857EA51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6B20D75-B496-04AA-A1BE-AC659CF9B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19EF01E-2E21-8F7B-E4CF-20FB803CB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48E069C-E282-A225-C078-5A10BF8E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07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EA9B65-07E1-0FBC-D2A9-E8559A50C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F368B51-EBD0-BB59-B354-4B63688C3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45BB17C-D3D8-6686-B38C-150F26A90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0894EB5-89F3-A18A-76BE-317427589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81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C62E64C-3898-856E-FC76-21FB7160C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9C3ABC-4017-8B5E-8C92-6BBFBEBF7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0D5BF7E-BFB4-B87A-AEF1-D7D85F5BB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54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CD4D8-C75F-BFCB-3806-79225712B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03CE9F-1C5C-2272-497C-B7D5CDCB82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59698E-668C-164F-77BF-41FE6D551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A30849-AB0D-DCD0-9E00-5CE7B2B7F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0D79021-2D5E-70FB-1ACF-EA9367EF6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24D0817-69D3-80E0-F4A9-D867A0544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9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E1B715-93FC-2A43-E8EC-A83628F85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A843553-A4C8-06C1-3EA0-D5F66316F5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4C24BF-86C0-2B91-CBED-9EC6337559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B71F87-87E7-FDC1-11FC-0016FC953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5766CE3-9BFA-84A6-A2FF-EC203DE7E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E93C31-1CAF-2776-0CB5-5F343F77B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10E047-6BA5-5022-EC6C-85FE413B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DAAFB8-8061-7A16-8705-4D69A4E544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17123E-4474-2982-35EE-E11F47677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593903-CAEF-FEA7-E642-31C8BEC51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0B4ECA-B8F8-86CF-E7A8-06AC6BBC1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4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47F88F1-6D24-F4EB-5486-A7DF9CD3DF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53597CE-9D43-66D6-DACB-8CD6EC68CC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6141B0-67C0-BF73-F58D-8506B9F03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66F65B-2DE4-5F2D-532A-545EF90BB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64DAB3-453C-1FF1-1A75-750FBA1A9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94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9DDDDB5-A30E-C16C-A1C3-73813D553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BC8494-298A-B454-7039-90F4F35F8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370051-A5FC-8B02-1861-640B86749B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BA9C8D-70B3-47BF-B2B9-DE42517EE353}" type="datetimeFigureOut">
              <a:rPr lang="fr-FR" smtClean="0"/>
              <a:t>03/07/2024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5BC8C9-867E-CC04-FAA7-D67E7DC452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449B76-3602-54BC-924A-6D2BD6D2A3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482DFB-A9C6-4944-873A-D9ABA046A2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655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oit, maison&#10;&#10;Description générée automatiquement">
            <a:extLst>
              <a:ext uri="{FF2B5EF4-FFF2-40B4-BE49-F238E27FC236}">
                <a16:creationId xmlns:a16="http://schemas.microsoft.com/office/drawing/2014/main" id="{84224F77-6977-7C28-E6D2-6E8BAE6451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00" y="348720"/>
            <a:ext cx="10656000" cy="616056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29929-CD76-5130-F2FC-5B7B68348C62}"/>
              </a:ext>
            </a:extLst>
          </p:cNvPr>
          <p:cNvSpPr txBox="1"/>
          <p:nvPr/>
        </p:nvSpPr>
        <p:spPr>
          <a:xfrm>
            <a:off x="1973598" y="348720"/>
            <a:ext cx="8634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Basilique San </a:t>
            </a:r>
            <a:r>
              <a:rPr lang="fr-FR" sz="2400" b="1" dirty="0" err="1"/>
              <a:t>Petronio</a:t>
            </a:r>
            <a:r>
              <a:rPr lang="fr-FR" sz="2400" b="1" dirty="0"/>
              <a:t> De Bologne et  sa Ville  De Bologne</a:t>
            </a:r>
          </a:p>
        </p:txBody>
      </p:sp>
    </p:spTree>
    <p:extLst>
      <p:ext uri="{BB962C8B-B14F-4D97-AF65-F5344CB8AC3E}">
        <p14:creationId xmlns:p14="http://schemas.microsoft.com/office/powerpoint/2010/main" val="4140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  <p:sndAc>
          <p:stSnd loop="1">
            <p:snd r:embed="rId2" name="Laura Pausini - Ascolta Il Tuo Cuore (Official Video).wav"/>
          </p:stSnd>
        </p:sndAc>
      </p:transition>
    </mc:Choice>
    <mc:Fallback xmlns="">
      <p:transition spd="slow" advClick="0" advTm="8000">
        <p:fade/>
        <p:sndAc>
          <p:stSnd loop="1">
            <p:snd r:embed="rId4" name="Laura Pausini - Ascolta Il Tuo Cuore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93432A2-097D-4C31-D416-D509AF3A30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La basilique San </a:t>
            </a:r>
            <a:r>
              <a:rPr lang="fr-FR" sz="5400" b="1" dirty="0" err="1">
                <a:solidFill>
                  <a:srgbClr val="FFFF00"/>
                </a:solidFill>
              </a:rPr>
              <a:t>Petronio</a:t>
            </a:r>
            <a:r>
              <a:rPr lang="fr-FR" sz="5400" b="1" dirty="0">
                <a:solidFill>
                  <a:srgbClr val="FFFF00"/>
                </a:solidFill>
              </a:rPr>
              <a:t> est une basilique d'architecture gothique située sur la Piazza </a:t>
            </a:r>
            <a:r>
              <a:rPr lang="fr-FR" sz="5400" b="1" dirty="0" err="1">
                <a:solidFill>
                  <a:srgbClr val="FFFF00"/>
                </a:solidFill>
              </a:rPr>
              <a:t>Maggiore</a:t>
            </a:r>
            <a:r>
              <a:rPr lang="fr-FR" sz="5400" b="1" dirty="0">
                <a:solidFill>
                  <a:srgbClr val="FFFF00"/>
                </a:solidFill>
              </a:rPr>
              <a:t> à Bologne en Italie. Elle est dédiée à saint Pétrone, évêque au Vᵉ siècle devenu saint patron de la ville. Elle est la plus grande église gothique de brique du monde. </a:t>
            </a:r>
          </a:p>
        </p:txBody>
      </p:sp>
    </p:spTree>
    <p:extLst>
      <p:ext uri="{BB962C8B-B14F-4D97-AF65-F5344CB8AC3E}">
        <p14:creationId xmlns:p14="http://schemas.microsoft.com/office/powerpoint/2010/main" val="330317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Description générée automatiquement">
            <a:extLst>
              <a:ext uri="{FF2B5EF4-FFF2-40B4-BE49-F238E27FC236}">
                <a16:creationId xmlns:a16="http://schemas.microsoft.com/office/drawing/2014/main" id="{8B1286A2-9E31-EE1E-60A3-9A0E5AFBBB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113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519E42-AC1B-E80D-FFB6-463B3F17F342}"/>
              </a:ext>
            </a:extLst>
          </p:cNvPr>
          <p:cNvSpPr txBox="1"/>
          <p:nvPr/>
        </p:nvSpPr>
        <p:spPr>
          <a:xfrm>
            <a:off x="4506685" y="6322422"/>
            <a:ext cx="7792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nef et les bas-côtés.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8445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lieu de culte&#10;&#10;Description générée automatiquement">
            <a:extLst>
              <a:ext uri="{FF2B5EF4-FFF2-40B4-BE49-F238E27FC236}">
                <a16:creationId xmlns:a16="http://schemas.microsoft.com/office/drawing/2014/main" id="{AED4A2D0-0656-6910-98C9-F1C565246F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293" y="391898"/>
            <a:ext cx="744941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47A808-A315-A71A-E210-B29AF1C714B8}"/>
              </a:ext>
            </a:extLst>
          </p:cNvPr>
          <p:cNvSpPr txBox="1"/>
          <p:nvPr/>
        </p:nvSpPr>
        <p:spPr>
          <a:xfrm>
            <a:off x="2717074" y="6466102"/>
            <a:ext cx="7720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façade inachevée de la basilique San Petronio.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7687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 sur pierre, Sculpture&#10;&#10;Description générée automatiquement">
            <a:extLst>
              <a:ext uri="{FF2B5EF4-FFF2-40B4-BE49-F238E27FC236}">
                <a16:creationId xmlns:a16="http://schemas.microsoft.com/office/drawing/2014/main" id="{537C7122-E0DA-726C-B2E6-46CD268B1C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928" y="93830"/>
            <a:ext cx="4256158" cy="648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5CABCD-B3BA-50CC-69EF-B41EE7608617}"/>
              </a:ext>
            </a:extLst>
          </p:cNvPr>
          <p:cNvSpPr txBox="1"/>
          <p:nvPr/>
        </p:nvSpPr>
        <p:spPr>
          <a:xfrm>
            <a:off x="3708634" y="5373501"/>
            <a:ext cx="2658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Plus de détails</a:t>
            </a:r>
          </a:p>
          <a:p>
            <a:r>
              <a:rPr lang="fr-FR" sz="2400" b="1"/>
              <a:t>Péché originel.</a:t>
            </a:r>
            <a:endParaRPr lang="fr-FR" sz="2400" b="1" dirty="0"/>
          </a:p>
        </p:txBody>
      </p:sp>
      <p:pic>
        <p:nvPicPr>
          <p:cNvPr id="6" name="Image 5" descr="Une image contenant mammifère, croquis, dessin, art&#10;&#10;Description générée automatiquement">
            <a:extLst>
              <a:ext uri="{FF2B5EF4-FFF2-40B4-BE49-F238E27FC236}">
                <a16:creationId xmlns:a16="http://schemas.microsoft.com/office/drawing/2014/main" id="{5CFD7B9D-2EC4-A519-CF5C-7108B94BEF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439" y="189000"/>
            <a:ext cx="4266666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9A6E13-F209-BB72-FC6F-F969855E6EA9}"/>
              </a:ext>
            </a:extLst>
          </p:cNvPr>
          <p:cNvSpPr txBox="1"/>
          <p:nvPr/>
        </p:nvSpPr>
        <p:spPr>
          <a:xfrm>
            <a:off x="5570348" y="2133501"/>
            <a:ext cx="1959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Arche de Noé.</a:t>
            </a:r>
          </a:p>
        </p:txBody>
      </p:sp>
    </p:spTree>
    <p:extLst>
      <p:ext uri="{BB962C8B-B14F-4D97-AF65-F5344CB8AC3E}">
        <p14:creationId xmlns:p14="http://schemas.microsoft.com/office/powerpoint/2010/main" val="214778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, Sculpture sur pierre, statue&#10;&#10;Description générée automatiquement">
            <a:extLst>
              <a:ext uri="{FF2B5EF4-FFF2-40B4-BE49-F238E27FC236}">
                <a16:creationId xmlns:a16="http://schemas.microsoft.com/office/drawing/2014/main" id="{141C4F5E-BE26-0E54-DBAE-BC570E62A7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1686" y="279000"/>
            <a:ext cx="95886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38FA5D-C36C-EE91-1813-3CAA9A041DDF}"/>
              </a:ext>
            </a:extLst>
          </p:cNvPr>
          <p:cNvSpPr txBox="1"/>
          <p:nvPr/>
        </p:nvSpPr>
        <p:spPr>
          <a:xfrm>
            <a:off x="5199017" y="5802421"/>
            <a:ext cx="9222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Ligature d'Isaac.</a:t>
            </a:r>
          </a:p>
        </p:txBody>
      </p:sp>
    </p:spTree>
    <p:extLst>
      <p:ext uri="{BB962C8B-B14F-4D97-AF65-F5344CB8AC3E}">
        <p14:creationId xmlns:p14="http://schemas.microsoft.com/office/powerpoint/2010/main" val="90725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, soulagement, Sculpture sur pierre&#10;&#10;Description générée automatiquement">
            <a:extLst>
              <a:ext uri="{FF2B5EF4-FFF2-40B4-BE49-F238E27FC236}">
                <a16:creationId xmlns:a16="http://schemas.microsoft.com/office/drawing/2014/main" id="{D3B5E80A-74CA-4E49-FE0D-21A74DF84A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51" y="189000"/>
            <a:ext cx="4423213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F6FC80-871C-C1E7-3D9E-843F7204D117}"/>
              </a:ext>
            </a:extLst>
          </p:cNvPr>
          <p:cNvSpPr txBox="1"/>
          <p:nvPr/>
        </p:nvSpPr>
        <p:spPr>
          <a:xfrm>
            <a:off x="5044440" y="4251959"/>
            <a:ext cx="21031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Les prophètes sur l'archivolte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Image 5" descr="Une image contenant art, Sculpture sur pierre, Sculpture, soulagement&#10;&#10;Description générée automatiquement">
            <a:extLst>
              <a:ext uri="{FF2B5EF4-FFF2-40B4-BE49-F238E27FC236}">
                <a16:creationId xmlns:a16="http://schemas.microsoft.com/office/drawing/2014/main" id="{80C991CD-F800-8A11-6352-67A04FEC8C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5111" y="189000"/>
            <a:ext cx="4284000" cy="64795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8BD328-C562-AFEB-7F1C-8B098BEDBE6B}"/>
              </a:ext>
            </a:extLst>
          </p:cNvPr>
          <p:cNvSpPr txBox="1"/>
          <p:nvPr/>
        </p:nvSpPr>
        <p:spPr>
          <a:xfrm>
            <a:off x="5434149" y="1110343"/>
            <a:ext cx="2103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Massacre des Innocents.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519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cathédrale, sanctuaire&#10;&#10;Description générée automatiquement">
            <a:extLst>
              <a:ext uri="{FF2B5EF4-FFF2-40B4-BE49-F238E27FC236}">
                <a16:creationId xmlns:a16="http://schemas.microsoft.com/office/drawing/2014/main" id="{AFDD0E8E-821D-E41F-C6D2-AD1D96B19C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681" y="189000"/>
            <a:ext cx="4863039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3BF8B5-4D03-2D3D-61DF-339085D5EBD9}"/>
              </a:ext>
            </a:extLst>
          </p:cNvPr>
          <p:cNvSpPr txBox="1"/>
          <p:nvPr/>
        </p:nvSpPr>
        <p:spPr>
          <a:xfrm>
            <a:off x="1593668" y="5468671"/>
            <a:ext cx="3199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Le maître-autel et son baldaquin.</a:t>
            </a:r>
          </a:p>
        </p:txBody>
      </p:sp>
      <p:pic>
        <p:nvPicPr>
          <p:cNvPr id="6" name="Image 5" descr="Une image contenant cathédrale, Lieux sacrés, chapelle, fenêtre&#10;&#10;Description générée automatiquement">
            <a:extLst>
              <a:ext uri="{FF2B5EF4-FFF2-40B4-BE49-F238E27FC236}">
                <a16:creationId xmlns:a16="http://schemas.microsoft.com/office/drawing/2014/main" id="{8E8BFABE-81B2-1A20-F812-EE06B9A6CB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282" y="189000"/>
            <a:ext cx="4858482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9753D3-8C2E-9A9B-ECC0-B737F96232CA}"/>
              </a:ext>
            </a:extLst>
          </p:cNvPr>
          <p:cNvSpPr txBox="1"/>
          <p:nvPr/>
        </p:nvSpPr>
        <p:spPr>
          <a:xfrm>
            <a:off x="7842295" y="5838003"/>
            <a:ext cx="42323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chapelle Bolognais.</a:t>
            </a:r>
          </a:p>
        </p:txBody>
      </p:sp>
    </p:spTree>
    <p:extLst>
      <p:ext uri="{BB962C8B-B14F-4D97-AF65-F5344CB8AC3E}">
        <p14:creationId xmlns:p14="http://schemas.microsoft.com/office/powerpoint/2010/main" val="26109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église, chapelle&#10;&#10;Description générée automatiquement">
            <a:extLst>
              <a:ext uri="{FF2B5EF4-FFF2-40B4-BE49-F238E27FC236}">
                <a16:creationId xmlns:a16="http://schemas.microsoft.com/office/drawing/2014/main" id="{977AA919-E08B-D963-DB3D-65399DBEE3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8" y="189000"/>
            <a:ext cx="485848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9F6737-0A86-C06C-D5F5-8FE78E9C43FF}"/>
              </a:ext>
            </a:extLst>
          </p:cNvPr>
          <p:cNvSpPr txBox="1"/>
          <p:nvPr/>
        </p:nvSpPr>
        <p:spPr>
          <a:xfrm>
            <a:off x="953588" y="-239797"/>
            <a:ext cx="411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Giovanni da </a:t>
            </a:r>
            <a:r>
              <a:rPr lang="fr-FR" sz="2400" b="1" dirty="0" err="1">
                <a:solidFill>
                  <a:srgbClr val="FFFF00"/>
                </a:solidFill>
              </a:rPr>
              <a:t>Modena</a:t>
            </a:r>
            <a:r>
              <a:rPr lang="fr-FR" sz="2400" b="1" dirty="0">
                <a:solidFill>
                  <a:srgbClr val="FFFF00"/>
                </a:solidFill>
              </a:rPr>
              <a:t>, Le Jugement dernier.</a:t>
            </a:r>
          </a:p>
        </p:txBody>
      </p:sp>
    </p:spTree>
    <p:extLst>
      <p:ext uri="{BB962C8B-B14F-4D97-AF65-F5344CB8AC3E}">
        <p14:creationId xmlns:p14="http://schemas.microsoft.com/office/powerpoint/2010/main" val="363146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iture manuscrite, sol&#10;&#10;Description générée automatiquement">
            <a:extLst>
              <a:ext uri="{FF2B5EF4-FFF2-40B4-BE49-F238E27FC236}">
                <a16:creationId xmlns:a16="http://schemas.microsoft.com/office/drawing/2014/main" id="{0BA2BDDE-B5B0-304B-0EAC-4E95940FF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E40519-3684-7A7F-68E5-085D5DE51AFD}"/>
              </a:ext>
            </a:extLst>
          </p:cNvPr>
          <p:cNvSpPr txBox="1"/>
          <p:nvPr/>
        </p:nvSpPr>
        <p:spPr>
          <a:xfrm>
            <a:off x="3448594" y="6119336"/>
            <a:ext cx="80728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Solstice d'hiver de la ligne méridienne.</a:t>
            </a:r>
          </a:p>
        </p:txBody>
      </p:sp>
    </p:spTree>
    <p:extLst>
      <p:ext uri="{BB962C8B-B14F-4D97-AF65-F5344CB8AC3E}">
        <p14:creationId xmlns:p14="http://schemas.microsoft.com/office/powerpoint/2010/main" val="229193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&#10;&#10;Description générée automatiquement">
            <a:extLst>
              <a:ext uri="{FF2B5EF4-FFF2-40B4-BE49-F238E27FC236}">
                <a16:creationId xmlns:a16="http://schemas.microsoft.com/office/drawing/2014/main" id="{A991DF62-8009-D6A7-D6FE-7594D32E6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443" y="142501"/>
            <a:ext cx="943111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6F796-61C6-76CE-1B9D-68F451893D1A}"/>
              </a:ext>
            </a:extLst>
          </p:cNvPr>
          <p:cNvSpPr txBox="1"/>
          <p:nvPr/>
        </p:nvSpPr>
        <p:spPr>
          <a:xfrm>
            <a:off x="1541417" y="5884502"/>
            <a:ext cx="10071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Fresque (gothique tardif), représentant Mahomet torturé en enfer.</a:t>
            </a:r>
          </a:p>
        </p:txBody>
      </p:sp>
    </p:spTree>
    <p:extLst>
      <p:ext uri="{BB962C8B-B14F-4D97-AF65-F5344CB8AC3E}">
        <p14:creationId xmlns:p14="http://schemas.microsoft.com/office/powerpoint/2010/main" val="291113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Description générée automatiquement">
            <a:extLst>
              <a:ext uri="{FF2B5EF4-FFF2-40B4-BE49-F238E27FC236}">
                <a16:creationId xmlns:a16="http://schemas.microsoft.com/office/drawing/2014/main" id="{85ABB0F4-2B6B-E114-F974-4751D433C9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75B714-AA48-2778-A28A-30559C37608E}"/>
              </a:ext>
            </a:extLst>
          </p:cNvPr>
          <p:cNvSpPr txBox="1"/>
          <p:nvPr/>
        </p:nvSpPr>
        <p:spPr>
          <a:xfrm>
            <a:off x="4219475" y="5940331"/>
            <a:ext cx="7972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nef et les bas-côtés.</a:t>
            </a:r>
          </a:p>
        </p:txBody>
      </p:sp>
    </p:spTree>
    <p:extLst>
      <p:ext uri="{BB962C8B-B14F-4D97-AF65-F5344CB8AC3E}">
        <p14:creationId xmlns:p14="http://schemas.microsoft.com/office/powerpoint/2010/main" val="165203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cathédrale, coffre&#10;&#10;Description générée automatiquement">
            <a:extLst>
              <a:ext uri="{FF2B5EF4-FFF2-40B4-BE49-F238E27FC236}">
                <a16:creationId xmlns:a16="http://schemas.microsoft.com/office/drawing/2014/main" id="{EEF46109-65A5-FD18-C80F-9F46BC091E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687" y="279000"/>
            <a:ext cx="940862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DF9EFB-A95C-AC60-750E-CC90409D10F4}"/>
              </a:ext>
            </a:extLst>
          </p:cNvPr>
          <p:cNvSpPr txBox="1"/>
          <p:nvPr/>
        </p:nvSpPr>
        <p:spPr>
          <a:xfrm>
            <a:off x="2098623" y="6117335"/>
            <a:ext cx="8439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&gt; La gigantesque église gothique de San Petronio à Bologne.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8123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église&#10;&#10;Description générée automatiquement">
            <a:extLst>
              <a:ext uri="{FF2B5EF4-FFF2-40B4-BE49-F238E27FC236}">
                <a16:creationId xmlns:a16="http://schemas.microsoft.com/office/drawing/2014/main" id="{30BC06CF-52B8-0789-B647-1002C9AAEA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B94AE5-A27D-B96A-CB25-46E04FDFD2AD}"/>
              </a:ext>
            </a:extLst>
          </p:cNvPr>
          <p:cNvSpPr txBox="1"/>
          <p:nvPr/>
        </p:nvSpPr>
        <p:spPr>
          <a:xfrm>
            <a:off x="2623232" y="6310858"/>
            <a:ext cx="8199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Vénus de l'abbaye de Santo Stefano, Bologne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7227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bâtiment, cathédrale&#10;&#10;Description générée automatiquement">
            <a:extLst>
              <a:ext uri="{FF2B5EF4-FFF2-40B4-BE49-F238E27FC236}">
                <a16:creationId xmlns:a16="http://schemas.microsoft.com/office/drawing/2014/main" id="{6EDA6344-CF60-C0B3-CF77-5BBE0C03EE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008" y="144088"/>
            <a:ext cx="932798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4F2E6E-4030-F74D-DD28-AA7334F029D0}"/>
              </a:ext>
            </a:extLst>
          </p:cNvPr>
          <p:cNvSpPr txBox="1"/>
          <p:nvPr/>
        </p:nvSpPr>
        <p:spPr>
          <a:xfrm>
            <a:off x="1432008" y="6213255"/>
            <a:ext cx="10957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basilique de San Petronio est l'église principale de Bologne, Italie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476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A7DD5E-7D23-903D-4552-8DC2434291A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Bologne est la capitale dynamique et historique de la région d'Émilie-Romagne, au nord de l'Italie. Sa Piazza </a:t>
            </a:r>
            <a:r>
              <a:rPr lang="fr-FR" sz="4400" b="1" dirty="0" err="1">
                <a:solidFill>
                  <a:srgbClr val="FFFF00"/>
                </a:solidFill>
              </a:rPr>
              <a:t>Maggiore</a:t>
            </a:r>
            <a:r>
              <a:rPr lang="fr-FR" sz="4400" b="1" dirty="0">
                <a:solidFill>
                  <a:srgbClr val="FFFF00"/>
                </a:solidFill>
              </a:rPr>
              <a:t> est une vaste place bordée de colonnades voûtées, de cafés et de structures médiévales et Renaissance telles que l'hôtel de ville, la fontaine de Neptune et la basilique San </a:t>
            </a:r>
            <a:r>
              <a:rPr lang="fr-FR" sz="4400" b="1" dirty="0" err="1">
                <a:solidFill>
                  <a:srgbClr val="FFFF00"/>
                </a:solidFill>
              </a:rPr>
              <a:t>Petronio</a:t>
            </a:r>
            <a:r>
              <a:rPr lang="fr-FR" sz="4400" b="1" dirty="0">
                <a:solidFill>
                  <a:srgbClr val="FFFF00"/>
                </a:solidFill>
              </a:rPr>
              <a:t>. Les nombreuses tours médiévales de la ville comprennent la tour penchée </a:t>
            </a:r>
            <a:r>
              <a:rPr lang="fr-FR" sz="4400" b="1" dirty="0" err="1">
                <a:solidFill>
                  <a:srgbClr val="FFFF00"/>
                </a:solidFill>
              </a:rPr>
              <a:t>Asinelli</a:t>
            </a:r>
            <a:r>
              <a:rPr lang="fr-FR" sz="4400" b="1" dirty="0">
                <a:solidFill>
                  <a:srgbClr val="FFFF00"/>
                </a:solidFill>
              </a:rPr>
              <a:t> et la tour </a:t>
            </a:r>
            <a:r>
              <a:rPr lang="fr-FR" sz="4400" b="1" dirty="0" err="1">
                <a:solidFill>
                  <a:srgbClr val="FFFF00"/>
                </a:solidFill>
              </a:rPr>
              <a:t>Garisenda</a:t>
            </a:r>
            <a:r>
              <a:rPr lang="fr-FR" sz="4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4077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personne&#10;&#10;Description générée automatiquement">
            <a:extLst>
              <a:ext uri="{FF2B5EF4-FFF2-40B4-BE49-F238E27FC236}">
                <a16:creationId xmlns:a16="http://schemas.microsoft.com/office/drawing/2014/main" id="{05005024-7220-2CE8-8503-97B2E9A934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467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statue&#10;&#10;Description générée automatiquement">
            <a:extLst>
              <a:ext uri="{FF2B5EF4-FFF2-40B4-BE49-F238E27FC236}">
                <a16:creationId xmlns:a16="http://schemas.microsoft.com/office/drawing/2014/main" id="{775D3DDF-C991-54C0-C33D-C6479CDA07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797" y="3154180"/>
            <a:ext cx="5184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ville&#10;&#10;Description générée automatiquement">
            <a:extLst>
              <a:ext uri="{FF2B5EF4-FFF2-40B4-BE49-F238E27FC236}">
                <a16:creationId xmlns:a16="http://schemas.microsoft.com/office/drawing/2014/main" id="{CF1D0F36-B8BA-CBB4-4F8F-38B14FBE52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2203" y="246088"/>
            <a:ext cx="5040000" cy="33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840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aison&#10;&#10;Description générée automatiquement">
            <a:extLst>
              <a:ext uri="{FF2B5EF4-FFF2-40B4-BE49-F238E27FC236}">
                <a16:creationId xmlns:a16="http://schemas.microsoft.com/office/drawing/2014/main" id="{0C4A34D8-B8CA-94FA-4402-C67DE3A9A9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492" y="274506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8F7804-5745-C2AB-EDD8-B1B532102CDA}"/>
              </a:ext>
            </a:extLst>
          </p:cNvPr>
          <p:cNvSpPr txBox="1"/>
          <p:nvPr/>
        </p:nvSpPr>
        <p:spPr>
          <a:xfrm>
            <a:off x="1853785" y="3562506"/>
            <a:ext cx="4991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Bologne</a:t>
            </a:r>
            <a:endParaRPr lang="fr-FR" sz="2400" b="1" dirty="0"/>
          </a:p>
        </p:txBody>
      </p:sp>
      <p:pic>
        <p:nvPicPr>
          <p:cNvPr id="6" name="Image 5" descr="Une image contenant table, vaisselle, intérieur, nourriture&#10;&#10;Description générée automatiquement">
            <a:extLst>
              <a:ext uri="{FF2B5EF4-FFF2-40B4-BE49-F238E27FC236}">
                <a16:creationId xmlns:a16="http://schemas.microsoft.com/office/drawing/2014/main" id="{8B0B2D32-81D5-4342-5CBF-367541EC94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5510" y="3295494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D8A2D6-6B02-0B6F-F062-51D813632F6F}"/>
              </a:ext>
            </a:extLst>
          </p:cNvPr>
          <p:cNvSpPr txBox="1"/>
          <p:nvPr/>
        </p:nvSpPr>
        <p:spPr>
          <a:xfrm>
            <a:off x="6810767" y="2683583"/>
            <a:ext cx="4966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Bologne, capitale gastronomique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1402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intérieur, pièce, mur&#10;&#10;Description générée automatiquement">
            <a:extLst>
              <a:ext uri="{FF2B5EF4-FFF2-40B4-BE49-F238E27FC236}">
                <a16:creationId xmlns:a16="http://schemas.microsoft.com/office/drawing/2014/main" id="{B056C23F-C7F7-4E12-7A59-C394EC1E74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62" y="3429000"/>
            <a:ext cx="4608000" cy="307347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plafond, sol&#10;&#10;Description générée automatiquement">
            <a:extLst>
              <a:ext uri="{FF2B5EF4-FFF2-40B4-BE49-F238E27FC236}">
                <a16:creationId xmlns:a16="http://schemas.microsoft.com/office/drawing/2014/main" id="{4F28F1A9-6A1F-5CCE-3D9D-EA2B3988DF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5909" y="164900"/>
            <a:ext cx="4716000" cy="314550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114FB4-8B7F-3B13-048C-79A27228B0BB}"/>
              </a:ext>
            </a:extLst>
          </p:cNvPr>
          <p:cNvSpPr txBox="1"/>
          <p:nvPr/>
        </p:nvSpPr>
        <p:spPr>
          <a:xfrm>
            <a:off x="6460760" y="4504071"/>
            <a:ext cx="5036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 Et 2 Musée D’Histoire</a:t>
            </a:r>
          </a:p>
        </p:txBody>
      </p:sp>
    </p:spTree>
    <p:extLst>
      <p:ext uri="{BB962C8B-B14F-4D97-AF65-F5344CB8AC3E}">
        <p14:creationId xmlns:p14="http://schemas.microsoft.com/office/powerpoint/2010/main" val="73921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0DEC0F08-C2E1-CEF8-D586-530E30CA6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33" y="284820"/>
            <a:ext cx="4896000" cy="326556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EC97A0-B756-8EA7-61A3-1D725014CD28}"/>
              </a:ext>
            </a:extLst>
          </p:cNvPr>
          <p:cNvSpPr txBox="1"/>
          <p:nvPr/>
        </p:nvSpPr>
        <p:spPr>
          <a:xfrm>
            <a:off x="959613" y="4684801"/>
            <a:ext cx="5300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 Et 2 Le parc Margherita Bologne</a:t>
            </a:r>
          </a:p>
        </p:txBody>
      </p:sp>
      <p:pic>
        <p:nvPicPr>
          <p:cNvPr id="6" name="Image 5" descr="Une image contenant plein air, eau, banque, Bayou&#10;&#10;Description générée automatiquement">
            <a:extLst>
              <a:ext uri="{FF2B5EF4-FFF2-40B4-BE49-F238E27FC236}">
                <a16:creationId xmlns:a16="http://schemas.microsoft.com/office/drawing/2014/main" id="{4BDBC2C2-B2A8-727D-AEC8-8D4F3E16F2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5569" y="3282852"/>
            <a:ext cx="4896000" cy="326556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5739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ade, bâtiment&#10;&#10;Description générée automatiquement">
            <a:extLst>
              <a:ext uri="{FF2B5EF4-FFF2-40B4-BE49-F238E27FC236}">
                <a16:creationId xmlns:a16="http://schemas.microsoft.com/office/drawing/2014/main" id="{A9129A94-7FD2-E69E-37C4-7878AAB91A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761" y="3249118"/>
            <a:ext cx="5004000" cy="329854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5C933D19-7236-5A5A-0867-D17A87F929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5239" y="259482"/>
            <a:ext cx="4752000" cy="316951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13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ison, plein air, bâtiment, fenêtre&#10;&#10;Description générée automatiquement">
            <a:extLst>
              <a:ext uri="{FF2B5EF4-FFF2-40B4-BE49-F238E27FC236}">
                <a16:creationId xmlns:a16="http://schemas.microsoft.com/office/drawing/2014/main" id="{024B5B8A-52C7-D5AA-BA35-E51D5BA4F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631" y="386644"/>
            <a:ext cx="6048000" cy="33983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758B36-49FF-536E-1E9D-C81D3FC64845}"/>
              </a:ext>
            </a:extLst>
          </p:cNvPr>
          <p:cNvSpPr txBox="1"/>
          <p:nvPr/>
        </p:nvSpPr>
        <p:spPr>
          <a:xfrm>
            <a:off x="209862" y="4032354"/>
            <a:ext cx="6925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Bologne, la ville rouge aux nombreux musées et spécialités culinaires</a:t>
            </a:r>
          </a:p>
        </p:txBody>
      </p:sp>
      <p:pic>
        <p:nvPicPr>
          <p:cNvPr id="6" name="Image 5" descr="Une image contenant plein air, homme, habits, ciel&#10;&#10;Description générée automatiquement">
            <a:extLst>
              <a:ext uri="{FF2B5EF4-FFF2-40B4-BE49-F238E27FC236}">
                <a16:creationId xmlns:a16="http://schemas.microsoft.com/office/drawing/2014/main" id="{44995065-AD08-2B83-F708-ED3249190F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5318" y="3202851"/>
            <a:ext cx="4428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613841-EE31-AFCC-04C3-C211E497C0A5}"/>
              </a:ext>
            </a:extLst>
          </p:cNvPr>
          <p:cNvSpPr txBox="1"/>
          <p:nvPr/>
        </p:nvSpPr>
        <p:spPr>
          <a:xfrm>
            <a:off x="7886183" y="2237760"/>
            <a:ext cx="3677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Place Santo Stefano, dans la vieille ville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7641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ène, personne&#10;&#10;Description générée automatiquement">
            <a:extLst>
              <a:ext uri="{FF2B5EF4-FFF2-40B4-BE49-F238E27FC236}">
                <a16:creationId xmlns:a16="http://schemas.microsoft.com/office/drawing/2014/main" id="{E8DA6437-6400-737C-E87E-AD945914ED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72" y="3194780"/>
            <a:ext cx="4752000" cy="33622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71760A-5A9D-41A9-E788-BE9F81D32100}"/>
              </a:ext>
            </a:extLst>
          </p:cNvPr>
          <p:cNvSpPr txBox="1"/>
          <p:nvPr/>
        </p:nvSpPr>
        <p:spPr>
          <a:xfrm>
            <a:off x="954374" y="2544800"/>
            <a:ext cx="514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BOLOGNE EN ITALIE</a:t>
            </a:r>
            <a:endParaRPr lang="fr-FR" sz="2400" b="1" dirty="0"/>
          </a:p>
        </p:txBody>
      </p:sp>
      <p:pic>
        <p:nvPicPr>
          <p:cNvPr id="6" name="Image 5" descr="Une image contenant scène, marché, Commerce, Vente&#10;&#10;Description générée automatiquement">
            <a:extLst>
              <a:ext uri="{FF2B5EF4-FFF2-40B4-BE49-F238E27FC236}">
                <a16:creationId xmlns:a16="http://schemas.microsoft.com/office/drawing/2014/main" id="{AF360862-FB7F-58E7-6BB8-85D2D2CCDC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2987" y="329784"/>
            <a:ext cx="4968000" cy="331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664FFF-8A5B-FC37-DA9B-61EA61680363}"/>
              </a:ext>
            </a:extLst>
          </p:cNvPr>
          <p:cNvSpPr txBox="1"/>
          <p:nvPr/>
        </p:nvSpPr>
        <p:spPr>
          <a:xfrm>
            <a:off x="7016530" y="3764317"/>
            <a:ext cx="4957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BOLOGNE ET SON ALIMENTATION DU TERROIR</a:t>
            </a:r>
          </a:p>
        </p:txBody>
      </p:sp>
    </p:spTree>
    <p:extLst>
      <p:ext uri="{BB962C8B-B14F-4D97-AF65-F5344CB8AC3E}">
        <p14:creationId xmlns:p14="http://schemas.microsoft.com/office/powerpoint/2010/main" val="237989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dre photo, galerie, art&#10;&#10;Description générée automatiquement">
            <a:extLst>
              <a:ext uri="{FF2B5EF4-FFF2-40B4-BE49-F238E27FC236}">
                <a16:creationId xmlns:a16="http://schemas.microsoft.com/office/drawing/2014/main" id="{F2A6F029-CD52-FED4-720B-6219A44EA4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65" y="222968"/>
            <a:ext cx="4788000" cy="32060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ransport, embarcation, bateau, mât&#10;&#10;Description générée automatiquement">
            <a:extLst>
              <a:ext uri="{FF2B5EF4-FFF2-40B4-BE49-F238E27FC236}">
                <a16:creationId xmlns:a16="http://schemas.microsoft.com/office/drawing/2014/main" id="{612DB7F1-5ABD-091B-E61A-2026B69A6E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4435" y="3429000"/>
            <a:ext cx="4788000" cy="32060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391A82-5522-2F90-EF0C-6833C9B2901B}"/>
              </a:ext>
            </a:extLst>
          </p:cNvPr>
          <p:cNvSpPr txBox="1"/>
          <p:nvPr/>
        </p:nvSpPr>
        <p:spPr>
          <a:xfrm>
            <a:off x="6776798" y="2598003"/>
            <a:ext cx="54032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&gt; Maquette d’un vaisseau de guerre au 17e /18e ?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D1922D0-47D1-AD45-2BA8-9C3DC828BD9B}"/>
              </a:ext>
            </a:extLst>
          </p:cNvPr>
          <p:cNvSpPr txBox="1"/>
          <p:nvPr/>
        </p:nvSpPr>
        <p:spPr>
          <a:xfrm>
            <a:off x="319565" y="3560618"/>
            <a:ext cx="52499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&gt; Collection d’anatomie du musée Poggi à Bologne : Plusieurs squelettes avec ou sans les muscles.</a:t>
            </a:r>
            <a:endParaRPr lang="fr-FR" sz="24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E14C7B6-BECB-1B64-1450-5EE7F7B74FE5}"/>
              </a:ext>
            </a:extLst>
          </p:cNvPr>
          <p:cNvSpPr txBox="1"/>
          <p:nvPr/>
        </p:nvSpPr>
        <p:spPr>
          <a:xfrm>
            <a:off x="6205926" y="936009"/>
            <a:ext cx="5666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POGGI À BOLOGNE : LE MUSÉE SCIENTIFIQUE </a:t>
            </a:r>
          </a:p>
        </p:txBody>
      </p:sp>
    </p:spTree>
    <p:extLst>
      <p:ext uri="{BB962C8B-B14F-4D97-AF65-F5344CB8AC3E}">
        <p14:creationId xmlns:p14="http://schemas.microsoft.com/office/powerpoint/2010/main" val="18286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arbre, bâtiment&#10;&#10;Description générée automatiquement">
            <a:extLst>
              <a:ext uri="{FF2B5EF4-FFF2-40B4-BE49-F238E27FC236}">
                <a16:creationId xmlns:a16="http://schemas.microsoft.com/office/drawing/2014/main" id="{868C89D8-10F3-C754-AEC9-23571BEA79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71" y="3429000"/>
            <a:ext cx="4716000" cy="315782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84D01F-3089-659D-DEEA-B0FF6D4FA251}"/>
              </a:ext>
            </a:extLst>
          </p:cNvPr>
          <p:cNvSpPr txBox="1"/>
          <p:nvPr/>
        </p:nvSpPr>
        <p:spPr>
          <a:xfrm>
            <a:off x="208380" y="2598003"/>
            <a:ext cx="49737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&gt; Temple et iris à Kyoto au Japon début 1900 (?).</a:t>
            </a:r>
            <a:endParaRPr lang="fr-FR" sz="2400" b="1" dirty="0"/>
          </a:p>
        </p:txBody>
      </p:sp>
      <p:pic>
        <p:nvPicPr>
          <p:cNvPr id="10" name="Image 9" descr="Une image contenant dessin, peinture, illustration, croquis&#10;&#10;Description générée automatiquement">
            <a:extLst>
              <a:ext uri="{FF2B5EF4-FFF2-40B4-BE49-F238E27FC236}">
                <a16:creationId xmlns:a16="http://schemas.microsoft.com/office/drawing/2014/main" id="{E28BDA00-204C-4EDE-A274-C3E9F48572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4729" y="305258"/>
            <a:ext cx="4860000" cy="32542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254F147B-99D7-6CD4-3BF7-D691E6A9A3BC}"/>
              </a:ext>
            </a:extLst>
          </p:cNvPr>
          <p:cNvSpPr txBox="1"/>
          <p:nvPr/>
        </p:nvSpPr>
        <p:spPr>
          <a:xfrm>
            <a:off x="7550728" y="3764017"/>
            <a:ext cx="4959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&gt; Peinture d’après la version japonaise des oiseaux de Hitchcock.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079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7455C6F-1C99-F8E8-9444-124AB3C8C66A}"/>
              </a:ext>
            </a:extLst>
          </p:cNvPr>
          <p:cNvSpPr txBox="1"/>
          <p:nvPr/>
        </p:nvSpPr>
        <p:spPr>
          <a:xfrm>
            <a:off x="1433945" y="623457"/>
            <a:ext cx="100237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 La Basilique San- </a:t>
            </a:r>
            <a:r>
              <a:rPr lang="fr-FR" sz="3200" b="1" dirty="0" err="1"/>
              <a:t>Pétronio</a:t>
            </a:r>
            <a:r>
              <a:rPr lang="fr-FR" sz="3200" b="1" dirty="0"/>
              <a:t> de Bologne Et La Ville De Bologne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ADF9100-832B-996E-0640-F807B14C0F58}"/>
              </a:ext>
            </a:extLst>
          </p:cNvPr>
          <p:cNvSpPr txBox="1"/>
          <p:nvPr/>
        </p:nvSpPr>
        <p:spPr>
          <a:xfrm>
            <a:off x="2937163" y="1991895"/>
            <a:ext cx="8132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C8B41C3-6B5E-40B3-F6CB-BAAF994492A3}"/>
              </a:ext>
            </a:extLst>
          </p:cNvPr>
          <p:cNvSpPr txBox="1"/>
          <p:nvPr/>
        </p:nvSpPr>
        <p:spPr>
          <a:xfrm>
            <a:off x="3671456" y="3136612"/>
            <a:ext cx="890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345712F-7837-FDF0-8AE9-D9820EC8EEDB}"/>
              </a:ext>
            </a:extLst>
          </p:cNvPr>
          <p:cNvSpPr txBox="1"/>
          <p:nvPr/>
        </p:nvSpPr>
        <p:spPr>
          <a:xfrm>
            <a:off x="4267199" y="4281329"/>
            <a:ext cx="8520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3B66571-E72E-6721-2806-C8FB3C2C169E}"/>
              </a:ext>
            </a:extLst>
          </p:cNvPr>
          <p:cNvSpPr txBox="1"/>
          <p:nvPr/>
        </p:nvSpPr>
        <p:spPr>
          <a:xfrm>
            <a:off x="5638800" y="5315819"/>
            <a:ext cx="756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50381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374</Words>
  <Application>Microsoft Office PowerPoint</Application>
  <PresentationFormat>Grand écran</PresentationFormat>
  <Paragraphs>48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2024-07-02T07:57:01Z</dcterms:created>
  <dcterms:modified xsi:type="dcterms:W3CDTF">2024-07-03T04:37:38Z</dcterms:modified>
</cp:coreProperties>
</file>