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6" r:id="rId3"/>
    <p:sldId id="275" r:id="rId4"/>
    <p:sldId id="274" r:id="rId5"/>
    <p:sldId id="273" r:id="rId6"/>
    <p:sldId id="272"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57" r:id="rId21"/>
    <p:sldId id="258" r:id="rId22"/>
    <p:sldId id="276" r:id="rId23"/>
    <p:sldId id="277" r:id="rId24"/>
    <p:sldId id="278" r:id="rId25"/>
    <p:sldId id="279"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8090A3-C539-4F67-A521-4FFC0BECFCC6}" type="datetimeFigureOut">
              <a:rPr lang="fr-FR" smtClean="0"/>
              <a:t>29/06/2024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E89627-BF90-4998-BBE0-559F2B99EC09}" type="slidenum">
              <a:rPr lang="fr-FR" smtClean="0"/>
              <a:t>‹N°›</a:t>
            </a:fld>
            <a:endParaRPr lang="fr-FR"/>
          </a:p>
        </p:txBody>
      </p:sp>
    </p:spTree>
    <p:extLst>
      <p:ext uri="{BB962C8B-B14F-4D97-AF65-F5344CB8AC3E}">
        <p14:creationId xmlns:p14="http://schemas.microsoft.com/office/powerpoint/2010/main" val="1694264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EE89627-BF90-4998-BBE0-559F2B99EC09}" type="slidenum">
              <a:rPr lang="fr-FR" smtClean="0"/>
              <a:t>4</a:t>
            </a:fld>
            <a:endParaRPr lang="fr-FR"/>
          </a:p>
        </p:txBody>
      </p:sp>
    </p:spTree>
    <p:extLst>
      <p:ext uri="{BB962C8B-B14F-4D97-AF65-F5344CB8AC3E}">
        <p14:creationId xmlns:p14="http://schemas.microsoft.com/office/powerpoint/2010/main" val="1558017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9789C8-8261-85C3-B89C-400227DA9D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7F8EE49-51AF-350D-3658-1C2C1FDCBF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E8BA851-9307-A84A-570C-4CA3D14AFC5C}"/>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5" name="Espace réservé du pied de page 4">
            <a:extLst>
              <a:ext uri="{FF2B5EF4-FFF2-40B4-BE49-F238E27FC236}">
                <a16:creationId xmlns:a16="http://schemas.microsoft.com/office/drawing/2014/main" id="{5CE4E2E8-1E82-37A6-C13B-DD8A7F9EF8D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5C119B-E17C-1845-2E5B-2A8ABA5AA57D}"/>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35219716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0D1A02-0AC9-C01D-4B8C-F79AF67E42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8268884-42AA-3122-426F-2596A0F4B8C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E47E57-48DC-599C-C7F8-5521BAD52EF3}"/>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5" name="Espace réservé du pied de page 4">
            <a:extLst>
              <a:ext uri="{FF2B5EF4-FFF2-40B4-BE49-F238E27FC236}">
                <a16:creationId xmlns:a16="http://schemas.microsoft.com/office/drawing/2014/main" id="{1C4E8FAA-A1E0-5A71-EC89-B4AA3DCCB01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437B231-F638-E908-BA6E-9A74C4F90D48}"/>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26194796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A0F924-BE68-E6BD-AE8F-C51ABE5AEB6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3EC4DA7-9ED2-E913-D46B-82003C298DF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4627F15-60F9-B17B-4362-9442B87334FC}"/>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5" name="Espace réservé du pied de page 4">
            <a:extLst>
              <a:ext uri="{FF2B5EF4-FFF2-40B4-BE49-F238E27FC236}">
                <a16:creationId xmlns:a16="http://schemas.microsoft.com/office/drawing/2014/main" id="{4D6D9E03-4766-C2B7-FC91-041370321DF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4A89FE-2AA2-AD78-1DDB-F12AA5ACE860}"/>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339295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D7EBF8-3667-A55C-DA69-3ECE371B6FB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BBDAEA-FD3A-2AF8-F59A-08AF59CF8C8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041BF68-BDE9-232E-36B4-464A0C4CA85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4A12523-5B91-8513-C27F-CFA9117D851C}"/>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6" name="Espace réservé du pied de page 5">
            <a:extLst>
              <a:ext uri="{FF2B5EF4-FFF2-40B4-BE49-F238E27FC236}">
                <a16:creationId xmlns:a16="http://schemas.microsoft.com/office/drawing/2014/main" id="{8850A8A0-E3CB-A4A3-4AB8-98CEE66612C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B36F8C4-5A3E-9FBB-CDF0-31252E8DB7FD}"/>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2957297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0E0996-64BC-1993-BBB1-F2B0A33ABF7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38F2015-1612-2DBD-24AE-CBCBE27E49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032D4F6-9EE6-EC1A-F5A8-49CC3A6526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3B7CFFC-583D-FBF1-7491-715B00C610A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3EB7674-8DCF-1568-9D2C-133855F8902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17286CD-20D4-E5E7-CA94-78546D2C5127}"/>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8" name="Espace réservé du pied de page 7">
            <a:extLst>
              <a:ext uri="{FF2B5EF4-FFF2-40B4-BE49-F238E27FC236}">
                <a16:creationId xmlns:a16="http://schemas.microsoft.com/office/drawing/2014/main" id="{96ACBC58-50BF-1A02-CC7D-6E528A55BF5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29815E5-90E6-D8E7-2E24-A2FDC37C396F}"/>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2409189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57A7C2-246E-D2C2-7434-FDCB24A24A0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165545B-A798-5730-E03D-38FE81BF9B7D}"/>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4" name="Espace réservé du pied de page 3">
            <a:extLst>
              <a:ext uri="{FF2B5EF4-FFF2-40B4-BE49-F238E27FC236}">
                <a16:creationId xmlns:a16="http://schemas.microsoft.com/office/drawing/2014/main" id="{FB3AC991-2EBA-5CF5-AE58-15EA06BD2FE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A34824E-C0BC-89E9-58C9-746254C91525}"/>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25902090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11C0F73-D805-E4EA-89E3-F38EF626A5B1}"/>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3" name="Espace réservé du pied de page 2">
            <a:extLst>
              <a:ext uri="{FF2B5EF4-FFF2-40B4-BE49-F238E27FC236}">
                <a16:creationId xmlns:a16="http://schemas.microsoft.com/office/drawing/2014/main" id="{DFFAF8F6-DA02-6C80-E3DA-80A26F11A77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4274721-F66C-E8D9-74EC-2219B980C632}"/>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28051580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E9996C-B130-BA46-92CB-F1760B07AB1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F939149-37AC-4859-9B32-840A76E434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3190E48-B7AE-3E2F-D9DB-7F524CD46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DD0614E-53CF-BA5A-0CA2-0B8E46DE1BAC}"/>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6" name="Espace réservé du pied de page 5">
            <a:extLst>
              <a:ext uri="{FF2B5EF4-FFF2-40B4-BE49-F238E27FC236}">
                <a16:creationId xmlns:a16="http://schemas.microsoft.com/office/drawing/2014/main" id="{BBF140B1-4733-13F4-DB7B-99970DEAA42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D3D5A95-46B9-BAE6-7585-2291EE895D4D}"/>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11749588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88DD3B-F040-94C6-44F7-7CF21E2DFB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F408669-78AB-F57C-5113-E763900C0E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C467A05-2442-1CDB-A7AE-9473D37F5E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889A74D-9F2B-E5B4-6581-8C229C8BA23D}"/>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6" name="Espace réservé du pied de page 5">
            <a:extLst>
              <a:ext uri="{FF2B5EF4-FFF2-40B4-BE49-F238E27FC236}">
                <a16:creationId xmlns:a16="http://schemas.microsoft.com/office/drawing/2014/main" id="{7B067ADC-101D-8147-1F82-87F1B2AF5BD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D2EA9F0-64FC-F2AB-4A44-D3D3E01985E2}"/>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12562648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B6B07E-AC67-B684-A462-4D2061905E5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3F42F9B-AAE0-C49A-C228-E4BC0CCE149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41F90F-6C32-9399-A887-FF9B1C5C1F61}"/>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5" name="Espace réservé du pied de page 4">
            <a:extLst>
              <a:ext uri="{FF2B5EF4-FFF2-40B4-BE49-F238E27FC236}">
                <a16:creationId xmlns:a16="http://schemas.microsoft.com/office/drawing/2014/main" id="{8CADE4E7-C225-FEAB-721C-3E4D9AFA0AC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492534-3826-5FA1-3014-3343D8FDF368}"/>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40387106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0EF6DA5-4313-0B94-43B9-B5FC99DD498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7D6F78A-1923-B608-BD8F-63238D91FFF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39C88AE-257C-5255-3A95-FAE2878F1E16}"/>
              </a:ext>
            </a:extLst>
          </p:cNvPr>
          <p:cNvSpPr>
            <a:spLocks noGrp="1"/>
          </p:cNvSpPr>
          <p:nvPr>
            <p:ph type="dt" sz="half" idx="10"/>
          </p:nvPr>
        </p:nvSpPr>
        <p:spPr/>
        <p:txBody>
          <a:bodyPr/>
          <a:lstStyle/>
          <a:p>
            <a:fld id="{88BD694C-E2E8-4163-BC2F-1EA0686EEA8F}" type="datetimeFigureOut">
              <a:rPr lang="fr-FR" smtClean="0"/>
              <a:t>29/06/2024</a:t>
            </a:fld>
            <a:endParaRPr lang="fr-FR"/>
          </a:p>
        </p:txBody>
      </p:sp>
      <p:sp>
        <p:nvSpPr>
          <p:cNvPr id="5" name="Espace réservé du pied de page 4">
            <a:extLst>
              <a:ext uri="{FF2B5EF4-FFF2-40B4-BE49-F238E27FC236}">
                <a16:creationId xmlns:a16="http://schemas.microsoft.com/office/drawing/2014/main" id="{107A8D81-77F1-0A08-BAC9-37834F8252E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13B031-E83B-20FE-3EF7-07D82C26B4FF}"/>
              </a:ext>
            </a:extLst>
          </p:cNvPr>
          <p:cNvSpPr>
            <a:spLocks noGrp="1"/>
          </p:cNvSpPr>
          <p:nvPr>
            <p:ph type="sldNum" sz="quarter" idx="12"/>
          </p:nvPr>
        </p:nvSpPr>
        <p:spPr/>
        <p:txBody>
          <a:bodyPr/>
          <a:lstStyle/>
          <a:p>
            <a:fld id="{A492660E-C68A-4013-BA6C-B35AE56BEC4B}" type="slidenum">
              <a:rPr lang="fr-FR" smtClean="0"/>
              <a:t>‹N°›</a:t>
            </a:fld>
            <a:endParaRPr lang="fr-FR"/>
          </a:p>
        </p:txBody>
      </p:sp>
    </p:spTree>
    <p:extLst>
      <p:ext uri="{BB962C8B-B14F-4D97-AF65-F5344CB8AC3E}">
        <p14:creationId xmlns:p14="http://schemas.microsoft.com/office/powerpoint/2010/main" val="3333743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8D2701A-B5C7-9665-A050-74CC35E2AE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0C69A83-2A9C-4276-0119-38E2D2AFD2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3AF97B9-88B6-564B-7AC8-0DB54486CC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8BD694C-E2E8-4163-BC2F-1EA0686EEA8F}" type="datetimeFigureOut">
              <a:rPr lang="fr-FR" smtClean="0"/>
              <a:t>29/06/2024</a:t>
            </a:fld>
            <a:endParaRPr lang="fr-FR"/>
          </a:p>
        </p:txBody>
      </p:sp>
      <p:sp>
        <p:nvSpPr>
          <p:cNvPr id="5" name="Espace réservé du pied de page 4">
            <a:extLst>
              <a:ext uri="{FF2B5EF4-FFF2-40B4-BE49-F238E27FC236}">
                <a16:creationId xmlns:a16="http://schemas.microsoft.com/office/drawing/2014/main" id="{663228F7-21EA-6BE4-86AE-0414B6BAD6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5E41254-8B4F-B60A-BDBD-25A9C88C7C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92660E-C68A-4013-BA6C-B35AE56BEC4B}" type="slidenum">
              <a:rPr lang="fr-FR" smtClean="0"/>
              <a:t>‹N°›</a:t>
            </a:fld>
            <a:endParaRPr lang="fr-FR"/>
          </a:p>
        </p:txBody>
      </p:sp>
    </p:spTree>
    <p:extLst>
      <p:ext uri="{BB962C8B-B14F-4D97-AF65-F5344CB8AC3E}">
        <p14:creationId xmlns:p14="http://schemas.microsoft.com/office/powerpoint/2010/main" val="2122939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Montgolfière, avion, ballon&#10;&#10;Description générée automatiquement">
            <a:extLst>
              <a:ext uri="{FF2B5EF4-FFF2-40B4-BE49-F238E27FC236}">
                <a16:creationId xmlns:a16="http://schemas.microsoft.com/office/drawing/2014/main" id="{4CD8ECB0-6E33-3A1E-A7C7-B9749F0147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77060" y="279000"/>
            <a:ext cx="9453708" cy="6300000"/>
          </a:xfrm>
          <a:prstGeom prst="rect">
            <a:avLst/>
          </a:prstGeom>
          <a:effectLst>
            <a:softEdge rad="635000"/>
          </a:effectLst>
        </p:spPr>
      </p:pic>
      <p:sp>
        <p:nvSpPr>
          <p:cNvPr id="4" name="ZoneTexte 3">
            <a:extLst>
              <a:ext uri="{FF2B5EF4-FFF2-40B4-BE49-F238E27FC236}">
                <a16:creationId xmlns:a16="http://schemas.microsoft.com/office/drawing/2014/main" id="{003ECDC7-D717-103D-3289-DF88A9BA1C5B}"/>
              </a:ext>
            </a:extLst>
          </p:cNvPr>
          <p:cNvSpPr txBox="1"/>
          <p:nvPr/>
        </p:nvSpPr>
        <p:spPr>
          <a:xfrm>
            <a:off x="4228566" y="279000"/>
            <a:ext cx="7471954" cy="461665"/>
          </a:xfrm>
          <a:prstGeom prst="rect">
            <a:avLst/>
          </a:prstGeom>
          <a:noFill/>
        </p:spPr>
        <p:txBody>
          <a:bodyPr wrap="square" rtlCol="0">
            <a:spAutoFit/>
          </a:bodyPr>
          <a:lstStyle/>
          <a:p>
            <a:r>
              <a:rPr lang="fr-FR" sz="2400" b="1" dirty="0"/>
              <a:t> Cappadoce, - Turquie N°1</a:t>
            </a:r>
          </a:p>
        </p:txBody>
      </p:sp>
    </p:spTree>
    <p:extLst>
      <p:ext uri="{BB962C8B-B14F-4D97-AF65-F5344CB8AC3E}">
        <p14:creationId xmlns:p14="http://schemas.microsoft.com/office/powerpoint/2010/main" val="32849281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sndAc>
          <p:stSnd>
            <p:snd r:embed="rId2" name="Joe DASSIN -  Mon Village au Bout du Monde.wav"/>
          </p:stSnd>
        </p:sndAc>
      </p:transition>
    </mc:Choice>
    <mc:Fallback>
      <p:transition spd="slow" advClick="0" advTm="8000">
        <p:fade/>
        <p:sndAc>
          <p:stSnd>
            <p:snd r:embed="rId2" name="Joe DASSIN -  Mon Village au Bout du Mond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7961169-F8EA-9E13-BC8B-33234FE91DC9}"/>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La Cappadoce est une région semi-aride du centre de la Turquie. Elle est réputée pour ses cheminées de fées caractéristiques, grandes formations rocheuses en forme de cônes présentes dans la vallée des Moines, à </a:t>
            </a:r>
            <a:r>
              <a:rPr lang="fr-FR" sz="4000" b="1" dirty="0" err="1"/>
              <a:t>Göreme</a:t>
            </a:r>
            <a:r>
              <a:rPr lang="fr-FR" sz="4000" b="1" dirty="0"/>
              <a:t> et ailleurs. Les autres sites notables comprennent les maisons de l'âge du bronze sculptées dans les parois des vallées par des troglodytes (habitants de grottes), puis utilisées comme refuges par les premiers chrétiens. Mesurant 100 mètres de profondeur, le canyon d'</a:t>
            </a:r>
            <a:r>
              <a:rPr lang="fr-FR" sz="4000" b="1" dirty="0" err="1"/>
              <a:t>Ihlara</a:t>
            </a:r>
            <a:r>
              <a:rPr lang="fr-FR" sz="4000" b="1" dirty="0"/>
              <a:t> abrite de nombreuses églises rupestres</a:t>
            </a:r>
            <a:r>
              <a:rPr lang="fr-FR" dirty="0"/>
              <a:t>.</a:t>
            </a:r>
          </a:p>
        </p:txBody>
      </p:sp>
    </p:spTree>
    <p:extLst>
      <p:ext uri="{BB962C8B-B14F-4D97-AF65-F5344CB8AC3E}">
        <p14:creationId xmlns:p14="http://schemas.microsoft.com/office/powerpoint/2010/main" val="1136319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ciel, nature&#10;&#10;Description générée automatiquement">
            <a:extLst>
              <a:ext uri="{FF2B5EF4-FFF2-40B4-BE49-F238E27FC236}">
                <a16:creationId xmlns:a16="http://schemas.microsoft.com/office/drawing/2014/main" id="{E7639E62-B0F2-D4F3-5A01-4FB9F5EB68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5" name="ZoneTexte 4">
            <a:extLst>
              <a:ext uri="{FF2B5EF4-FFF2-40B4-BE49-F238E27FC236}">
                <a16:creationId xmlns:a16="http://schemas.microsoft.com/office/drawing/2014/main" id="{F99EC74D-C9B8-6B4D-6389-D0B4D4AB8394}"/>
              </a:ext>
            </a:extLst>
          </p:cNvPr>
          <p:cNvSpPr txBox="1"/>
          <p:nvPr/>
        </p:nvSpPr>
        <p:spPr>
          <a:xfrm>
            <a:off x="3863478" y="6348167"/>
            <a:ext cx="8229600" cy="461665"/>
          </a:xfrm>
          <a:prstGeom prst="rect">
            <a:avLst/>
          </a:prstGeom>
          <a:noFill/>
        </p:spPr>
        <p:txBody>
          <a:bodyPr wrap="square" rtlCol="0">
            <a:spAutoFit/>
          </a:bodyPr>
          <a:lstStyle/>
          <a:p>
            <a:r>
              <a:rPr lang="fr-FR" sz="2400" b="1"/>
              <a:t> Vue aérienne de la Cappadoce</a:t>
            </a:r>
            <a:endParaRPr lang="fr-FR" sz="2400" b="1" dirty="0"/>
          </a:p>
        </p:txBody>
      </p:sp>
    </p:spTree>
    <p:extLst>
      <p:ext uri="{BB962C8B-B14F-4D97-AF65-F5344CB8AC3E}">
        <p14:creationId xmlns:p14="http://schemas.microsoft.com/office/powerpoint/2010/main" val="3127963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ontagne, Ruines&#10;&#10;Description générée automatiquement">
            <a:extLst>
              <a:ext uri="{FF2B5EF4-FFF2-40B4-BE49-F238E27FC236}">
                <a16:creationId xmlns:a16="http://schemas.microsoft.com/office/drawing/2014/main" id="{0111A396-5A7D-C699-3DD6-87A170FDDC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6068" y="279000"/>
            <a:ext cx="9453704" cy="6300000"/>
          </a:xfrm>
          <a:prstGeom prst="rect">
            <a:avLst/>
          </a:prstGeom>
          <a:effectLst>
            <a:softEdge rad="635000"/>
          </a:effectLst>
        </p:spPr>
      </p:pic>
      <p:sp>
        <p:nvSpPr>
          <p:cNvPr id="4" name="ZoneTexte 3">
            <a:extLst>
              <a:ext uri="{FF2B5EF4-FFF2-40B4-BE49-F238E27FC236}">
                <a16:creationId xmlns:a16="http://schemas.microsoft.com/office/drawing/2014/main" id="{239FFC9B-AF13-9635-5247-33AA6A6E1642}"/>
              </a:ext>
            </a:extLst>
          </p:cNvPr>
          <p:cNvSpPr txBox="1"/>
          <p:nvPr/>
        </p:nvSpPr>
        <p:spPr>
          <a:xfrm>
            <a:off x="2181496" y="6027003"/>
            <a:ext cx="8882743" cy="830997"/>
          </a:xfrm>
          <a:prstGeom prst="rect">
            <a:avLst/>
          </a:prstGeom>
          <a:noFill/>
        </p:spPr>
        <p:txBody>
          <a:bodyPr wrap="square" rtlCol="0">
            <a:spAutoFit/>
          </a:bodyPr>
          <a:lstStyle/>
          <a:p>
            <a:endParaRPr lang="fr-FR" sz="2400" b="1" dirty="0"/>
          </a:p>
          <a:p>
            <a:r>
              <a:rPr lang="fr-FR" sz="2400" b="1" dirty="0"/>
              <a:t>Vue d'Uçhisar vue depuis l'hôtel Kaya, Cappadoce, Turquie</a:t>
            </a:r>
          </a:p>
        </p:txBody>
      </p:sp>
    </p:spTree>
    <p:extLst>
      <p:ext uri="{BB962C8B-B14F-4D97-AF65-F5344CB8AC3E}">
        <p14:creationId xmlns:p14="http://schemas.microsoft.com/office/powerpoint/2010/main" val="26650274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nature&#10;&#10;Description générée automatiquement">
            <a:extLst>
              <a:ext uri="{FF2B5EF4-FFF2-40B4-BE49-F238E27FC236}">
                <a16:creationId xmlns:a16="http://schemas.microsoft.com/office/drawing/2014/main" id="{C8A234B5-B806-96C9-968D-CF60D48287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8" cy="6300000"/>
          </a:xfrm>
          <a:prstGeom prst="rect">
            <a:avLst/>
          </a:prstGeom>
          <a:effectLst>
            <a:softEdge rad="635000"/>
          </a:effectLst>
        </p:spPr>
      </p:pic>
      <p:pic>
        <p:nvPicPr>
          <p:cNvPr id="5" name="Image 4" descr="Une image contenant plein air, ciel, herbe, nature&#10;&#10;Description générée automatiquement">
            <a:extLst>
              <a:ext uri="{FF2B5EF4-FFF2-40B4-BE49-F238E27FC236}">
                <a16:creationId xmlns:a16="http://schemas.microsoft.com/office/drawing/2014/main" id="{1462417A-73A7-E9DB-90F3-2F697B6E2E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18" cy="6300000"/>
          </a:xfrm>
          <a:prstGeom prst="rect">
            <a:avLst/>
          </a:prstGeom>
          <a:effectLst>
            <a:softEdge rad="635000"/>
          </a:effectLst>
        </p:spPr>
      </p:pic>
      <p:sp>
        <p:nvSpPr>
          <p:cNvPr id="6" name="ZoneTexte 5">
            <a:extLst>
              <a:ext uri="{FF2B5EF4-FFF2-40B4-BE49-F238E27FC236}">
                <a16:creationId xmlns:a16="http://schemas.microsoft.com/office/drawing/2014/main" id="{F7FFAB50-2F79-5139-1A17-1C7019ADAF2C}"/>
              </a:ext>
            </a:extLst>
          </p:cNvPr>
          <p:cNvSpPr txBox="1"/>
          <p:nvPr/>
        </p:nvSpPr>
        <p:spPr>
          <a:xfrm>
            <a:off x="3971109" y="5956390"/>
            <a:ext cx="7968343" cy="738664"/>
          </a:xfrm>
          <a:prstGeom prst="rect">
            <a:avLst/>
          </a:prstGeom>
          <a:noFill/>
        </p:spPr>
        <p:txBody>
          <a:bodyPr wrap="square" rtlCol="0">
            <a:spAutoFit/>
          </a:bodyPr>
          <a:lstStyle/>
          <a:p>
            <a:endParaRPr lang="fr-FR" dirty="0"/>
          </a:p>
          <a:p>
            <a:r>
              <a:rPr lang="fr-FR" sz="2400" b="1" dirty="0"/>
              <a:t>Musée en plein air de </a:t>
            </a:r>
            <a:r>
              <a:rPr lang="fr-FR" sz="2400" b="1" dirty="0" err="1"/>
              <a:t>Göreme</a:t>
            </a:r>
            <a:endParaRPr lang="fr-FR" sz="2400" b="1" dirty="0"/>
          </a:p>
        </p:txBody>
      </p:sp>
    </p:spTree>
    <p:extLst>
      <p:ext uri="{BB962C8B-B14F-4D97-AF65-F5344CB8AC3E}">
        <p14:creationId xmlns:p14="http://schemas.microsoft.com/office/powerpoint/2010/main" val="15233495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eau, nature&#10;&#10;Description générée automatiquement">
            <a:extLst>
              <a:ext uri="{FF2B5EF4-FFF2-40B4-BE49-F238E27FC236}">
                <a16:creationId xmlns:a16="http://schemas.microsoft.com/office/drawing/2014/main" id="{BC6062F1-4AFE-59CD-AC94-193DA35AF9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3217" y="279000"/>
            <a:ext cx="8969939" cy="6300000"/>
          </a:xfrm>
          <a:prstGeom prst="rect">
            <a:avLst/>
          </a:prstGeom>
          <a:effectLst>
            <a:softEdge rad="635000"/>
          </a:effectLst>
        </p:spPr>
      </p:pic>
      <p:sp>
        <p:nvSpPr>
          <p:cNvPr id="4" name="ZoneTexte 3">
            <a:extLst>
              <a:ext uri="{FF2B5EF4-FFF2-40B4-BE49-F238E27FC236}">
                <a16:creationId xmlns:a16="http://schemas.microsoft.com/office/drawing/2014/main" id="{603FBB5C-59CE-552A-7700-DFF6FE9DC434}"/>
              </a:ext>
            </a:extLst>
          </p:cNvPr>
          <p:cNvSpPr txBox="1"/>
          <p:nvPr/>
        </p:nvSpPr>
        <p:spPr>
          <a:xfrm>
            <a:off x="4872446" y="6117716"/>
            <a:ext cx="8969939" cy="461665"/>
          </a:xfrm>
          <a:prstGeom prst="rect">
            <a:avLst/>
          </a:prstGeom>
          <a:noFill/>
        </p:spPr>
        <p:txBody>
          <a:bodyPr wrap="square" rtlCol="0">
            <a:spAutoFit/>
          </a:bodyPr>
          <a:lstStyle/>
          <a:p>
            <a:r>
              <a:rPr lang="fr-FR" sz="2400" b="1"/>
              <a:t> Chevaux sauvages</a:t>
            </a:r>
            <a:endParaRPr lang="fr-FR" sz="2400" b="1" dirty="0"/>
          </a:p>
        </p:txBody>
      </p:sp>
    </p:spTree>
    <p:extLst>
      <p:ext uri="{BB962C8B-B14F-4D97-AF65-F5344CB8AC3E}">
        <p14:creationId xmlns:p14="http://schemas.microsoft.com/office/powerpoint/2010/main" val="40790004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aysage, arbre&#10;&#10;Description générée automatiquement">
            <a:extLst>
              <a:ext uri="{FF2B5EF4-FFF2-40B4-BE49-F238E27FC236}">
                <a16:creationId xmlns:a16="http://schemas.microsoft.com/office/drawing/2014/main" id="{616C6A6E-6385-BCEB-79D7-19352A0E46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0" y="279000"/>
            <a:ext cx="9453720" cy="6300000"/>
          </a:xfrm>
          <a:prstGeom prst="rect">
            <a:avLst/>
          </a:prstGeom>
          <a:effectLst>
            <a:softEdge rad="317500"/>
          </a:effectLst>
        </p:spPr>
      </p:pic>
      <p:sp>
        <p:nvSpPr>
          <p:cNvPr id="4" name="ZoneTexte 3">
            <a:extLst>
              <a:ext uri="{FF2B5EF4-FFF2-40B4-BE49-F238E27FC236}">
                <a16:creationId xmlns:a16="http://schemas.microsoft.com/office/drawing/2014/main" id="{F6141986-EABE-A366-8976-4BE9310DD1A0}"/>
              </a:ext>
            </a:extLst>
          </p:cNvPr>
          <p:cNvSpPr txBox="1"/>
          <p:nvPr/>
        </p:nvSpPr>
        <p:spPr>
          <a:xfrm>
            <a:off x="4976949" y="5917820"/>
            <a:ext cx="8229600" cy="830997"/>
          </a:xfrm>
          <a:prstGeom prst="rect">
            <a:avLst/>
          </a:prstGeom>
          <a:noFill/>
        </p:spPr>
        <p:txBody>
          <a:bodyPr wrap="square" rtlCol="0">
            <a:spAutoFit/>
          </a:bodyPr>
          <a:lstStyle/>
          <a:p>
            <a:endParaRPr lang="fr-FR" sz="2400" b="1" dirty="0"/>
          </a:p>
          <a:p>
            <a:r>
              <a:rPr lang="fr-FR" sz="2400" b="1" dirty="0"/>
              <a:t>Vallée d'</a:t>
            </a:r>
            <a:r>
              <a:rPr lang="fr-FR" sz="2400" b="1" dirty="0" err="1"/>
              <a:t>Ihlara</a:t>
            </a:r>
            <a:endParaRPr lang="fr-FR" sz="2400" b="1" dirty="0"/>
          </a:p>
        </p:txBody>
      </p:sp>
    </p:spTree>
    <p:extLst>
      <p:ext uri="{BB962C8B-B14F-4D97-AF65-F5344CB8AC3E}">
        <p14:creationId xmlns:p14="http://schemas.microsoft.com/office/powerpoint/2010/main" val="27264465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nature, nuage&#10;&#10;Description générée automatiquement">
            <a:extLst>
              <a:ext uri="{FF2B5EF4-FFF2-40B4-BE49-F238E27FC236}">
                <a16:creationId xmlns:a16="http://schemas.microsoft.com/office/drawing/2014/main" id="{4E0828FF-1B61-CF7F-B49C-E1B0488349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3587" y="94334"/>
            <a:ext cx="8304827" cy="6300000"/>
          </a:xfrm>
          <a:prstGeom prst="rect">
            <a:avLst/>
          </a:prstGeom>
          <a:effectLst>
            <a:softEdge rad="317500"/>
          </a:effectLst>
        </p:spPr>
      </p:pic>
      <p:sp>
        <p:nvSpPr>
          <p:cNvPr id="4" name="ZoneTexte 3">
            <a:extLst>
              <a:ext uri="{FF2B5EF4-FFF2-40B4-BE49-F238E27FC236}">
                <a16:creationId xmlns:a16="http://schemas.microsoft.com/office/drawing/2014/main" id="{78A66B51-8BF9-F375-6D9B-C80B8423E5A6}"/>
              </a:ext>
            </a:extLst>
          </p:cNvPr>
          <p:cNvSpPr txBox="1"/>
          <p:nvPr/>
        </p:nvSpPr>
        <p:spPr>
          <a:xfrm>
            <a:off x="2178718" y="5907436"/>
            <a:ext cx="8728768" cy="738664"/>
          </a:xfrm>
          <a:prstGeom prst="rect">
            <a:avLst/>
          </a:prstGeom>
          <a:noFill/>
        </p:spPr>
        <p:txBody>
          <a:bodyPr wrap="square" rtlCol="0">
            <a:spAutoFit/>
          </a:bodyPr>
          <a:lstStyle/>
          <a:p>
            <a:endParaRPr lang="fr-FR" b="1" dirty="0"/>
          </a:p>
          <a:p>
            <a:r>
              <a:rPr lang="fr-FR" sz="2400" b="1" dirty="0"/>
              <a:t>Vue de la vallée des roses, Cappadoce. Nevşehir, Turquie.</a:t>
            </a:r>
          </a:p>
        </p:txBody>
      </p:sp>
    </p:spTree>
    <p:extLst>
      <p:ext uri="{BB962C8B-B14F-4D97-AF65-F5344CB8AC3E}">
        <p14:creationId xmlns:p14="http://schemas.microsoft.com/office/powerpoint/2010/main" val="2637749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nuage, plein air, bâtiment&#10;&#10;Description générée automatiquement">
            <a:extLst>
              <a:ext uri="{FF2B5EF4-FFF2-40B4-BE49-F238E27FC236}">
                <a16:creationId xmlns:a16="http://schemas.microsoft.com/office/drawing/2014/main" id="{4CDA3479-2218-5C91-7EA3-06423B2E40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9" y="279000"/>
            <a:ext cx="9442621" cy="6300000"/>
          </a:xfrm>
          <a:prstGeom prst="rect">
            <a:avLst/>
          </a:prstGeom>
          <a:effectLst>
            <a:softEdge rad="317500"/>
          </a:effectLst>
        </p:spPr>
      </p:pic>
      <p:sp>
        <p:nvSpPr>
          <p:cNvPr id="4" name="ZoneTexte 3">
            <a:extLst>
              <a:ext uri="{FF2B5EF4-FFF2-40B4-BE49-F238E27FC236}">
                <a16:creationId xmlns:a16="http://schemas.microsoft.com/office/drawing/2014/main" id="{0FF7BBD0-E8A5-F303-1952-93CB8E61EE43}"/>
              </a:ext>
            </a:extLst>
          </p:cNvPr>
          <p:cNvSpPr txBox="1"/>
          <p:nvPr/>
        </p:nvSpPr>
        <p:spPr>
          <a:xfrm>
            <a:off x="4663440" y="6387356"/>
            <a:ext cx="8752114" cy="461665"/>
          </a:xfrm>
          <a:prstGeom prst="rect">
            <a:avLst/>
          </a:prstGeom>
          <a:noFill/>
        </p:spPr>
        <p:txBody>
          <a:bodyPr wrap="square" rtlCol="0">
            <a:spAutoFit/>
          </a:bodyPr>
          <a:lstStyle/>
          <a:p>
            <a:r>
              <a:rPr lang="fr-FR" sz="2400" b="1"/>
              <a:t> Vallée des Moines</a:t>
            </a:r>
            <a:endParaRPr lang="fr-FR" sz="2400" b="1" dirty="0"/>
          </a:p>
        </p:txBody>
      </p:sp>
    </p:spTree>
    <p:extLst>
      <p:ext uri="{BB962C8B-B14F-4D97-AF65-F5344CB8AC3E}">
        <p14:creationId xmlns:p14="http://schemas.microsoft.com/office/powerpoint/2010/main" val="41322518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plein air, ciel, bâtiment&#10;&#10;Description générée automatiquement">
            <a:extLst>
              <a:ext uri="{FF2B5EF4-FFF2-40B4-BE49-F238E27FC236}">
                <a16:creationId xmlns:a16="http://schemas.microsoft.com/office/drawing/2014/main" id="{938720BB-55F8-F58D-F037-82685C9D79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416" y="189000"/>
            <a:ext cx="4858482"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15A6A20E-C0C0-83DB-6425-A7776412EF84}"/>
              </a:ext>
            </a:extLst>
          </p:cNvPr>
          <p:cNvSpPr txBox="1"/>
          <p:nvPr/>
        </p:nvSpPr>
        <p:spPr>
          <a:xfrm>
            <a:off x="4898571" y="4730008"/>
            <a:ext cx="3108960" cy="1938992"/>
          </a:xfrm>
          <a:prstGeom prst="rect">
            <a:avLst/>
          </a:prstGeom>
          <a:noFill/>
        </p:spPr>
        <p:txBody>
          <a:bodyPr wrap="square" rtlCol="0">
            <a:spAutoFit/>
          </a:bodyPr>
          <a:lstStyle/>
          <a:p>
            <a:r>
              <a:rPr lang="fr-FR" sz="2400" b="1" dirty="0"/>
              <a:t>Façade d'une église en pierre à </a:t>
            </a:r>
            <a:r>
              <a:rPr lang="fr-FR" sz="2400" b="1" dirty="0" err="1"/>
              <a:t>Aciksaray</a:t>
            </a:r>
            <a:r>
              <a:rPr lang="fr-FR" sz="2400" b="1" dirty="0"/>
              <a:t> près de </a:t>
            </a:r>
            <a:r>
              <a:rPr lang="fr-FR" sz="2400" b="1" dirty="0" err="1"/>
              <a:t>Gülsehir</a:t>
            </a:r>
            <a:r>
              <a:rPr lang="fr-FR" sz="2400" b="1" dirty="0"/>
              <a:t>, </a:t>
            </a:r>
            <a:r>
              <a:rPr lang="fr-FR" sz="2400" b="1" dirty="0" err="1"/>
              <a:t>Kappadokien</a:t>
            </a:r>
            <a:r>
              <a:rPr lang="fr-FR" sz="2400" b="1" dirty="0"/>
              <a:t>, Centrale</a:t>
            </a:r>
          </a:p>
        </p:txBody>
      </p:sp>
      <p:pic>
        <p:nvPicPr>
          <p:cNvPr id="7" name="Image 6" descr="Une image contenant Sculpture sur pierre, Sculpture, statue, Artefact&#10;&#10;Description générée automatiquement">
            <a:extLst>
              <a:ext uri="{FF2B5EF4-FFF2-40B4-BE49-F238E27FC236}">
                <a16:creationId xmlns:a16="http://schemas.microsoft.com/office/drawing/2014/main" id="{DF77891B-BB6F-4E4E-1966-175BFEFF40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82565" y="189000"/>
            <a:ext cx="3439019" cy="6480000"/>
          </a:xfrm>
          <a:prstGeom prst="rect">
            <a:avLst/>
          </a:prstGeom>
          <a:ln w="88900" cap="sq" cmpd="thickThin">
            <a:solidFill>
              <a:srgbClr val="7030A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681C41B8-1E29-3B59-A06E-DAF2DB74CDAC}"/>
              </a:ext>
            </a:extLst>
          </p:cNvPr>
          <p:cNvSpPr txBox="1"/>
          <p:nvPr/>
        </p:nvSpPr>
        <p:spPr>
          <a:xfrm>
            <a:off x="5373605" y="627017"/>
            <a:ext cx="3108960" cy="2616101"/>
          </a:xfrm>
          <a:prstGeom prst="rect">
            <a:avLst/>
          </a:prstGeom>
          <a:noFill/>
        </p:spPr>
        <p:txBody>
          <a:bodyPr wrap="square" rtlCol="0">
            <a:spAutoFit/>
          </a:bodyPr>
          <a:lstStyle/>
          <a:p>
            <a:endParaRPr lang="fr-FR" sz="2000" dirty="0"/>
          </a:p>
          <a:p>
            <a:r>
              <a:rPr lang="fr-FR" sz="2400" b="1" dirty="0"/>
              <a:t>Plus de détails</a:t>
            </a:r>
          </a:p>
          <a:p>
            <a:r>
              <a:rPr lang="fr-FR" sz="2400" b="1" dirty="0"/>
              <a:t>La tombe de Xerxès Ier, un soldat cappadocien vers 470 avant notre ère, a été nettoyée</a:t>
            </a:r>
          </a:p>
        </p:txBody>
      </p:sp>
      <p:sp>
        <p:nvSpPr>
          <p:cNvPr id="10" name="ZoneTexte 9">
            <a:extLst>
              <a:ext uri="{FF2B5EF4-FFF2-40B4-BE49-F238E27FC236}">
                <a16:creationId xmlns:a16="http://schemas.microsoft.com/office/drawing/2014/main" id="{8DB782C3-56D1-8887-7F6C-893EC71EDFEE}"/>
              </a:ext>
            </a:extLst>
          </p:cNvPr>
          <p:cNvSpPr txBox="1"/>
          <p:nvPr/>
        </p:nvSpPr>
        <p:spPr>
          <a:xfrm>
            <a:off x="6453051" y="334629"/>
            <a:ext cx="1841863" cy="584775"/>
          </a:xfrm>
          <a:prstGeom prst="rect">
            <a:avLst/>
          </a:prstGeom>
          <a:noFill/>
        </p:spPr>
        <p:txBody>
          <a:bodyPr wrap="square" rtlCol="0">
            <a:spAutoFit/>
          </a:bodyPr>
          <a:lstStyle/>
          <a:p>
            <a:r>
              <a:rPr lang="fr-FR" sz="3200" b="1" dirty="0"/>
              <a:t>2</a:t>
            </a:r>
          </a:p>
        </p:txBody>
      </p:sp>
      <p:sp>
        <p:nvSpPr>
          <p:cNvPr id="11" name="ZoneTexte 10">
            <a:extLst>
              <a:ext uri="{FF2B5EF4-FFF2-40B4-BE49-F238E27FC236}">
                <a16:creationId xmlns:a16="http://schemas.microsoft.com/office/drawing/2014/main" id="{66264462-261D-9DA0-24A7-A8FACEF40A45}"/>
              </a:ext>
            </a:extLst>
          </p:cNvPr>
          <p:cNvSpPr txBox="1"/>
          <p:nvPr/>
        </p:nvSpPr>
        <p:spPr>
          <a:xfrm>
            <a:off x="5843868" y="4145233"/>
            <a:ext cx="2581641"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35890355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mythologie, Arts visuels&#10;&#10;Description générée automatiquement">
            <a:extLst>
              <a:ext uri="{FF2B5EF4-FFF2-40B4-BE49-F238E27FC236}">
                <a16:creationId xmlns:a16="http://schemas.microsoft.com/office/drawing/2014/main" id="{39DC8F1F-053E-BB70-F17F-B66C353B14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DDC0DA2-3EDA-A4BA-C95F-6AEE48477A30}"/>
              </a:ext>
            </a:extLst>
          </p:cNvPr>
          <p:cNvSpPr txBox="1"/>
          <p:nvPr/>
        </p:nvSpPr>
        <p:spPr>
          <a:xfrm>
            <a:off x="5133702" y="6348167"/>
            <a:ext cx="8595360" cy="461665"/>
          </a:xfrm>
          <a:prstGeom prst="rect">
            <a:avLst/>
          </a:prstGeom>
          <a:noFill/>
        </p:spPr>
        <p:txBody>
          <a:bodyPr wrap="square" rtlCol="0">
            <a:spAutoFit/>
          </a:bodyPr>
          <a:lstStyle/>
          <a:p>
            <a:r>
              <a:rPr lang="fr-FR" sz="2000" dirty="0"/>
              <a:t> </a:t>
            </a:r>
            <a:r>
              <a:rPr lang="fr-FR" sz="2400" b="1" dirty="0"/>
              <a:t>Turquie-1864</a:t>
            </a:r>
          </a:p>
        </p:txBody>
      </p:sp>
    </p:spTree>
    <p:extLst>
      <p:ext uri="{BB962C8B-B14F-4D97-AF65-F5344CB8AC3E}">
        <p14:creationId xmlns:p14="http://schemas.microsoft.com/office/powerpoint/2010/main" val="26330807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église, peinture, Lieux sacrés&#10;&#10;Description générée automatiquement">
            <a:extLst>
              <a:ext uri="{FF2B5EF4-FFF2-40B4-BE49-F238E27FC236}">
                <a16:creationId xmlns:a16="http://schemas.microsoft.com/office/drawing/2014/main" id="{A036CFFC-E8BF-D9E0-D027-8A60B1FE24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109183"/>
            <a:ext cx="9453706" cy="6300000"/>
          </a:xfrm>
          <a:prstGeom prst="rect">
            <a:avLst/>
          </a:prstGeom>
          <a:effectLst>
            <a:softEdge rad="317500"/>
          </a:effectLst>
        </p:spPr>
      </p:pic>
      <p:sp>
        <p:nvSpPr>
          <p:cNvPr id="4" name="ZoneTexte 3">
            <a:extLst>
              <a:ext uri="{FF2B5EF4-FFF2-40B4-BE49-F238E27FC236}">
                <a16:creationId xmlns:a16="http://schemas.microsoft.com/office/drawing/2014/main" id="{D8218BC0-4413-4D02-4965-C9C7ECA38DB3}"/>
              </a:ext>
            </a:extLst>
          </p:cNvPr>
          <p:cNvSpPr txBox="1"/>
          <p:nvPr/>
        </p:nvSpPr>
        <p:spPr>
          <a:xfrm>
            <a:off x="309154" y="6027003"/>
            <a:ext cx="11573692" cy="830997"/>
          </a:xfrm>
          <a:prstGeom prst="rect">
            <a:avLst/>
          </a:prstGeom>
          <a:noFill/>
        </p:spPr>
        <p:txBody>
          <a:bodyPr wrap="square" rtlCol="0">
            <a:spAutoFit/>
          </a:bodyPr>
          <a:lstStyle/>
          <a:p>
            <a:r>
              <a:rPr lang="fr-FR" sz="2400" b="1" dirty="0"/>
              <a:t>Une autre fresque du Christ Pantocrator sur la croix dans les églises </a:t>
            </a:r>
            <a:r>
              <a:rPr lang="fr-FR" sz="2400" b="1" dirty="0" err="1"/>
              <a:t>Karanlık</a:t>
            </a:r>
            <a:r>
              <a:rPr lang="fr-FR" sz="2400" b="1" dirty="0"/>
              <a:t> </a:t>
            </a:r>
            <a:r>
              <a:rPr lang="fr-FR" sz="2400" b="1" dirty="0" err="1"/>
              <a:t>Kilise</a:t>
            </a:r>
            <a:r>
              <a:rPr lang="fr-FR" sz="2400" b="1" dirty="0"/>
              <a:t> de </a:t>
            </a:r>
            <a:r>
              <a:rPr lang="fr-FR" sz="2400" b="1" dirty="0" err="1"/>
              <a:t>Göreme</a:t>
            </a:r>
            <a:r>
              <a:rPr lang="fr-FR" sz="2400" b="1" dirty="0"/>
              <a:t> .</a:t>
            </a:r>
          </a:p>
        </p:txBody>
      </p:sp>
    </p:spTree>
    <p:extLst>
      <p:ext uri="{BB962C8B-B14F-4D97-AF65-F5344CB8AC3E}">
        <p14:creationId xmlns:p14="http://schemas.microsoft.com/office/powerpoint/2010/main" val="41431882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nuage, ciel&#10;&#10;Description générée automatiquement">
            <a:extLst>
              <a:ext uri="{FF2B5EF4-FFF2-40B4-BE49-F238E27FC236}">
                <a16:creationId xmlns:a16="http://schemas.microsoft.com/office/drawing/2014/main" id="{464D358C-F442-7157-D7D8-17A0BC221A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9" y="279000"/>
            <a:ext cx="9442621" cy="6300000"/>
          </a:xfrm>
          <a:prstGeom prst="rect">
            <a:avLst/>
          </a:prstGeom>
          <a:effectLst>
            <a:softEdge rad="635000"/>
          </a:effectLst>
        </p:spPr>
      </p:pic>
      <p:sp>
        <p:nvSpPr>
          <p:cNvPr id="4" name="ZoneTexte 3">
            <a:extLst>
              <a:ext uri="{FF2B5EF4-FFF2-40B4-BE49-F238E27FC236}">
                <a16:creationId xmlns:a16="http://schemas.microsoft.com/office/drawing/2014/main" id="{3CA0D105-D4AF-0024-49BA-E49986A33104}"/>
              </a:ext>
            </a:extLst>
          </p:cNvPr>
          <p:cNvSpPr txBox="1"/>
          <p:nvPr/>
        </p:nvSpPr>
        <p:spPr>
          <a:xfrm>
            <a:off x="3383280" y="6130778"/>
            <a:ext cx="9326880" cy="461665"/>
          </a:xfrm>
          <a:prstGeom prst="rect">
            <a:avLst/>
          </a:prstGeom>
          <a:noFill/>
        </p:spPr>
        <p:txBody>
          <a:bodyPr wrap="square" rtlCol="0">
            <a:spAutoFit/>
          </a:bodyPr>
          <a:lstStyle/>
          <a:p>
            <a:r>
              <a:rPr lang="fr-FR" sz="2400" b="1" dirty="0"/>
              <a:t>Cheminées de fées à Uçhisar , Cappadoce.</a:t>
            </a:r>
          </a:p>
        </p:txBody>
      </p:sp>
    </p:spTree>
    <p:extLst>
      <p:ext uri="{BB962C8B-B14F-4D97-AF65-F5344CB8AC3E}">
        <p14:creationId xmlns:p14="http://schemas.microsoft.com/office/powerpoint/2010/main" val="26570501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arbre, ciel&#10;&#10;Description générée automatiquement">
            <a:extLst>
              <a:ext uri="{FF2B5EF4-FFF2-40B4-BE49-F238E27FC236}">
                <a16:creationId xmlns:a16="http://schemas.microsoft.com/office/drawing/2014/main" id="{A20E9246-CD8D-325F-453D-CE83E3ABE1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2" y="279000"/>
            <a:ext cx="9509436" cy="6300000"/>
          </a:xfrm>
          <a:prstGeom prst="rect">
            <a:avLst/>
          </a:prstGeom>
          <a:effectLst>
            <a:softEdge rad="317500"/>
          </a:effectLst>
        </p:spPr>
      </p:pic>
      <p:sp>
        <p:nvSpPr>
          <p:cNvPr id="4" name="ZoneTexte 3">
            <a:extLst>
              <a:ext uri="{FF2B5EF4-FFF2-40B4-BE49-F238E27FC236}">
                <a16:creationId xmlns:a16="http://schemas.microsoft.com/office/drawing/2014/main" id="{E92838FA-F97C-AECD-3E5C-2FC45BE5887E}"/>
              </a:ext>
            </a:extLst>
          </p:cNvPr>
          <p:cNvSpPr txBox="1"/>
          <p:nvPr/>
        </p:nvSpPr>
        <p:spPr>
          <a:xfrm>
            <a:off x="3801292" y="6217647"/>
            <a:ext cx="8203474" cy="461665"/>
          </a:xfrm>
          <a:prstGeom prst="rect">
            <a:avLst/>
          </a:prstGeom>
          <a:noFill/>
        </p:spPr>
        <p:txBody>
          <a:bodyPr wrap="square" rtlCol="0">
            <a:spAutoFit/>
          </a:bodyPr>
          <a:lstStyle/>
          <a:p>
            <a:r>
              <a:rPr lang="fr-FR" sz="2400" b="1" dirty="0"/>
              <a:t>Ancienne cité de </a:t>
            </a:r>
            <a:r>
              <a:rPr lang="fr-FR" sz="2400" b="1" dirty="0" err="1"/>
              <a:t>Tyane</a:t>
            </a:r>
            <a:r>
              <a:rPr lang="fr-FR" sz="2400" b="1" dirty="0"/>
              <a:t> , Cappadoce</a:t>
            </a:r>
          </a:p>
        </p:txBody>
      </p:sp>
    </p:spTree>
    <p:extLst>
      <p:ext uri="{BB962C8B-B14F-4D97-AF65-F5344CB8AC3E}">
        <p14:creationId xmlns:p14="http://schemas.microsoft.com/office/powerpoint/2010/main" val="30851216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étal, Artefact, bronze, pièce&#10;&#10;Description générée automatiquement">
            <a:extLst>
              <a:ext uri="{FF2B5EF4-FFF2-40B4-BE49-F238E27FC236}">
                <a16:creationId xmlns:a16="http://schemas.microsoft.com/office/drawing/2014/main" id="{AA614A13-BF3B-882A-C52D-0EC39CD92D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2057" y="279000"/>
            <a:ext cx="6307885"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C9DC933-1793-7B23-ED9E-12E909E13298}"/>
              </a:ext>
            </a:extLst>
          </p:cNvPr>
          <p:cNvSpPr txBox="1"/>
          <p:nvPr/>
        </p:nvSpPr>
        <p:spPr>
          <a:xfrm>
            <a:off x="9472010" y="3546566"/>
            <a:ext cx="2719990" cy="1200329"/>
          </a:xfrm>
          <a:prstGeom prst="rect">
            <a:avLst/>
          </a:prstGeom>
          <a:noFill/>
        </p:spPr>
        <p:txBody>
          <a:bodyPr wrap="square" rtlCol="0">
            <a:spAutoFit/>
          </a:bodyPr>
          <a:lstStyle/>
          <a:p>
            <a:endParaRPr lang="fr-FR" sz="2400" b="1" dirty="0"/>
          </a:p>
          <a:p>
            <a:r>
              <a:rPr lang="fr-FR" sz="2400" b="1" dirty="0"/>
              <a:t>Roi </a:t>
            </a:r>
            <a:r>
              <a:rPr lang="fr-FR" sz="2400" b="1" dirty="0" err="1"/>
              <a:t>Oropherne</a:t>
            </a:r>
            <a:r>
              <a:rPr lang="fr-FR" sz="2400" b="1" dirty="0"/>
              <a:t> de Cappadoce .</a:t>
            </a:r>
          </a:p>
        </p:txBody>
      </p:sp>
    </p:spTree>
    <p:extLst>
      <p:ext uri="{BB962C8B-B14F-4D97-AF65-F5344CB8AC3E}">
        <p14:creationId xmlns:p14="http://schemas.microsoft.com/office/powerpoint/2010/main" val="42530597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einture, mosaïque&#10;&#10;Description générée automatiquement">
            <a:extLst>
              <a:ext uri="{FF2B5EF4-FFF2-40B4-BE49-F238E27FC236}">
                <a16:creationId xmlns:a16="http://schemas.microsoft.com/office/drawing/2014/main" id="{D7F341A2-44E2-FE6E-C836-BAD0C4B6C2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4" cy="6300000"/>
          </a:xfrm>
          <a:prstGeom prst="rect">
            <a:avLst/>
          </a:prstGeom>
          <a:effectLst>
            <a:softEdge rad="317500"/>
          </a:effectLst>
        </p:spPr>
      </p:pic>
      <p:sp>
        <p:nvSpPr>
          <p:cNvPr id="4" name="ZoneTexte 3">
            <a:extLst>
              <a:ext uri="{FF2B5EF4-FFF2-40B4-BE49-F238E27FC236}">
                <a16:creationId xmlns:a16="http://schemas.microsoft.com/office/drawing/2014/main" id="{2B62720B-B40B-4AA1-A271-A5421B3F5D1F}"/>
              </a:ext>
            </a:extLst>
          </p:cNvPr>
          <p:cNvSpPr txBox="1"/>
          <p:nvPr/>
        </p:nvSpPr>
        <p:spPr>
          <a:xfrm>
            <a:off x="1589865" y="6400800"/>
            <a:ext cx="9810205" cy="461665"/>
          </a:xfrm>
          <a:prstGeom prst="rect">
            <a:avLst/>
          </a:prstGeom>
          <a:noFill/>
        </p:spPr>
        <p:txBody>
          <a:bodyPr wrap="square" rtlCol="0">
            <a:spAutoFit/>
          </a:bodyPr>
          <a:lstStyle/>
          <a:p>
            <a:r>
              <a:rPr lang="fr-FR" sz="2400" b="1" dirty="0"/>
              <a:t>Fresque au plafond de l'église Daniel </a:t>
            </a:r>
            <a:r>
              <a:rPr lang="fr-FR" sz="2400" b="1" dirty="0" err="1"/>
              <a:t>Pantonassa</a:t>
            </a:r>
            <a:r>
              <a:rPr lang="fr-FR" sz="2400" b="1" dirty="0"/>
              <a:t>, vallée d'</a:t>
            </a:r>
            <a:r>
              <a:rPr lang="fr-FR" sz="2400" b="1" dirty="0" err="1"/>
              <a:t>Ihlara</a:t>
            </a:r>
            <a:r>
              <a:rPr lang="fr-FR" sz="2400" b="1" dirty="0"/>
              <a:t> .</a:t>
            </a:r>
          </a:p>
        </p:txBody>
      </p:sp>
    </p:spTree>
    <p:extLst>
      <p:ext uri="{BB962C8B-B14F-4D97-AF65-F5344CB8AC3E}">
        <p14:creationId xmlns:p14="http://schemas.microsoft.com/office/powerpoint/2010/main" val="20718552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einture, art, Arts visuels, mythologie&#10;&#10;Description générée automatiquement">
            <a:extLst>
              <a:ext uri="{FF2B5EF4-FFF2-40B4-BE49-F238E27FC236}">
                <a16:creationId xmlns:a16="http://schemas.microsoft.com/office/drawing/2014/main" id="{1B6266E0-A8BC-F7A6-6904-469E3E464F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5" y="279000"/>
            <a:ext cx="9464789" cy="6300000"/>
          </a:xfrm>
          <a:prstGeom prst="rect">
            <a:avLst/>
          </a:prstGeom>
          <a:effectLst>
            <a:softEdge rad="317500"/>
          </a:effectLst>
        </p:spPr>
      </p:pic>
      <p:sp>
        <p:nvSpPr>
          <p:cNvPr id="8" name="ZoneTexte 7">
            <a:extLst>
              <a:ext uri="{FF2B5EF4-FFF2-40B4-BE49-F238E27FC236}">
                <a16:creationId xmlns:a16="http://schemas.microsoft.com/office/drawing/2014/main" id="{5BCE0402-60AE-5A3D-E1BA-F9C80664F96D}"/>
              </a:ext>
            </a:extLst>
          </p:cNvPr>
          <p:cNvSpPr txBox="1"/>
          <p:nvPr/>
        </p:nvSpPr>
        <p:spPr>
          <a:xfrm>
            <a:off x="509452" y="6348167"/>
            <a:ext cx="12070080" cy="461665"/>
          </a:xfrm>
          <a:prstGeom prst="rect">
            <a:avLst/>
          </a:prstGeom>
          <a:noFill/>
        </p:spPr>
        <p:txBody>
          <a:bodyPr wrap="square" rtlCol="0">
            <a:spAutoFit/>
          </a:bodyPr>
          <a:lstStyle/>
          <a:p>
            <a:r>
              <a:rPr lang="fr-FR" sz="2400" b="1" dirty="0"/>
              <a:t>Fresques de l'église Saint-Jean de </a:t>
            </a:r>
            <a:r>
              <a:rPr lang="fr-FR" sz="2400" b="1" dirty="0" err="1"/>
              <a:t>Gülşehir</a:t>
            </a:r>
            <a:r>
              <a:rPr lang="fr-FR" sz="2400" b="1" dirty="0"/>
              <a:t>, datées par une inscription de 1212.</a:t>
            </a:r>
          </a:p>
        </p:txBody>
      </p:sp>
    </p:spTree>
    <p:extLst>
      <p:ext uri="{BB962C8B-B14F-4D97-AF65-F5344CB8AC3E}">
        <p14:creationId xmlns:p14="http://schemas.microsoft.com/office/powerpoint/2010/main" val="21683478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t, arche, peinture&#10;&#10;Description générée automatiquement">
            <a:extLst>
              <a:ext uri="{FF2B5EF4-FFF2-40B4-BE49-F238E27FC236}">
                <a16:creationId xmlns:a16="http://schemas.microsoft.com/office/drawing/2014/main" id="{B08E5BF6-35F2-C0C4-5674-90EB1DEBFC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0389"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762413E-0276-DAB4-1E13-5820799C475F}"/>
              </a:ext>
            </a:extLst>
          </p:cNvPr>
          <p:cNvSpPr txBox="1"/>
          <p:nvPr/>
        </p:nvSpPr>
        <p:spPr>
          <a:xfrm>
            <a:off x="2272938" y="6088559"/>
            <a:ext cx="9218606" cy="769441"/>
          </a:xfrm>
          <a:prstGeom prst="rect">
            <a:avLst/>
          </a:prstGeom>
          <a:noFill/>
        </p:spPr>
        <p:txBody>
          <a:bodyPr wrap="square" rtlCol="0">
            <a:spAutoFit/>
          </a:bodyPr>
          <a:lstStyle/>
          <a:p>
            <a:endParaRPr lang="fr-FR" sz="2000" dirty="0"/>
          </a:p>
          <a:p>
            <a:r>
              <a:rPr lang="fr-FR" sz="2400" b="1" dirty="0"/>
              <a:t>Fresques à l'intérieur de </a:t>
            </a:r>
            <a:r>
              <a:rPr lang="fr-FR" sz="2400" b="1" dirty="0" err="1"/>
              <a:t>Tokali</a:t>
            </a:r>
            <a:r>
              <a:rPr lang="fr-FR" sz="2400" b="1" dirty="0"/>
              <a:t> </a:t>
            </a:r>
            <a:r>
              <a:rPr lang="fr-FR" sz="2400" b="1" dirty="0" err="1"/>
              <a:t>Kilise</a:t>
            </a:r>
            <a:r>
              <a:rPr lang="fr-FR" sz="2400" b="1" dirty="0"/>
              <a:t> , « Église de la Boucle ».</a:t>
            </a:r>
          </a:p>
        </p:txBody>
      </p:sp>
    </p:spTree>
    <p:extLst>
      <p:ext uri="{BB962C8B-B14F-4D97-AF65-F5344CB8AC3E}">
        <p14:creationId xmlns:p14="http://schemas.microsoft.com/office/powerpoint/2010/main" val="10955163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ontagne, ciel&#10;&#10;Description générée automatiquement">
            <a:extLst>
              <a:ext uri="{FF2B5EF4-FFF2-40B4-BE49-F238E27FC236}">
                <a16:creationId xmlns:a16="http://schemas.microsoft.com/office/drawing/2014/main" id="{AD502609-4DA6-EB8E-52C8-E447E158D1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585000"/>
            <a:ext cx="11376000" cy="5688000"/>
          </a:xfrm>
          <a:prstGeom prst="rect">
            <a:avLst/>
          </a:prstGeom>
          <a:effectLst>
            <a:softEdge rad="127000"/>
          </a:effectLst>
        </p:spPr>
      </p:pic>
      <p:sp>
        <p:nvSpPr>
          <p:cNvPr id="4" name="ZoneTexte 3">
            <a:extLst>
              <a:ext uri="{FF2B5EF4-FFF2-40B4-BE49-F238E27FC236}">
                <a16:creationId xmlns:a16="http://schemas.microsoft.com/office/drawing/2014/main" id="{7BE4A477-9B9E-2D69-0A64-C8B796C4D2E7}"/>
              </a:ext>
            </a:extLst>
          </p:cNvPr>
          <p:cNvSpPr txBox="1"/>
          <p:nvPr/>
        </p:nvSpPr>
        <p:spPr>
          <a:xfrm>
            <a:off x="1354183" y="5888279"/>
            <a:ext cx="10180320" cy="769441"/>
          </a:xfrm>
          <a:prstGeom prst="rect">
            <a:avLst/>
          </a:prstGeom>
          <a:noFill/>
        </p:spPr>
        <p:txBody>
          <a:bodyPr wrap="square" rtlCol="0">
            <a:spAutoFit/>
          </a:bodyPr>
          <a:lstStyle/>
          <a:p>
            <a:endParaRPr lang="fr-FR" sz="2000" dirty="0"/>
          </a:p>
          <a:p>
            <a:r>
              <a:rPr lang="fr-FR" sz="2400" b="1" dirty="0"/>
              <a:t>La Cappadoce est célèbre pour ses hôtels troglodytes traditionnels.</a:t>
            </a:r>
          </a:p>
        </p:txBody>
      </p:sp>
    </p:spTree>
    <p:extLst>
      <p:ext uri="{BB962C8B-B14F-4D97-AF65-F5344CB8AC3E}">
        <p14:creationId xmlns:p14="http://schemas.microsoft.com/office/powerpoint/2010/main" val="409970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golfière, Aérostat, Sports aériens, ballon&#10;&#10;Description générée automatiquement">
            <a:extLst>
              <a:ext uri="{FF2B5EF4-FFF2-40B4-BE49-F238E27FC236}">
                <a16:creationId xmlns:a16="http://schemas.microsoft.com/office/drawing/2014/main" id="{FE1F1485-CE62-AB16-09A7-AD1F26ADC5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0209" y="279000"/>
            <a:ext cx="9431581" cy="6300000"/>
          </a:xfrm>
          <a:prstGeom prst="rect">
            <a:avLst/>
          </a:prstGeom>
          <a:effectLst>
            <a:softEdge rad="635000"/>
          </a:effectLst>
        </p:spPr>
      </p:pic>
      <p:sp>
        <p:nvSpPr>
          <p:cNvPr id="4" name="ZoneTexte 3">
            <a:extLst>
              <a:ext uri="{FF2B5EF4-FFF2-40B4-BE49-F238E27FC236}">
                <a16:creationId xmlns:a16="http://schemas.microsoft.com/office/drawing/2014/main" id="{7EC9936F-0938-3942-38BC-37EEFC14C3EF}"/>
              </a:ext>
            </a:extLst>
          </p:cNvPr>
          <p:cNvSpPr txBox="1"/>
          <p:nvPr/>
        </p:nvSpPr>
        <p:spPr>
          <a:xfrm>
            <a:off x="3252652" y="5943053"/>
            <a:ext cx="9431581" cy="738664"/>
          </a:xfrm>
          <a:prstGeom prst="rect">
            <a:avLst/>
          </a:prstGeom>
          <a:noFill/>
        </p:spPr>
        <p:txBody>
          <a:bodyPr wrap="square" rtlCol="0">
            <a:spAutoFit/>
          </a:bodyPr>
          <a:lstStyle/>
          <a:p>
            <a:endParaRPr lang="fr-FR" dirty="0"/>
          </a:p>
          <a:p>
            <a:r>
              <a:rPr lang="fr-FR" sz="2400" b="1" dirty="0"/>
              <a:t>La montgolfière est populaire en Cappadoce.</a:t>
            </a:r>
          </a:p>
        </p:txBody>
      </p:sp>
    </p:spTree>
    <p:extLst>
      <p:ext uri="{BB962C8B-B14F-4D97-AF65-F5344CB8AC3E}">
        <p14:creationId xmlns:p14="http://schemas.microsoft.com/office/powerpoint/2010/main" val="6074755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montagne, grotte&#10;&#10;Description générée automatiquement">
            <a:extLst>
              <a:ext uri="{FF2B5EF4-FFF2-40B4-BE49-F238E27FC236}">
                <a16:creationId xmlns:a16="http://schemas.microsoft.com/office/drawing/2014/main" id="{766DB153-4AC6-273A-83D2-AF1068B773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317500"/>
          </a:effectLst>
        </p:spPr>
      </p:pic>
      <p:sp>
        <p:nvSpPr>
          <p:cNvPr id="4" name="ZoneTexte 3">
            <a:extLst>
              <a:ext uri="{FF2B5EF4-FFF2-40B4-BE49-F238E27FC236}">
                <a16:creationId xmlns:a16="http://schemas.microsoft.com/office/drawing/2014/main" id="{759518D8-03C0-6848-E0A9-B911D3398A76}"/>
              </a:ext>
            </a:extLst>
          </p:cNvPr>
          <p:cNvSpPr txBox="1"/>
          <p:nvPr/>
        </p:nvSpPr>
        <p:spPr>
          <a:xfrm>
            <a:off x="3444794" y="6119336"/>
            <a:ext cx="9209314" cy="738664"/>
          </a:xfrm>
          <a:prstGeom prst="rect">
            <a:avLst/>
          </a:prstGeom>
          <a:noFill/>
        </p:spPr>
        <p:txBody>
          <a:bodyPr wrap="square" rtlCol="0">
            <a:spAutoFit/>
          </a:bodyPr>
          <a:lstStyle/>
          <a:p>
            <a:endParaRPr lang="fr-FR" dirty="0"/>
          </a:p>
          <a:p>
            <a:r>
              <a:rPr lang="fr-FR" sz="2400" b="1" dirty="0"/>
              <a:t>Un ermitage paléochrétien en Cappadoce</a:t>
            </a:r>
          </a:p>
        </p:txBody>
      </p:sp>
    </p:spTree>
    <p:extLst>
      <p:ext uri="{BB962C8B-B14F-4D97-AF65-F5344CB8AC3E}">
        <p14:creationId xmlns:p14="http://schemas.microsoft.com/office/powerpoint/2010/main" val="2035926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C6E0F585-786F-61C2-FE67-8DF0AC2F73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1179" y="189000"/>
            <a:ext cx="4858481"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66E75A-4C00-FF38-7CC8-3D8FD053876E}"/>
              </a:ext>
            </a:extLst>
          </p:cNvPr>
          <p:cNvSpPr txBox="1"/>
          <p:nvPr/>
        </p:nvSpPr>
        <p:spPr>
          <a:xfrm>
            <a:off x="376905" y="3670663"/>
            <a:ext cx="3174274" cy="1200329"/>
          </a:xfrm>
          <a:prstGeom prst="rect">
            <a:avLst/>
          </a:prstGeom>
          <a:noFill/>
        </p:spPr>
        <p:txBody>
          <a:bodyPr wrap="square" rtlCol="0">
            <a:spAutoFit/>
          </a:bodyPr>
          <a:lstStyle/>
          <a:p>
            <a:endParaRPr lang="fr-FR" sz="2400" b="1" dirty="0"/>
          </a:p>
          <a:p>
            <a:r>
              <a:rPr lang="fr-FR" sz="2400" b="1" dirty="0"/>
              <a:t>Plus de détails</a:t>
            </a:r>
          </a:p>
          <a:p>
            <a:r>
              <a:rPr lang="fr-FR" sz="2400" b="1" dirty="0"/>
              <a:t>Hôtel </a:t>
            </a:r>
            <a:r>
              <a:rPr lang="fr-FR" sz="2400" b="1" dirty="0" err="1"/>
              <a:t>Uchisar</a:t>
            </a:r>
            <a:r>
              <a:rPr lang="fr-FR" sz="2400" b="1" dirty="0"/>
              <a:t> Kaya</a:t>
            </a:r>
          </a:p>
        </p:txBody>
      </p:sp>
    </p:spTree>
    <p:extLst>
      <p:ext uri="{BB962C8B-B14F-4D97-AF65-F5344CB8AC3E}">
        <p14:creationId xmlns:p14="http://schemas.microsoft.com/office/powerpoint/2010/main" val="36074055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ontagne, Photographie aérienne&#10;&#10;Description générée automatiquement">
            <a:extLst>
              <a:ext uri="{FF2B5EF4-FFF2-40B4-BE49-F238E27FC236}">
                <a16:creationId xmlns:a16="http://schemas.microsoft.com/office/drawing/2014/main" id="{7FA806F1-FC23-E8EE-22FF-72B436D04A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F0272E82-C360-2DE2-5BC5-9F78194D901C}"/>
              </a:ext>
            </a:extLst>
          </p:cNvPr>
          <p:cNvSpPr txBox="1"/>
          <p:nvPr/>
        </p:nvSpPr>
        <p:spPr>
          <a:xfrm>
            <a:off x="3788229" y="5878286"/>
            <a:ext cx="9453706" cy="830997"/>
          </a:xfrm>
          <a:prstGeom prst="rect">
            <a:avLst/>
          </a:prstGeom>
          <a:noFill/>
        </p:spPr>
        <p:txBody>
          <a:bodyPr wrap="square" rtlCol="0">
            <a:spAutoFit/>
          </a:bodyPr>
          <a:lstStyle/>
          <a:p>
            <a:endParaRPr lang="fr-FR" sz="2400" b="1" dirty="0"/>
          </a:p>
          <a:p>
            <a:r>
              <a:rPr lang="fr-FR" sz="2400" b="1" dirty="0"/>
              <a:t>Vue aérienne de la ville de </a:t>
            </a:r>
            <a:r>
              <a:rPr lang="fr-FR" sz="2400" b="1" dirty="0" err="1"/>
              <a:t>Göreme</a:t>
            </a:r>
            <a:r>
              <a:rPr lang="fr-FR" sz="2400" b="1" dirty="0"/>
              <a:t>.</a:t>
            </a:r>
          </a:p>
        </p:txBody>
      </p:sp>
    </p:spTree>
    <p:extLst>
      <p:ext uri="{BB962C8B-B14F-4D97-AF65-F5344CB8AC3E}">
        <p14:creationId xmlns:p14="http://schemas.microsoft.com/office/powerpoint/2010/main" val="25766073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maison, ciel&#10;&#10;Description générée automatiquement">
            <a:extLst>
              <a:ext uri="{FF2B5EF4-FFF2-40B4-BE49-F238E27FC236}">
                <a16:creationId xmlns:a16="http://schemas.microsoft.com/office/drawing/2014/main" id="{47C5A499-7AE8-84EC-877D-CC9CAEE3C3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279000"/>
            <a:ext cx="9509434" cy="6300000"/>
          </a:xfrm>
          <a:prstGeom prst="rect">
            <a:avLst/>
          </a:prstGeom>
          <a:effectLst>
            <a:softEdge rad="317500"/>
          </a:effectLst>
        </p:spPr>
      </p:pic>
      <p:sp>
        <p:nvSpPr>
          <p:cNvPr id="4" name="ZoneTexte 3">
            <a:extLst>
              <a:ext uri="{FF2B5EF4-FFF2-40B4-BE49-F238E27FC236}">
                <a16:creationId xmlns:a16="http://schemas.microsoft.com/office/drawing/2014/main" id="{DE2FBE1F-941D-8AA8-6EF6-75BFDF738F68}"/>
              </a:ext>
            </a:extLst>
          </p:cNvPr>
          <p:cNvSpPr txBox="1"/>
          <p:nvPr/>
        </p:nvSpPr>
        <p:spPr>
          <a:xfrm>
            <a:off x="4602317" y="6119336"/>
            <a:ext cx="9731829" cy="738664"/>
          </a:xfrm>
          <a:prstGeom prst="rect">
            <a:avLst/>
          </a:prstGeom>
          <a:noFill/>
        </p:spPr>
        <p:txBody>
          <a:bodyPr wrap="square" rtlCol="0">
            <a:spAutoFit/>
          </a:bodyPr>
          <a:lstStyle/>
          <a:p>
            <a:endParaRPr lang="fr-FR" dirty="0"/>
          </a:p>
          <a:p>
            <a:r>
              <a:rPr lang="fr-FR" sz="2400" b="1" dirty="0"/>
              <a:t>Vue aérienne d'</a:t>
            </a:r>
            <a:r>
              <a:rPr lang="fr-FR" sz="2400" b="1" dirty="0" err="1"/>
              <a:t>Uchisar</a:t>
            </a:r>
            <a:endParaRPr lang="fr-FR" sz="2400" b="1" dirty="0"/>
          </a:p>
        </p:txBody>
      </p:sp>
    </p:spTree>
    <p:extLst>
      <p:ext uri="{BB962C8B-B14F-4D97-AF65-F5344CB8AC3E}">
        <p14:creationId xmlns:p14="http://schemas.microsoft.com/office/powerpoint/2010/main" val="270043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9CA4F9F2-CE0C-E3F2-E3BF-262E1E297A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58EAB65-7569-1F25-E8FC-EB057E8C12E0}"/>
              </a:ext>
            </a:extLst>
          </p:cNvPr>
          <p:cNvSpPr txBox="1"/>
          <p:nvPr/>
        </p:nvSpPr>
        <p:spPr>
          <a:xfrm>
            <a:off x="4637315" y="6027003"/>
            <a:ext cx="8530045" cy="830997"/>
          </a:xfrm>
          <a:prstGeom prst="rect">
            <a:avLst/>
          </a:prstGeom>
          <a:noFill/>
        </p:spPr>
        <p:txBody>
          <a:bodyPr wrap="square" rtlCol="0">
            <a:spAutoFit/>
          </a:bodyPr>
          <a:lstStyle/>
          <a:p>
            <a:endParaRPr lang="fr-FR" sz="2400" dirty="0"/>
          </a:p>
          <a:p>
            <a:r>
              <a:rPr lang="fr-FR" sz="2400" b="1" dirty="0"/>
              <a:t>Vue générale d'</a:t>
            </a:r>
            <a:r>
              <a:rPr lang="fr-FR" sz="2400" b="1" dirty="0" err="1"/>
              <a:t>Ürgüp</a:t>
            </a:r>
            <a:endParaRPr lang="fr-FR" sz="2400" b="1" dirty="0"/>
          </a:p>
        </p:txBody>
      </p:sp>
    </p:spTree>
    <p:extLst>
      <p:ext uri="{BB962C8B-B14F-4D97-AF65-F5344CB8AC3E}">
        <p14:creationId xmlns:p14="http://schemas.microsoft.com/office/powerpoint/2010/main" val="31644009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5CAFDE31-4C3F-0E6E-04BA-59834C4353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5129" y="243000"/>
            <a:ext cx="9561742" cy="6372000"/>
          </a:xfrm>
          <a:prstGeom prst="rect">
            <a:avLst/>
          </a:prstGeom>
          <a:effectLst>
            <a:softEdge rad="635000"/>
          </a:effectLst>
        </p:spPr>
      </p:pic>
      <p:sp>
        <p:nvSpPr>
          <p:cNvPr id="6" name="ZoneTexte 5">
            <a:extLst>
              <a:ext uri="{FF2B5EF4-FFF2-40B4-BE49-F238E27FC236}">
                <a16:creationId xmlns:a16="http://schemas.microsoft.com/office/drawing/2014/main" id="{54FA9527-AEEB-E59F-4C3D-226E8906B4F9}"/>
              </a:ext>
            </a:extLst>
          </p:cNvPr>
          <p:cNvSpPr txBox="1"/>
          <p:nvPr/>
        </p:nvSpPr>
        <p:spPr>
          <a:xfrm>
            <a:off x="5829300" y="5876336"/>
            <a:ext cx="6093822" cy="738664"/>
          </a:xfrm>
          <a:prstGeom prst="rect">
            <a:avLst/>
          </a:prstGeom>
          <a:noFill/>
        </p:spPr>
        <p:txBody>
          <a:bodyPr wrap="square">
            <a:spAutoFit/>
          </a:bodyPr>
          <a:lstStyle/>
          <a:p>
            <a:endParaRPr lang="fr-FR" dirty="0"/>
          </a:p>
          <a:p>
            <a:r>
              <a:rPr lang="fr-FR" sz="2400" b="1" dirty="0" err="1"/>
              <a:t>Avanos</a:t>
            </a:r>
            <a:endParaRPr lang="fr-FR" sz="2400" b="1" dirty="0"/>
          </a:p>
        </p:txBody>
      </p:sp>
    </p:spTree>
    <p:extLst>
      <p:ext uri="{BB962C8B-B14F-4D97-AF65-F5344CB8AC3E}">
        <p14:creationId xmlns:p14="http://schemas.microsoft.com/office/powerpoint/2010/main" val="31418023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nuage, paysage, plein air&#10;&#10;Description générée automatiquement">
            <a:extLst>
              <a:ext uri="{FF2B5EF4-FFF2-40B4-BE49-F238E27FC236}">
                <a16:creationId xmlns:a16="http://schemas.microsoft.com/office/drawing/2014/main" id="{985DA9EA-BD92-F1B5-C706-FAED79E4A2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1" y="279000"/>
            <a:ext cx="9442637" cy="6300000"/>
          </a:xfrm>
          <a:prstGeom prst="rect">
            <a:avLst/>
          </a:prstGeom>
          <a:effectLst>
            <a:softEdge rad="635000"/>
          </a:effectLst>
        </p:spPr>
      </p:pic>
      <p:sp>
        <p:nvSpPr>
          <p:cNvPr id="4" name="ZoneTexte 3">
            <a:extLst>
              <a:ext uri="{FF2B5EF4-FFF2-40B4-BE49-F238E27FC236}">
                <a16:creationId xmlns:a16="http://schemas.microsoft.com/office/drawing/2014/main" id="{921B46BE-2F4A-0052-793F-BEBE5E2D89F2}"/>
              </a:ext>
            </a:extLst>
          </p:cNvPr>
          <p:cNvSpPr txBox="1"/>
          <p:nvPr/>
        </p:nvSpPr>
        <p:spPr>
          <a:xfrm>
            <a:off x="3605348" y="5888122"/>
            <a:ext cx="9653452" cy="830997"/>
          </a:xfrm>
          <a:prstGeom prst="rect">
            <a:avLst/>
          </a:prstGeom>
          <a:noFill/>
        </p:spPr>
        <p:txBody>
          <a:bodyPr wrap="square" rtlCol="0">
            <a:spAutoFit/>
          </a:bodyPr>
          <a:lstStyle/>
          <a:p>
            <a:endParaRPr lang="fr-FR" sz="2400" b="1" dirty="0"/>
          </a:p>
          <a:p>
            <a:r>
              <a:rPr lang="fr-FR" sz="2400" b="1" dirty="0"/>
              <a:t>Parc national historique de </a:t>
            </a:r>
            <a:r>
              <a:rPr lang="fr-FR" sz="2400" b="1" dirty="0" err="1"/>
              <a:t>Göreme</a:t>
            </a:r>
            <a:endParaRPr lang="fr-FR" sz="2400" b="1" dirty="0"/>
          </a:p>
        </p:txBody>
      </p:sp>
    </p:spTree>
    <p:extLst>
      <p:ext uri="{BB962C8B-B14F-4D97-AF65-F5344CB8AC3E}">
        <p14:creationId xmlns:p14="http://schemas.microsoft.com/office/powerpoint/2010/main" val="35670351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paysage&#10;&#10;Description générée automatiquement">
            <a:extLst>
              <a:ext uri="{FF2B5EF4-FFF2-40B4-BE49-F238E27FC236}">
                <a16:creationId xmlns:a16="http://schemas.microsoft.com/office/drawing/2014/main" id="{6D0E3AC4-C138-D699-A4E1-3EF52175D2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854" y="279000"/>
            <a:ext cx="9453706" cy="6300000"/>
          </a:xfrm>
          <a:prstGeom prst="rect">
            <a:avLst/>
          </a:prstGeom>
          <a:effectLst>
            <a:softEdge rad="317500"/>
          </a:effectLst>
        </p:spPr>
      </p:pic>
      <p:sp>
        <p:nvSpPr>
          <p:cNvPr id="6" name="ZoneTexte 5">
            <a:extLst>
              <a:ext uri="{FF2B5EF4-FFF2-40B4-BE49-F238E27FC236}">
                <a16:creationId xmlns:a16="http://schemas.microsoft.com/office/drawing/2014/main" id="{96653AAC-9D7D-6512-86F7-AE6EE0385A14}"/>
              </a:ext>
            </a:extLst>
          </p:cNvPr>
          <p:cNvSpPr txBox="1"/>
          <p:nvPr/>
        </p:nvSpPr>
        <p:spPr>
          <a:xfrm>
            <a:off x="9814560" y="718458"/>
            <a:ext cx="2230484" cy="5078313"/>
          </a:xfrm>
          <a:prstGeom prst="rect">
            <a:avLst/>
          </a:prstGeom>
          <a:noFill/>
        </p:spPr>
        <p:txBody>
          <a:bodyPr wrap="square">
            <a:spAutoFit/>
          </a:bodyPr>
          <a:lstStyle/>
          <a:p>
            <a:endParaRPr lang="fr-FR" dirty="0"/>
          </a:p>
          <a:p>
            <a:endParaRPr lang="fr-FR" dirty="0"/>
          </a:p>
          <a:p>
            <a:r>
              <a:rPr lang="fr-FR" sz="2400" b="1" dirty="0"/>
              <a:t>Les cheminées de fées des « Trois beautés », dont on pense qu'elles portent le nom d'Héra, d'Athéna et d'Aphrodite, situées à </a:t>
            </a:r>
            <a:r>
              <a:rPr lang="fr-FR" sz="2400" b="1" dirty="0" err="1"/>
              <a:t>Ürgüp</a:t>
            </a:r>
            <a:endParaRPr lang="fr-FR" sz="2400" b="1" dirty="0"/>
          </a:p>
        </p:txBody>
      </p:sp>
    </p:spTree>
    <p:extLst>
      <p:ext uri="{BB962C8B-B14F-4D97-AF65-F5344CB8AC3E}">
        <p14:creationId xmlns:p14="http://schemas.microsoft.com/office/powerpoint/2010/main" val="15769833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uage, ciel&#10;&#10;Description générée automatiquement">
            <a:extLst>
              <a:ext uri="{FF2B5EF4-FFF2-40B4-BE49-F238E27FC236}">
                <a16:creationId xmlns:a16="http://schemas.microsoft.com/office/drawing/2014/main" id="{96250290-A17C-797A-C882-F0EDEFB2F4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2" y="279000"/>
            <a:ext cx="9453715" cy="6300000"/>
          </a:xfrm>
          <a:prstGeom prst="rect">
            <a:avLst/>
          </a:prstGeom>
          <a:effectLst>
            <a:softEdge rad="635000"/>
          </a:effectLst>
        </p:spPr>
      </p:pic>
      <p:sp>
        <p:nvSpPr>
          <p:cNvPr id="4" name="ZoneTexte 3">
            <a:extLst>
              <a:ext uri="{FF2B5EF4-FFF2-40B4-BE49-F238E27FC236}">
                <a16:creationId xmlns:a16="http://schemas.microsoft.com/office/drawing/2014/main" id="{365108E8-39E4-A2ED-313D-9CC6DD7832E7}"/>
              </a:ext>
            </a:extLst>
          </p:cNvPr>
          <p:cNvSpPr txBox="1"/>
          <p:nvPr/>
        </p:nvSpPr>
        <p:spPr>
          <a:xfrm>
            <a:off x="1349828" y="5640094"/>
            <a:ext cx="11181805" cy="1077218"/>
          </a:xfrm>
          <a:prstGeom prst="rect">
            <a:avLst/>
          </a:prstGeom>
          <a:noFill/>
        </p:spPr>
        <p:txBody>
          <a:bodyPr wrap="square" rtlCol="0">
            <a:spAutoFit/>
          </a:bodyPr>
          <a:lstStyle/>
          <a:p>
            <a:endParaRPr lang="fr-FR" sz="2000" dirty="0"/>
          </a:p>
          <a:p>
            <a:endParaRPr lang="fr-FR" sz="2000" dirty="0"/>
          </a:p>
          <a:p>
            <a:r>
              <a:rPr lang="fr-FR" sz="2400" b="1" dirty="0"/>
              <a:t>Vallée des Pigeons, anciennement connue sous le nom de </a:t>
            </a:r>
            <a:r>
              <a:rPr lang="fr-FR" sz="2400" b="1" dirty="0" err="1"/>
              <a:t>Vasil</a:t>
            </a:r>
            <a:r>
              <a:rPr lang="fr-FR" sz="2400" b="1" dirty="0"/>
              <a:t> </a:t>
            </a:r>
            <a:r>
              <a:rPr lang="fr-FR" sz="2400" b="1" dirty="0" err="1"/>
              <a:t>Potamus</a:t>
            </a:r>
            <a:endParaRPr lang="fr-FR" sz="2400" b="1" dirty="0"/>
          </a:p>
        </p:txBody>
      </p:sp>
    </p:spTree>
    <p:extLst>
      <p:ext uri="{BB962C8B-B14F-4D97-AF65-F5344CB8AC3E}">
        <p14:creationId xmlns:p14="http://schemas.microsoft.com/office/powerpoint/2010/main" val="34918070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45D9D340-BFA1-8F21-D82B-E2EFFE5D4C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6000" y="1208696"/>
            <a:ext cx="10800000" cy="4072500"/>
          </a:xfrm>
          <a:prstGeom prst="rect">
            <a:avLst/>
          </a:prstGeom>
          <a:effectLst>
            <a:softEdge rad="127000"/>
          </a:effectLst>
        </p:spPr>
      </p:pic>
      <p:sp>
        <p:nvSpPr>
          <p:cNvPr id="4" name="ZoneTexte 3">
            <a:extLst>
              <a:ext uri="{FF2B5EF4-FFF2-40B4-BE49-F238E27FC236}">
                <a16:creationId xmlns:a16="http://schemas.microsoft.com/office/drawing/2014/main" id="{205E12F1-F5E8-10AD-A210-B2F993B7D8AC}"/>
              </a:ext>
            </a:extLst>
          </p:cNvPr>
          <p:cNvSpPr txBox="1"/>
          <p:nvPr/>
        </p:nvSpPr>
        <p:spPr>
          <a:xfrm>
            <a:off x="2155372" y="4864474"/>
            <a:ext cx="9039497" cy="1569660"/>
          </a:xfrm>
          <a:prstGeom prst="rect">
            <a:avLst/>
          </a:prstGeom>
          <a:noFill/>
        </p:spPr>
        <p:txBody>
          <a:bodyPr wrap="square" rtlCol="0">
            <a:spAutoFit/>
          </a:bodyPr>
          <a:lstStyle/>
          <a:p>
            <a:endParaRPr lang="fr-FR" sz="2400" b="1" dirty="0"/>
          </a:p>
          <a:p>
            <a:r>
              <a:rPr lang="fr-FR" sz="2400" b="1" dirty="0" err="1"/>
              <a:t>Aktepe</a:t>
            </a:r>
            <a:r>
              <a:rPr lang="fr-FR" sz="2400" b="1" dirty="0"/>
              <a:t> « Colline blanche » près de </a:t>
            </a:r>
            <a:r>
              <a:rPr lang="fr-FR" sz="2400" b="1" dirty="0" err="1"/>
              <a:t>Göreme</a:t>
            </a:r>
            <a:r>
              <a:rPr lang="fr-FR" sz="2400" b="1" dirty="0"/>
              <a:t> et des sites rupestres de Cappadoce (site du patrimoine mondial de l'UNESCO)</a:t>
            </a:r>
          </a:p>
        </p:txBody>
      </p:sp>
    </p:spTree>
    <p:extLst>
      <p:ext uri="{BB962C8B-B14F-4D97-AF65-F5344CB8AC3E}">
        <p14:creationId xmlns:p14="http://schemas.microsoft.com/office/powerpoint/2010/main" val="800899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CEAFE28-8736-61E2-DCB4-CE17B7404C53}"/>
              </a:ext>
            </a:extLst>
          </p:cNvPr>
          <p:cNvSpPr txBox="1"/>
          <p:nvPr/>
        </p:nvSpPr>
        <p:spPr>
          <a:xfrm>
            <a:off x="1276958" y="1109357"/>
            <a:ext cx="10217332" cy="584775"/>
          </a:xfrm>
          <a:prstGeom prst="rect">
            <a:avLst/>
          </a:prstGeom>
          <a:noFill/>
        </p:spPr>
        <p:txBody>
          <a:bodyPr wrap="square" rtlCol="0">
            <a:spAutoFit/>
          </a:bodyPr>
          <a:lstStyle/>
          <a:p>
            <a:r>
              <a:rPr lang="fr-FR" sz="3200" b="1" dirty="0"/>
              <a:t>Lorient Vous A Présenté La Cappadoce –Turquie N°1</a:t>
            </a:r>
          </a:p>
        </p:txBody>
      </p:sp>
      <p:sp>
        <p:nvSpPr>
          <p:cNvPr id="3" name="ZoneTexte 2">
            <a:extLst>
              <a:ext uri="{FF2B5EF4-FFF2-40B4-BE49-F238E27FC236}">
                <a16:creationId xmlns:a16="http://schemas.microsoft.com/office/drawing/2014/main" id="{8889EFE5-C3AB-61F2-9C0E-43C571A311C7}"/>
              </a:ext>
            </a:extLst>
          </p:cNvPr>
          <p:cNvSpPr txBox="1"/>
          <p:nvPr/>
        </p:nvSpPr>
        <p:spPr>
          <a:xfrm>
            <a:off x="3356386" y="2160354"/>
            <a:ext cx="7616414"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1ECCF882-67A1-203C-3762-3B6FF0D07840}"/>
              </a:ext>
            </a:extLst>
          </p:cNvPr>
          <p:cNvSpPr txBox="1"/>
          <p:nvPr/>
        </p:nvSpPr>
        <p:spPr>
          <a:xfrm>
            <a:off x="4035078" y="3092799"/>
            <a:ext cx="5626249"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8F7FE380-8594-4E70-08AE-B3D0535D8E9E}"/>
              </a:ext>
            </a:extLst>
          </p:cNvPr>
          <p:cNvSpPr txBox="1"/>
          <p:nvPr/>
        </p:nvSpPr>
        <p:spPr>
          <a:xfrm>
            <a:off x="5432611" y="3865466"/>
            <a:ext cx="3980329"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4990821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84</TotalTime>
  <Words>386</Words>
  <Application>Microsoft Office PowerPoint</Application>
  <PresentationFormat>Grand écran</PresentationFormat>
  <Paragraphs>61</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2024-06-28T14:42:12Z</dcterms:created>
  <dcterms:modified xsi:type="dcterms:W3CDTF">2024-06-29T09:29:34Z</dcterms:modified>
</cp:coreProperties>
</file>