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61" r:id="rId3"/>
    <p:sldId id="280" r:id="rId4"/>
    <p:sldId id="279" r:id="rId5"/>
    <p:sldId id="278" r:id="rId6"/>
    <p:sldId id="277" r:id="rId7"/>
    <p:sldId id="276" r:id="rId8"/>
    <p:sldId id="275" r:id="rId9"/>
    <p:sldId id="274" r:id="rId10"/>
    <p:sldId id="273" r:id="rId11"/>
    <p:sldId id="272" r:id="rId12"/>
    <p:sldId id="271" r:id="rId13"/>
    <p:sldId id="270" r:id="rId14"/>
    <p:sldId id="269" r:id="rId15"/>
    <p:sldId id="268" r:id="rId16"/>
    <p:sldId id="267" r:id="rId17"/>
    <p:sldId id="264" r:id="rId18"/>
    <p:sldId id="263" r:id="rId19"/>
    <p:sldId id="262" r:id="rId20"/>
    <p:sldId id="283"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67" autoAdjust="0"/>
    <p:restoredTop sz="94660"/>
  </p:normalViewPr>
  <p:slideViewPr>
    <p:cSldViewPr snapToGrid="0">
      <p:cViewPr varScale="1">
        <p:scale>
          <a:sx n="89" d="100"/>
          <a:sy n="89" d="100"/>
        </p:scale>
        <p:origin x="32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C93070-151B-E204-974F-63AE90FC2CD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A6869D5-3106-E13D-BB53-8E7409087D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33E0C74-B821-5C7F-F91F-5E654E87E10B}"/>
              </a:ext>
            </a:extLst>
          </p:cNvPr>
          <p:cNvSpPr>
            <a:spLocks noGrp="1"/>
          </p:cNvSpPr>
          <p:nvPr>
            <p:ph type="dt" sz="half" idx="10"/>
          </p:nvPr>
        </p:nvSpPr>
        <p:spPr/>
        <p:txBody>
          <a:bodyPr/>
          <a:lstStyle/>
          <a:p>
            <a:fld id="{7E24AEF0-28E4-4D15-B61C-CF0815ACB438}" type="datetimeFigureOut">
              <a:rPr lang="fr-FR" smtClean="0"/>
              <a:t>30/06/2024</a:t>
            </a:fld>
            <a:endParaRPr lang="fr-FR"/>
          </a:p>
        </p:txBody>
      </p:sp>
      <p:sp>
        <p:nvSpPr>
          <p:cNvPr id="5" name="Espace réservé du pied de page 4">
            <a:extLst>
              <a:ext uri="{FF2B5EF4-FFF2-40B4-BE49-F238E27FC236}">
                <a16:creationId xmlns:a16="http://schemas.microsoft.com/office/drawing/2014/main" id="{B48893C6-1C8D-5DA4-9307-A4139C63256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6720A35-24F8-F17B-D6D9-C80268FB17F5}"/>
              </a:ext>
            </a:extLst>
          </p:cNvPr>
          <p:cNvSpPr>
            <a:spLocks noGrp="1"/>
          </p:cNvSpPr>
          <p:nvPr>
            <p:ph type="sldNum" sz="quarter" idx="12"/>
          </p:nvPr>
        </p:nvSpPr>
        <p:spPr/>
        <p:txBody>
          <a:bodyPr/>
          <a:lstStyle/>
          <a:p>
            <a:fld id="{3CAF3C3B-AB12-441A-B12C-8E17B75C24B9}" type="slidenum">
              <a:rPr lang="fr-FR" smtClean="0"/>
              <a:t>‹N°›</a:t>
            </a:fld>
            <a:endParaRPr lang="fr-FR"/>
          </a:p>
        </p:txBody>
      </p:sp>
    </p:spTree>
    <p:extLst>
      <p:ext uri="{BB962C8B-B14F-4D97-AF65-F5344CB8AC3E}">
        <p14:creationId xmlns:p14="http://schemas.microsoft.com/office/powerpoint/2010/main" val="23134469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4C8388-B2F5-7334-35AC-EC48F92906E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7801E16-425A-A8D8-8196-1649E730B4E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673ADAA-551F-00FE-E636-F49BE2A58D87}"/>
              </a:ext>
            </a:extLst>
          </p:cNvPr>
          <p:cNvSpPr>
            <a:spLocks noGrp="1"/>
          </p:cNvSpPr>
          <p:nvPr>
            <p:ph type="dt" sz="half" idx="10"/>
          </p:nvPr>
        </p:nvSpPr>
        <p:spPr/>
        <p:txBody>
          <a:bodyPr/>
          <a:lstStyle/>
          <a:p>
            <a:fld id="{7E24AEF0-28E4-4D15-B61C-CF0815ACB438}" type="datetimeFigureOut">
              <a:rPr lang="fr-FR" smtClean="0"/>
              <a:t>30/06/2024</a:t>
            </a:fld>
            <a:endParaRPr lang="fr-FR"/>
          </a:p>
        </p:txBody>
      </p:sp>
      <p:sp>
        <p:nvSpPr>
          <p:cNvPr id="5" name="Espace réservé du pied de page 4">
            <a:extLst>
              <a:ext uri="{FF2B5EF4-FFF2-40B4-BE49-F238E27FC236}">
                <a16:creationId xmlns:a16="http://schemas.microsoft.com/office/drawing/2014/main" id="{3C04C3DE-E9DC-927D-ED6D-25C13CE7F56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C00C2F2-F116-01E6-493F-70CA2D83A977}"/>
              </a:ext>
            </a:extLst>
          </p:cNvPr>
          <p:cNvSpPr>
            <a:spLocks noGrp="1"/>
          </p:cNvSpPr>
          <p:nvPr>
            <p:ph type="sldNum" sz="quarter" idx="12"/>
          </p:nvPr>
        </p:nvSpPr>
        <p:spPr/>
        <p:txBody>
          <a:bodyPr/>
          <a:lstStyle/>
          <a:p>
            <a:fld id="{3CAF3C3B-AB12-441A-B12C-8E17B75C24B9}" type="slidenum">
              <a:rPr lang="fr-FR" smtClean="0"/>
              <a:t>‹N°›</a:t>
            </a:fld>
            <a:endParaRPr lang="fr-FR"/>
          </a:p>
        </p:txBody>
      </p:sp>
    </p:spTree>
    <p:extLst>
      <p:ext uri="{BB962C8B-B14F-4D97-AF65-F5344CB8AC3E}">
        <p14:creationId xmlns:p14="http://schemas.microsoft.com/office/powerpoint/2010/main" val="16593230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10B648-1583-7820-4C1E-08520194DD8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9343BBC-547D-A2AF-0E22-0E8B063037C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7F93741-D338-5DD4-80BD-CE67070C9FE4}"/>
              </a:ext>
            </a:extLst>
          </p:cNvPr>
          <p:cNvSpPr>
            <a:spLocks noGrp="1"/>
          </p:cNvSpPr>
          <p:nvPr>
            <p:ph type="dt" sz="half" idx="10"/>
          </p:nvPr>
        </p:nvSpPr>
        <p:spPr/>
        <p:txBody>
          <a:bodyPr/>
          <a:lstStyle/>
          <a:p>
            <a:fld id="{7E24AEF0-28E4-4D15-B61C-CF0815ACB438}" type="datetimeFigureOut">
              <a:rPr lang="fr-FR" smtClean="0"/>
              <a:t>30/06/2024</a:t>
            </a:fld>
            <a:endParaRPr lang="fr-FR"/>
          </a:p>
        </p:txBody>
      </p:sp>
      <p:sp>
        <p:nvSpPr>
          <p:cNvPr id="5" name="Espace réservé du pied de page 4">
            <a:extLst>
              <a:ext uri="{FF2B5EF4-FFF2-40B4-BE49-F238E27FC236}">
                <a16:creationId xmlns:a16="http://schemas.microsoft.com/office/drawing/2014/main" id="{0E8CF150-7BD7-DBCA-0AAF-7E1A22A997A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6075558-DB96-8786-EDA1-99302455F00F}"/>
              </a:ext>
            </a:extLst>
          </p:cNvPr>
          <p:cNvSpPr>
            <a:spLocks noGrp="1"/>
          </p:cNvSpPr>
          <p:nvPr>
            <p:ph type="sldNum" sz="quarter" idx="12"/>
          </p:nvPr>
        </p:nvSpPr>
        <p:spPr/>
        <p:txBody>
          <a:bodyPr/>
          <a:lstStyle/>
          <a:p>
            <a:fld id="{3CAF3C3B-AB12-441A-B12C-8E17B75C24B9}" type="slidenum">
              <a:rPr lang="fr-FR" smtClean="0"/>
              <a:t>‹N°›</a:t>
            </a:fld>
            <a:endParaRPr lang="fr-FR"/>
          </a:p>
        </p:txBody>
      </p:sp>
    </p:spTree>
    <p:extLst>
      <p:ext uri="{BB962C8B-B14F-4D97-AF65-F5344CB8AC3E}">
        <p14:creationId xmlns:p14="http://schemas.microsoft.com/office/powerpoint/2010/main" val="20105854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16053F-2908-AF9E-3205-4E5B234EAA8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9E54E10-6A6C-5796-24AB-C83F875B020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9D5F8FC-CE24-32A8-0297-40DFC52E71B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9E3EF6A-F35F-6631-421E-F546668CDE06}"/>
              </a:ext>
            </a:extLst>
          </p:cNvPr>
          <p:cNvSpPr>
            <a:spLocks noGrp="1"/>
          </p:cNvSpPr>
          <p:nvPr>
            <p:ph type="dt" sz="half" idx="10"/>
          </p:nvPr>
        </p:nvSpPr>
        <p:spPr/>
        <p:txBody>
          <a:bodyPr/>
          <a:lstStyle/>
          <a:p>
            <a:fld id="{7E24AEF0-28E4-4D15-B61C-CF0815ACB438}" type="datetimeFigureOut">
              <a:rPr lang="fr-FR" smtClean="0"/>
              <a:t>30/06/2024</a:t>
            </a:fld>
            <a:endParaRPr lang="fr-FR"/>
          </a:p>
        </p:txBody>
      </p:sp>
      <p:sp>
        <p:nvSpPr>
          <p:cNvPr id="6" name="Espace réservé du pied de page 5">
            <a:extLst>
              <a:ext uri="{FF2B5EF4-FFF2-40B4-BE49-F238E27FC236}">
                <a16:creationId xmlns:a16="http://schemas.microsoft.com/office/drawing/2014/main" id="{DB86E6A2-FECA-5CAA-1C3B-E5316755440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A56A45C-3A4A-C926-F18F-E366BD735958}"/>
              </a:ext>
            </a:extLst>
          </p:cNvPr>
          <p:cNvSpPr>
            <a:spLocks noGrp="1"/>
          </p:cNvSpPr>
          <p:nvPr>
            <p:ph type="sldNum" sz="quarter" idx="12"/>
          </p:nvPr>
        </p:nvSpPr>
        <p:spPr/>
        <p:txBody>
          <a:bodyPr/>
          <a:lstStyle/>
          <a:p>
            <a:fld id="{3CAF3C3B-AB12-441A-B12C-8E17B75C24B9}" type="slidenum">
              <a:rPr lang="fr-FR" smtClean="0"/>
              <a:t>‹N°›</a:t>
            </a:fld>
            <a:endParaRPr lang="fr-FR"/>
          </a:p>
        </p:txBody>
      </p:sp>
    </p:spTree>
    <p:extLst>
      <p:ext uri="{BB962C8B-B14F-4D97-AF65-F5344CB8AC3E}">
        <p14:creationId xmlns:p14="http://schemas.microsoft.com/office/powerpoint/2010/main" val="40296011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3ED37F-D55B-264E-B9ED-73269098901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84C165A-C11D-137A-9A5E-4CC979DB1C1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6579C0F-340D-ECD4-BC75-EB26251C38C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6CC7FA5-DC41-F4C2-74C5-E0D0E3AD7B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65C1984-3EBE-8587-6462-5A6414F0ECE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85F75B5-9E92-86CB-4B38-F46E5538A777}"/>
              </a:ext>
            </a:extLst>
          </p:cNvPr>
          <p:cNvSpPr>
            <a:spLocks noGrp="1"/>
          </p:cNvSpPr>
          <p:nvPr>
            <p:ph type="dt" sz="half" idx="10"/>
          </p:nvPr>
        </p:nvSpPr>
        <p:spPr/>
        <p:txBody>
          <a:bodyPr/>
          <a:lstStyle/>
          <a:p>
            <a:fld id="{7E24AEF0-28E4-4D15-B61C-CF0815ACB438}" type="datetimeFigureOut">
              <a:rPr lang="fr-FR" smtClean="0"/>
              <a:t>30/06/2024</a:t>
            </a:fld>
            <a:endParaRPr lang="fr-FR"/>
          </a:p>
        </p:txBody>
      </p:sp>
      <p:sp>
        <p:nvSpPr>
          <p:cNvPr id="8" name="Espace réservé du pied de page 7">
            <a:extLst>
              <a:ext uri="{FF2B5EF4-FFF2-40B4-BE49-F238E27FC236}">
                <a16:creationId xmlns:a16="http://schemas.microsoft.com/office/drawing/2014/main" id="{C0CB60E8-BA5C-8799-0F3E-77A79B55AF6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3AC533C-0211-A6EA-15A4-E8DDA6C8E104}"/>
              </a:ext>
            </a:extLst>
          </p:cNvPr>
          <p:cNvSpPr>
            <a:spLocks noGrp="1"/>
          </p:cNvSpPr>
          <p:nvPr>
            <p:ph type="sldNum" sz="quarter" idx="12"/>
          </p:nvPr>
        </p:nvSpPr>
        <p:spPr/>
        <p:txBody>
          <a:bodyPr/>
          <a:lstStyle/>
          <a:p>
            <a:fld id="{3CAF3C3B-AB12-441A-B12C-8E17B75C24B9}" type="slidenum">
              <a:rPr lang="fr-FR" smtClean="0"/>
              <a:t>‹N°›</a:t>
            </a:fld>
            <a:endParaRPr lang="fr-FR"/>
          </a:p>
        </p:txBody>
      </p:sp>
    </p:spTree>
    <p:extLst>
      <p:ext uri="{BB962C8B-B14F-4D97-AF65-F5344CB8AC3E}">
        <p14:creationId xmlns:p14="http://schemas.microsoft.com/office/powerpoint/2010/main" val="32951637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9AA70F1-2499-6173-60AE-36204595ED6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F92AC02-D0EC-9DEC-8640-7CB594400B28}"/>
              </a:ext>
            </a:extLst>
          </p:cNvPr>
          <p:cNvSpPr>
            <a:spLocks noGrp="1"/>
          </p:cNvSpPr>
          <p:nvPr>
            <p:ph type="dt" sz="half" idx="10"/>
          </p:nvPr>
        </p:nvSpPr>
        <p:spPr/>
        <p:txBody>
          <a:bodyPr/>
          <a:lstStyle/>
          <a:p>
            <a:fld id="{7E24AEF0-28E4-4D15-B61C-CF0815ACB438}" type="datetimeFigureOut">
              <a:rPr lang="fr-FR" smtClean="0"/>
              <a:t>30/06/2024</a:t>
            </a:fld>
            <a:endParaRPr lang="fr-FR"/>
          </a:p>
        </p:txBody>
      </p:sp>
      <p:sp>
        <p:nvSpPr>
          <p:cNvPr id="4" name="Espace réservé du pied de page 3">
            <a:extLst>
              <a:ext uri="{FF2B5EF4-FFF2-40B4-BE49-F238E27FC236}">
                <a16:creationId xmlns:a16="http://schemas.microsoft.com/office/drawing/2014/main" id="{1E3F5905-FE31-7FE2-09C2-4FF215A5B86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31DCBA3-08A6-DD29-936B-93E1F1D98C21}"/>
              </a:ext>
            </a:extLst>
          </p:cNvPr>
          <p:cNvSpPr>
            <a:spLocks noGrp="1"/>
          </p:cNvSpPr>
          <p:nvPr>
            <p:ph type="sldNum" sz="quarter" idx="12"/>
          </p:nvPr>
        </p:nvSpPr>
        <p:spPr/>
        <p:txBody>
          <a:bodyPr/>
          <a:lstStyle/>
          <a:p>
            <a:fld id="{3CAF3C3B-AB12-441A-B12C-8E17B75C24B9}" type="slidenum">
              <a:rPr lang="fr-FR" smtClean="0"/>
              <a:t>‹N°›</a:t>
            </a:fld>
            <a:endParaRPr lang="fr-FR"/>
          </a:p>
        </p:txBody>
      </p:sp>
    </p:spTree>
    <p:extLst>
      <p:ext uri="{BB962C8B-B14F-4D97-AF65-F5344CB8AC3E}">
        <p14:creationId xmlns:p14="http://schemas.microsoft.com/office/powerpoint/2010/main" val="3666875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5D0A393-2768-BC65-8425-63782F952813}"/>
              </a:ext>
            </a:extLst>
          </p:cNvPr>
          <p:cNvSpPr>
            <a:spLocks noGrp="1"/>
          </p:cNvSpPr>
          <p:nvPr>
            <p:ph type="dt" sz="half" idx="10"/>
          </p:nvPr>
        </p:nvSpPr>
        <p:spPr/>
        <p:txBody>
          <a:bodyPr/>
          <a:lstStyle/>
          <a:p>
            <a:fld id="{7E24AEF0-28E4-4D15-B61C-CF0815ACB438}" type="datetimeFigureOut">
              <a:rPr lang="fr-FR" smtClean="0"/>
              <a:t>30/06/2024</a:t>
            </a:fld>
            <a:endParaRPr lang="fr-FR"/>
          </a:p>
        </p:txBody>
      </p:sp>
      <p:sp>
        <p:nvSpPr>
          <p:cNvPr id="3" name="Espace réservé du pied de page 2">
            <a:extLst>
              <a:ext uri="{FF2B5EF4-FFF2-40B4-BE49-F238E27FC236}">
                <a16:creationId xmlns:a16="http://schemas.microsoft.com/office/drawing/2014/main" id="{2CDCCC4E-EEF5-5D0F-EB76-54F30E4B2F3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F891212-7214-5C70-6881-2025F817134D}"/>
              </a:ext>
            </a:extLst>
          </p:cNvPr>
          <p:cNvSpPr>
            <a:spLocks noGrp="1"/>
          </p:cNvSpPr>
          <p:nvPr>
            <p:ph type="sldNum" sz="quarter" idx="12"/>
          </p:nvPr>
        </p:nvSpPr>
        <p:spPr/>
        <p:txBody>
          <a:bodyPr/>
          <a:lstStyle/>
          <a:p>
            <a:fld id="{3CAF3C3B-AB12-441A-B12C-8E17B75C24B9}" type="slidenum">
              <a:rPr lang="fr-FR" smtClean="0"/>
              <a:t>‹N°›</a:t>
            </a:fld>
            <a:endParaRPr lang="fr-FR"/>
          </a:p>
        </p:txBody>
      </p:sp>
    </p:spTree>
    <p:extLst>
      <p:ext uri="{BB962C8B-B14F-4D97-AF65-F5344CB8AC3E}">
        <p14:creationId xmlns:p14="http://schemas.microsoft.com/office/powerpoint/2010/main" val="1623172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AA75EE-3E35-786B-739D-B14CA09B117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2ED9578-96D5-E87B-7305-A40A50D78A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91FC772-629B-6997-73E9-61FB5620FC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5EA4359-9015-3173-E6A8-C25026638E60}"/>
              </a:ext>
            </a:extLst>
          </p:cNvPr>
          <p:cNvSpPr>
            <a:spLocks noGrp="1"/>
          </p:cNvSpPr>
          <p:nvPr>
            <p:ph type="dt" sz="half" idx="10"/>
          </p:nvPr>
        </p:nvSpPr>
        <p:spPr/>
        <p:txBody>
          <a:bodyPr/>
          <a:lstStyle/>
          <a:p>
            <a:fld id="{7E24AEF0-28E4-4D15-B61C-CF0815ACB438}" type="datetimeFigureOut">
              <a:rPr lang="fr-FR" smtClean="0"/>
              <a:t>30/06/2024</a:t>
            </a:fld>
            <a:endParaRPr lang="fr-FR"/>
          </a:p>
        </p:txBody>
      </p:sp>
      <p:sp>
        <p:nvSpPr>
          <p:cNvPr id="6" name="Espace réservé du pied de page 5">
            <a:extLst>
              <a:ext uri="{FF2B5EF4-FFF2-40B4-BE49-F238E27FC236}">
                <a16:creationId xmlns:a16="http://schemas.microsoft.com/office/drawing/2014/main" id="{AA9346CA-2BDD-BEC6-619B-814CE1B6B86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B1BF876-65BC-854E-309A-70088D421FF4}"/>
              </a:ext>
            </a:extLst>
          </p:cNvPr>
          <p:cNvSpPr>
            <a:spLocks noGrp="1"/>
          </p:cNvSpPr>
          <p:nvPr>
            <p:ph type="sldNum" sz="quarter" idx="12"/>
          </p:nvPr>
        </p:nvSpPr>
        <p:spPr/>
        <p:txBody>
          <a:bodyPr/>
          <a:lstStyle/>
          <a:p>
            <a:fld id="{3CAF3C3B-AB12-441A-B12C-8E17B75C24B9}" type="slidenum">
              <a:rPr lang="fr-FR" smtClean="0"/>
              <a:t>‹N°›</a:t>
            </a:fld>
            <a:endParaRPr lang="fr-FR"/>
          </a:p>
        </p:txBody>
      </p:sp>
    </p:spTree>
    <p:extLst>
      <p:ext uri="{BB962C8B-B14F-4D97-AF65-F5344CB8AC3E}">
        <p14:creationId xmlns:p14="http://schemas.microsoft.com/office/powerpoint/2010/main" val="41658480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3E12EE-42AE-1483-9723-82727FEC8CE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BC1176E-7AEB-4C34-BCB3-FD9CA5146B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6D2367E-084E-7B0C-B983-97AE842E3D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AF6056F-A708-607F-204F-17DDF13F2B46}"/>
              </a:ext>
            </a:extLst>
          </p:cNvPr>
          <p:cNvSpPr>
            <a:spLocks noGrp="1"/>
          </p:cNvSpPr>
          <p:nvPr>
            <p:ph type="dt" sz="half" idx="10"/>
          </p:nvPr>
        </p:nvSpPr>
        <p:spPr/>
        <p:txBody>
          <a:bodyPr/>
          <a:lstStyle/>
          <a:p>
            <a:fld id="{7E24AEF0-28E4-4D15-B61C-CF0815ACB438}" type="datetimeFigureOut">
              <a:rPr lang="fr-FR" smtClean="0"/>
              <a:t>30/06/2024</a:t>
            </a:fld>
            <a:endParaRPr lang="fr-FR"/>
          </a:p>
        </p:txBody>
      </p:sp>
      <p:sp>
        <p:nvSpPr>
          <p:cNvPr id="6" name="Espace réservé du pied de page 5">
            <a:extLst>
              <a:ext uri="{FF2B5EF4-FFF2-40B4-BE49-F238E27FC236}">
                <a16:creationId xmlns:a16="http://schemas.microsoft.com/office/drawing/2014/main" id="{E87D5FC5-AC86-0AE2-6A44-7C818E10348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FE7A4A6-EF32-E35C-48A3-DAD9AFE43100}"/>
              </a:ext>
            </a:extLst>
          </p:cNvPr>
          <p:cNvSpPr>
            <a:spLocks noGrp="1"/>
          </p:cNvSpPr>
          <p:nvPr>
            <p:ph type="sldNum" sz="quarter" idx="12"/>
          </p:nvPr>
        </p:nvSpPr>
        <p:spPr/>
        <p:txBody>
          <a:bodyPr/>
          <a:lstStyle/>
          <a:p>
            <a:fld id="{3CAF3C3B-AB12-441A-B12C-8E17B75C24B9}" type="slidenum">
              <a:rPr lang="fr-FR" smtClean="0"/>
              <a:t>‹N°›</a:t>
            </a:fld>
            <a:endParaRPr lang="fr-FR"/>
          </a:p>
        </p:txBody>
      </p:sp>
    </p:spTree>
    <p:extLst>
      <p:ext uri="{BB962C8B-B14F-4D97-AF65-F5344CB8AC3E}">
        <p14:creationId xmlns:p14="http://schemas.microsoft.com/office/powerpoint/2010/main" val="15191787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C1EB7C-BEC1-C221-7C1A-F8738AA18A8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BB35328-8756-ACB5-523A-5F6A5D226B1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0B4E39E-3CCD-1809-B158-39CE301BFC67}"/>
              </a:ext>
            </a:extLst>
          </p:cNvPr>
          <p:cNvSpPr>
            <a:spLocks noGrp="1"/>
          </p:cNvSpPr>
          <p:nvPr>
            <p:ph type="dt" sz="half" idx="10"/>
          </p:nvPr>
        </p:nvSpPr>
        <p:spPr/>
        <p:txBody>
          <a:bodyPr/>
          <a:lstStyle/>
          <a:p>
            <a:fld id="{7E24AEF0-28E4-4D15-B61C-CF0815ACB438}" type="datetimeFigureOut">
              <a:rPr lang="fr-FR" smtClean="0"/>
              <a:t>30/06/2024</a:t>
            </a:fld>
            <a:endParaRPr lang="fr-FR"/>
          </a:p>
        </p:txBody>
      </p:sp>
      <p:sp>
        <p:nvSpPr>
          <p:cNvPr id="5" name="Espace réservé du pied de page 4">
            <a:extLst>
              <a:ext uri="{FF2B5EF4-FFF2-40B4-BE49-F238E27FC236}">
                <a16:creationId xmlns:a16="http://schemas.microsoft.com/office/drawing/2014/main" id="{B2564D41-CAAC-FD41-5DE6-0DA58872360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D007FF0-91A9-A653-2626-1CAA70F73E81}"/>
              </a:ext>
            </a:extLst>
          </p:cNvPr>
          <p:cNvSpPr>
            <a:spLocks noGrp="1"/>
          </p:cNvSpPr>
          <p:nvPr>
            <p:ph type="sldNum" sz="quarter" idx="12"/>
          </p:nvPr>
        </p:nvSpPr>
        <p:spPr/>
        <p:txBody>
          <a:bodyPr/>
          <a:lstStyle/>
          <a:p>
            <a:fld id="{3CAF3C3B-AB12-441A-B12C-8E17B75C24B9}" type="slidenum">
              <a:rPr lang="fr-FR" smtClean="0"/>
              <a:t>‹N°›</a:t>
            </a:fld>
            <a:endParaRPr lang="fr-FR"/>
          </a:p>
        </p:txBody>
      </p:sp>
    </p:spTree>
    <p:extLst>
      <p:ext uri="{BB962C8B-B14F-4D97-AF65-F5344CB8AC3E}">
        <p14:creationId xmlns:p14="http://schemas.microsoft.com/office/powerpoint/2010/main" val="31015428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BF3F76D-D2F8-5AF7-3323-847D9A6D5F4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C82A948-461D-6114-1B03-97D2FABB6C6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F507B9A-219F-C79C-E89E-84D0E2AE0906}"/>
              </a:ext>
            </a:extLst>
          </p:cNvPr>
          <p:cNvSpPr>
            <a:spLocks noGrp="1"/>
          </p:cNvSpPr>
          <p:nvPr>
            <p:ph type="dt" sz="half" idx="10"/>
          </p:nvPr>
        </p:nvSpPr>
        <p:spPr/>
        <p:txBody>
          <a:bodyPr/>
          <a:lstStyle/>
          <a:p>
            <a:fld id="{7E24AEF0-28E4-4D15-B61C-CF0815ACB438}" type="datetimeFigureOut">
              <a:rPr lang="fr-FR" smtClean="0"/>
              <a:t>30/06/2024</a:t>
            </a:fld>
            <a:endParaRPr lang="fr-FR"/>
          </a:p>
        </p:txBody>
      </p:sp>
      <p:sp>
        <p:nvSpPr>
          <p:cNvPr id="5" name="Espace réservé du pied de page 4">
            <a:extLst>
              <a:ext uri="{FF2B5EF4-FFF2-40B4-BE49-F238E27FC236}">
                <a16:creationId xmlns:a16="http://schemas.microsoft.com/office/drawing/2014/main" id="{57292CA6-6CDF-551F-0669-A15A99F422F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86F7583-8904-FE2D-C5ED-DE75F66B7736}"/>
              </a:ext>
            </a:extLst>
          </p:cNvPr>
          <p:cNvSpPr>
            <a:spLocks noGrp="1"/>
          </p:cNvSpPr>
          <p:nvPr>
            <p:ph type="sldNum" sz="quarter" idx="12"/>
          </p:nvPr>
        </p:nvSpPr>
        <p:spPr/>
        <p:txBody>
          <a:bodyPr/>
          <a:lstStyle/>
          <a:p>
            <a:fld id="{3CAF3C3B-AB12-441A-B12C-8E17B75C24B9}" type="slidenum">
              <a:rPr lang="fr-FR" smtClean="0"/>
              <a:t>‹N°›</a:t>
            </a:fld>
            <a:endParaRPr lang="fr-FR"/>
          </a:p>
        </p:txBody>
      </p:sp>
    </p:spTree>
    <p:extLst>
      <p:ext uri="{BB962C8B-B14F-4D97-AF65-F5344CB8AC3E}">
        <p14:creationId xmlns:p14="http://schemas.microsoft.com/office/powerpoint/2010/main" val="4996166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49A579A-5F81-BC8A-28BF-9302207015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11984FA-8C62-9B19-873D-3224CDD490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F670AE1-5DDA-454B-E38C-F8B26DF1333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E24AEF0-28E4-4D15-B61C-CF0815ACB438}" type="datetimeFigureOut">
              <a:rPr lang="fr-FR" smtClean="0"/>
              <a:t>30/06/2024</a:t>
            </a:fld>
            <a:endParaRPr lang="fr-FR"/>
          </a:p>
        </p:txBody>
      </p:sp>
      <p:sp>
        <p:nvSpPr>
          <p:cNvPr id="5" name="Espace réservé du pied de page 4">
            <a:extLst>
              <a:ext uri="{FF2B5EF4-FFF2-40B4-BE49-F238E27FC236}">
                <a16:creationId xmlns:a16="http://schemas.microsoft.com/office/drawing/2014/main" id="{D40B949B-42AF-1C31-CC10-262FB22EDF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07114E0-3BE2-59A2-C673-04B8A830BD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CAF3C3B-AB12-441A-B12C-8E17B75C24B9}" type="slidenum">
              <a:rPr lang="fr-FR" smtClean="0"/>
              <a:t>‹N°›</a:t>
            </a:fld>
            <a:endParaRPr lang="fr-FR"/>
          </a:p>
        </p:txBody>
      </p:sp>
    </p:spTree>
    <p:extLst>
      <p:ext uri="{BB962C8B-B14F-4D97-AF65-F5344CB8AC3E}">
        <p14:creationId xmlns:p14="http://schemas.microsoft.com/office/powerpoint/2010/main" val="30633075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montagne, ciel&#10;&#10;Description générée automatiquement">
            <a:extLst>
              <a:ext uri="{FF2B5EF4-FFF2-40B4-BE49-F238E27FC236}">
                <a16:creationId xmlns:a16="http://schemas.microsoft.com/office/drawing/2014/main" id="{5EFA906D-F836-5033-D267-B2644C791B2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8000" y="910287"/>
            <a:ext cx="11556000" cy="4357575"/>
          </a:xfrm>
          <a:prstGeom prst="rect">
            <a:avLst/>
          </a:prstGeom>
          <a:effectLst>
            <a:softEdge rad="317500"/>
          </a:effectLst>
        </p:spPr>
      </p:pic>
      <p:sp>
        <p:nvSpPr>
          <p:cNvPr id="4" name="ZoneTexte 3">
            <a:extLst>
              <a:ext uri="{FF2B5EF4-FFF2-40B4-BE49-F238E27FC236}">
                <a16:creationId xmlns:a16="http://schemas.microsoft.com/office/drawing/2014/main" id="{04AEA4F8-DD34-AA5F-9AA4-91CD024FBCC5}"/>
              </a:ext>
            </a:extLst>
          </p:cNvPr>
          <p:cNvSpPr txBox="1"/>
          <p:nvPr/>
        </p:nvSpPr>
        <p:spPr>
          <a:xfrm>
            <a:off x="2859303" y="679454"/>
            <a:ext cx="8921931" cy="461665"/>
          </a:xfrm>
          <a:prstGeom prst="rect">
            <a:avLst/>
          </a:prstGeom>
          <a:noFill/>
        </p:spPr>
        <p:txBody>
          <a:bodyPr wrap="square" rtlCol="0">
            <a:spAutoFit/>
          </a:bodyPr>
          <a:lstStyle/>
          <a:p>
            <a:r>
              <a:rPr lang="fr-FR" sz="2400" b="1" dirty="0"/>
              <a:t>La Cappadoce – Turquie N°2 – suite et fin –N°2</a:t>
            </a:r>
          </a:p>
        </p:txBody>
      </p:sp>
      <p:sp>
        <p:nvSpPr>
          <p:cNvPr id="5" name="ZoneTexte 4">
            <a:extLst>
              <a:ext uri="{FF2B5EF4-FFF2-40B4-BE49-F238E27FC236}">
                <a16:creationId xmlns:a16="http://schemas.microsoft.com/office/drawing/2014/main" id="{D6914F42-2B80-5598-3F3F-80240D6ADF44}"/>
              </a:ext>
            </a:extLst>
          </p:cNvPr>
          <p:cNvSpPr txBox="1"/>
          <p:nvPr/>
        </p:nvSpPr>
        <p:spPr>
          <a:xfrm>
            <a:off x="733697" y="4919008"/>
            <a:ext cx="10724606" cy="1938992"/>
          </a:xfrm>
          <a:prstGeom prst="rect">
            <a:avLst/>
          </a:prstGeom>
          <a:noFill/>
        </p:spPr>
        <p:txBody>
          <a:bodyPr wrap="square" rtlCol="0">
            <a:spAutoFit/>
          </a:bodyPr>
          <a:lstStyle/>
          <a:p>
            <a:r>
              <a:rPr lang="fr-FR" sz="2400" b="1" dirty="0"/>
              <a:t> Vue panoramique de la colline d'</a:t>
            </a:r>
            <a:r>
              <a:rPr lang="fr-FR" sz="2400" b="1" dirty="0" err="1"/>
              <a:t>Aktepe</a:t>
            </a:r>
            <a:r>
              <a:rPr lang="fr-FR" sz="2400" b="1" dirty="0"/>
              <a:t>, une montagne au nord-est de </a:t>
            </a:r>
            <a:r>
              <a:rPr lang="fr-FR" sz="2400" b="1" dirty="0" err="1"/>
              <a:t>Göreme</a:t>
            </a:r>
            <a:r>
              <a:rPr lang="fr-FR" sz="2400" b="1" dirty="0"/>
              <a:t> en Cappadoce, dans le centre de la Turquie. Cette région abrite de nombreuses maisons anciennes, des églises et des fermes à pigeons creusées directement dans la roche. Cette photo a été prise dans la vallée des roses.</a:t>
            </a:r>
          </a:p>
        </p:txBody>
      </p:sp>
    </p:spTree>
    <p:extLst>
      <p:ext uri="{BB962C8B-B14F-4D97-AF65-F5344CB8AC3E}">
        <p14:creationId xmlns:p14="http://schemas.microsoft.com/office/powerpoint/2010/main" val="1497844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sndAc>
          <p:stSnd loop="1">
            <p:snd r:embed="rId2" name="The Lake and I composed by Ernesto Cortazar.wav"/>
          </p:stSnd>
        </p:sndAc>
      </p:transition>
    </mc:Choice>
    <mc:Fallback>
      <p:transition spd="slow" advClick="0" advTm="8000">
        <p:fade/>
        <p:sndAc>
          <p:stSnd loop="1">
            <p:snd r:embed="rId2" name="The Lake and I composed by Ernesto Cortaz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99EF884-38AC-84A4-F81A-DF0A4ABFCE82}"/>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rPr>
              <a:t>La Cappadoce est une région semi-aride du centre de la Turquie. Elle est réputée pour ses cheminées de fées caractéristiques, grandes formations rocheuses en forme de cônes présentes dans la vallée des Moines, à </a:t>
            </a:r>
            <a:r>
              <a:rPr lang="fr-FR" sz="4000" b="1" dirty="0" err="1">
                <a:solidFill>
                  <a:srgbClr val="FFFF00"/>
                </a:solidFill>
              </a:rPr>
              <a:t>Göreme</a:t>
            </a:r>
            <a:r>
              <a:rPr lang="fr-FR" sz="4000" b="1" dirty="0">
                <a:solidFill>
                  <a:srgbClr val="FFFF00"/>
                </a:solidFill>
              </a:rPr>
              <a:t> et ailleurs. Les autres sites notables comprennent les maisons de l'âge du bronze sculptées dans les parois des vallées par des troglodytes (habitants de grottes), puis utilisées comme refuges par les premiers chrétiens. Mesurant 100 mètres de profondeur, le canyon d'</a:t>
            </a:r>
            <a:r>
              <a:rPr lang="fr-FR" sz="4000" b="1" dirty="0" err="1">
                <a:solidFill>
                  <a:srgbClr val="FFFF00"/>
                </a:solidFill>
              </a:rPr>
              <a:t>Ihlara</a:t>
            </a:r>
            <a:r>
              <a:rPr lang="fr-FR" sz="4000" b="1" dirty="0">
                <a:solidFill>
                  <a:srgbClr val="FFFF00"/>
                </a:solidFill>
              </a:rPr>
              <a:t> abrite de nombreuses églises rupestres</a:t>
            </a:r>
          </a:p>
        </p:txBody>
      </p:sp>
    </p:spTree>
    <p:extLst>
      <p:ext uri="{BB962C8B-B14F-4D97-AF65-F5344CB8AC3E}">
        <p14:creationId xmlns:p14="http://schemas.microsoft.com/office/powerpoint/2010/main" val="37742078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0" end="0"/>
                                            </p:txEl>
                                          </p:spTgt>
                                        </p:tgtEl>
                                        <p:attrNameLst>
                                          <p:attrName>style.visibility</p:attrName>
                                        </p:attrNameLst>
                                      </p:cBhvr>
                                      <p:to>
                                        <p:strVal val="visible"/>
                                      </p:to>
                                    </p:set>
                                    <p:set>
                                      <p:cBhvr>
                                        <p:cTn id="16" dur="455" fill="hold">
                                          <p:stCondLst>
                                            <p:cond delay="0"/>
                                          </p:stCondLst>
                                        </p:cTn>
                                        <p:tgtEl>
                                          <p:spTgt spid="2">
                                            <p:txEl>
                                              <p:pRg st="0" end="0"/>
                                            </p:txEl>
                                          </p:spTgt>
                                        </p:tgtEl>
                                        <p:attrNameLst>
                                          <p:attrName>style.rotation</p:attrName>
                                        </p:attrNameLst>
                                      </p:cBhvr>
                                      <p:to>
                                        <p:strVal val="-45.0"/>
                                      </p:to>
                                    </p:set>
                                    <p:anim calcmode="lin" valueType="num">
                                      <p:cBhvr>
                                        <p:cTn id="17"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ocher, sol&#10;&#10;Description générée automatiquement">
            <a:extLst>
              <a:ext uri="{FF2B5EF4-FFF2-40B4-BE49-F238E27FC236}">
                <a16:creationId xmlns:a16="http://schemas.microsoft.com/office/drawing/2014/main" id="{0DFBAEAF-631C-984A-40C7-85248AE7CD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5" cy="6300000"/>
          </a:xfrm>
          <a:prstGeom prst="rect">
            <a:avLst/>
          </a:prstGeom>
          <a:effectLst>
            <a:softEdge rad="635000"/>
          </a:effectLst>
        </p:spPr>
      </p:pic>
      <p:sp>
        <p:nvSpPr>
          <p:cNvPr id="4" name="ZoneTexte 3">
            <a:extLst>
              <a:ext uri="{FF2B5EF4-FFF2-40B4-BE49-F238E27FC236}">
                <a16:creationId xmlns:a16="http://schemas.microsoft.com/office/drawing/2014/main" id="{FA901A23-00B6-E582-6836-036C32D86DAA}"/>
              </a:ext>
            </a:extLst>
          </p:cNvPr>
          <p:cNvSpPr txBox="1"/>
          <p:nvPr/>
        </p:nvSpPr>
        <p:spPr>
          <a:xfrm>
            <a:off x="2926081" y="6027003"/>
            <a:ext cx="9835961" cy="830997"/>
          </a:xfrm>
          <a:prstGeom prst="rect">
            <a:avLst/>
          </a:prstGeom>
          <a:noFill/>
        </p:spPr>
        <p:txBody>
          <a:bodyPr wrap="square" rtlCol="0">
            <a:spAutoFit/>
          </a:bodyPr>
          <a:lstStyle/>
          <a:p>
            <a:endParaRPr lang="fr-FR" sz="2400" b="1" dirty="0"/>
          </a:p>
          <a:p>
            <a:r>
              <a:rPr lang="fr-FR" sz="2400" b="1" dirty="0"/>
              <a:t>Les montgolfières décollent au lever du soleil</a:t>
            </a:r>
          </a:p>
        </p:txBody>
      </p:sp>
    </p:spTree>
    <p:extLst>
      <p:ext uri="{BB962C8B-B14F-4D97-AF65-F5344CB8AC3E}">
        <p14:creationId xmlns:p14="http://schemas.microsoft.com/office/powerpoint/2010/main" val="2306020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nuage, plein air, ciel&#10;&#10;Description générée automatiquement">
            <a:extLst>
              <a:ext uri="{FF2B5EF4-FFF2-40B4-BE49-F238E27FC236}">
                <a16:creationId xmlns:a16="http://schemas.microsoft.com/office/drawing/2014/main" id="{D55E0F30-3DE6-05DD-1594-8C908E94AE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EFC940D7-E81F-6DD7-59A6-630ABCDF4391}"/>
              </a:ext>
            </a:extLst>
          </p:cNvPr>
          <p:cNvSpPr txBox="1"/>
          <p:nvPr/>
        </p:nvSpPr>
        <p:spPr>
          <a:xfrm>
            <a:off x="1907178" y="5931264"/>
            <a:ext cx="10737667" cy="830997"/>
          </a:xfrm>
          <a:prstGeom prst="rect">
            <a:avLst/>
          </a:prstGeom>
          <a:noFill/>
        </p:spPr>
        <p:txBody>
          <a:bodyPr wrap="square" rtlCol="0">
            <a:spAutoFit/>
          </a:bodyPr>
          <a:lstStyle/>
          <a:p>
            <a:endParaRPr lang="fr-FR" sz="2400" b="1" dirty="0"/>
          </a:p>
          <a:p>
            <a:r>
              <a:rPr lang="fr-FR" sz="2400" b="1" dirty="0"/>
              <a:t>Mont </a:t>
            </a:r>
            <a:r>
              <a:rPr lang="fr-FR" sz="2400" b="1" dirty="0" err="1"/>
              <a:t>Erciyes</a:t>
            </a:r>
            <a:r>
              <a:rPr lang="fr-FR" sz="2400" b="1" dirty="0"/>
              <a:t> (3916 m), la plus haute montagne de Cappadoce</a:t>
            </a:r>
          </a:p>
        </p:txBody>
      </p:sp>
    </p:spTree>
    <p:extLst>
      <p:ext uri="{BB962C8B-B14F-4D97-AF65-F5344CB8AC3E}">
        <p14:creationId xmlns:p14="http://schemas.microsoft.com/office/powerpoint/2010/main" val="7099082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5CFB6D33-D437-7C9D-60AC-FCFC14B07F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17FA4EF4-D7E8-56F8-DB21-563267515404}"/>
              </a:ext>
            </a:extLst>
          </p:cNvPr>
          <p:cNvSpPr txBox="1"/>
          <p:nvPr/>
        </p:nvSpPr>
        <p:spPr>
          <a:xfrm>
            <a:off x="1201783" y="6027003"/>
            <a:ext cx="11273246" cy="830997"/>
          </a:xfrm>
          <a:prstGeom prst="rect">
            <a:avLst/>
          </a:prstGeom>
          <a:noFill/>
        </p:spPr>
        <p:txBody>
          <a:bodyPr wrap="square" rtlCol="0">
            <a:spAutoFit/>
          </a:bodyPr>
          <a:lstStyle/>
          <a:p>
            <a:endParaRPr lang="fr-FR" sz="2400" b="1" dirty="0"/>
          </a:p>
          <a:p>
            <a:r>
              <a:rPr lang="fr-FR" sz="2400" b="1" dirty="0"/>
              <a:t>Vue sur la vallée du monastère de </a:t>
            </a:r>
            <a:r>
              <a:rPr lang="fr-FR" sz="2400" b="1" dirty="0" err="1"/>
              <a:t>Güzelyurt</a:t>
            </a:r>
            <a:r>
              <a:rPr lang="fr-FR" sz="2400" b="1" dirty="0"/>
              <a:t> et la mosquée de l'église</a:t>
            </a:r>
          </a:p>
        </p:txBody>
      </p:sp>
    </p:spTree>
    <p:extLst>
      <p:ext uri="{BB962C8B-B14F-4D97-AF65-F5344CB8AC3E}">
        <p14:creationId xmlns:p14="http://schemas.microsoft.com/office/powerpoint/2010/main" val="42932892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montagne&#10;&#10;Description générée automatiquement">
            <a:extLst>
              <a:ext uri="{FF2B5EF4-FFF2-40B4-BE49-F238E27FC236}">
                <a16:creationId xmlns:a16="http://schemas.microsoft.com/office/drawing/2014/main" id="{717EDBFD-079B-A799-0ADD-10486A1027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89" y="279000"/>
            <a:ext cx="9453621" cy="6300000"/>
          </a:xfrm>
          <a:prstGeom prst="rect">
            <a:avLst/>
          </a:prstGeom>
          <a:effectLst>
            <a:softEdge rad="635000"/>
          </a:effectLst>
        </p:spPr>
      </p:pic>
      <p:sp>
        <p:nvSpPr>
          <p:cNvPr id="4" name="ZoneTexte 3">
            <a:extLst>
              <a:ext uri="{FF2B5EF4-FFF2-40B4-BE49-F238E27FC236}">
                <a16:creationId xmlns:a16="http://schemas.microsoft.com/office/drawing/2014/main" id="{C795F568-3334-D6AF-5BE4-43B9F3830D1B}"/>
              </a:ext>
            </a:extLst>
          </p:cNvPr>
          <p:cNvSpPr txBox="1"/>
          <p:nvPr/>
        </p:nvSpPr>
        <p:spPr>
          <a:xfrm>
            <a:off x="3435532" y="5917647"/>
            <a:ext cx="8562936" cy="830997"/>
          </a:xfrm>
          <a:prstGeom prst="rect">
            <a:avLst/>
          </a:prstGeom>
          <a:noFill/>
        </p:spPr>
        <p:txBody>
          <a:bodyPr wrap="square" rtlCol="0">
            <a:spAutoFit/>
          </a:bodyPr>
          <a:lstStyle/>
          <a:p>
            <a:endParaRPr lang="fr-FR" sz="2400" b="1" dirty="0"/>
          </a:p>
          <a:p>
            <a:r>
              <a:rPr lang="fr-FR" sz="2400" b="1" dirty="0"/>
              <a:t>Maisons traditionnelles de Cappadoce</a:t>
            </a:r>
          </a:p>
        </p:txBody>
      </p:sp>
    </p:spTree>
    <p:extLst>
      <p:ext uri="{BB962C8B-B14F-4D97-AF65-F5344CB8AC3E}">
        <p14:creationId xmlns:p14="http://schemas.microsoft.com/office/powerpoint/2010/main" val="25326570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ciel, plein air, poterie, sol&#10;&#10;Description générée automatiquement">
            <a:extLst>
              <a:ext uri="{FF2B5EF4-FFF2-40B4-BE49-F238E27FC236}">
                <a16:creationId xmlns:a16="http://schemas.microsoft.com/office/drawing/2014/main" id="{B9F12D79-A1F8-2C76-95A7-540B4ABFD9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7906" y="279000"/>
            <a:ext cx="9487044" cy="6300000"/>
          </a:xfrm>
          <a:prstGeom prst="rect">
            <a:avLst/>
          </a:prstGeom>
          <a:effectLst>
            <a:softEdge rad="635000"/>
          </a:effectLst>
        </p:spPr>
      </p:pic>
      <p:sp>
        <p:nvSpPr>
          <p:cNvPr id="8" name="ZoneTexte 7">
            <a:extLst>
              <a:ext uri="{FF2B5EF4-FFF2-40B4-BE49-F238E27FC236}">
                <a16:creationId xmlns:a16="http://schemas.microsoft.com/office/drawing/2014/main" id="{6B13999D-D426-6990-1202-E97E3F37A7D1}"/>
              </a:ext>
            </a:extLst>
          </p:cNvPr>
          <p:cNvSpPr txBox="1"/>
          <p:nvPr/>
        </p:nvSpPr>
        <p:spPr>
          <a:xfrm>
            <a:off x="2508068" y="5845694"/>
            <a:ext cx="8904081" cy="830997"/>
          </a:xfrm>
          <a:prstGeom prst="rect">
            <a:avLst/>
          </a:prstGeom>
          <a:noFill/>
        </p:spPr>
        <p:txBody>
          <a:bodyPr wrap="square" rtlCol="0">
            <a:spAutoFit/>
          </a:bodyPr>
          <a:lstStyle/>
          <a:p>
            <a:endParaRPr lang="fr-FR" sz="2400" b="1" dirty="0"/>
          </a:p>
          <a:p>
            <a:r>
              <a:rPr lang="fr-FR" sz="2400" b="1" dirty="0"/>
              <a:t>Arbre décoré avec le château d'Uçhisar en arrière-plan.</a:t>
            </a:r>
          </a:p>
        </p:txBody>
      </p:sp>
    </p:spTree>
    <p:extLst>
      <p:ext uri="{BB962C8B-B14F-4D97-AF65-F5344CB8AC3E}">
        <p14:creationId xmlns:p14="http://schemas.microsoft.com/office/powerpoint/2010/main" val="40417717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sol&#10;&#10;Description générée automatiquement">
            <a:extLst>
              <a:ext uri="{FF2B5EF4-FFF2-40B4-BE49-F238E27FC236}">
                <a16:creationId xmlns:a16="http://schemas.microsoft.com/office/drawing/2014/main" id="{822B0F0A-08A8-073F-65C5-6A00337BE9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182892"/>
            <a:ext cx="9453705" cy="6300000"/>
          </a:xfrm>
          <a:prstGeom prst="rect">
            <a:avLst/>
          </a:prstGeom>
          <a:effectLst>
            <a:softEdge rad="635000"/>
          </a:effectLst>
        </p:spPr>
      </p:pic>
      <p:sp>
        <p:nvSpPr>
          <p:cNvPr id="4" name="ZoneTexte 3">
            <a:extLst>
              <a:ext uri="{FF2B5EF4-FFF2-40B4-BE49-F238E27FC236}">
                <a16:creationId xmlns:a16="http://schemas.microsoft.com/office/drawing/2014/main" id="{7B2A709E-41B1-FCEE-563F-013537E3EC11}"/>
              </a:ext>
            </a:extLst>
          </p:cNvPr>
          <p:cNvSpPr txBox="1"/>
          <p:nvPr/>
        </p:nvSpPr>
        <p:spPr>
          <a:xfrm>
            <a:off x="3722914" y="5651895"/>
            <a:ext cx="9453705" cy="830997"/>
          </a:xfrm>
          <a:prstGeom prst="rect">
            <a:avLst/>
          </a:prstGeom>
          <a:noFill/>
        </p:spPr>
        <p:txBody>
          <a:bodyPr wrap="square" rtlCol="0">
            <a:spAutoFit/>
          </a:bodyPr>
          <a:lstStyle/>
          <a:p>
            <a:endParaRPr lang="fr-FR" sz="2400" b="1" dirty="0"/>
          </a:p>
          <a:p>
            <a:r>
              <a:rPr lang="fr-FR" sz="2400" b="1" dirty="0"/>
              <a:t>Chevaux en liberté en Cappadoce</a:t>
            </a:r>
          </a:p>
        </p:txBody>
      </p:sp>
    </p:spTree>
    <p:extLst>
      <p:ext uri="{BB962C8B-B14F-4D97-AF65-F5344CB8AC3E}">
        <p14:creationId xmlns:p14="http://schemas.microsoft.com/office/powerpoint/2010/main" val="8807198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grotte, ciel&#10;&#10;Description générée automatiquement">
            <a:extLst>
              <a:ext uri="{FF2B5EF4-FFF2-40B4-BE49-F238E27FC236}">
                <a16:creationId xmlns:a16="http://schemas.microsoft.com/office/drawing/2014/main" id="{B33C010A-28FF-8E1D-03B2-BD83AC26F0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8" y="189000"/>
            <a:ext cx="4858484"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A6911EB-1670-DBFB-6603-8513D016A82A}"/>
              </a:ext>
            </a:extLst>
          </p:cNvPr>
          <p:cNvSpPr txBox="1"/>
          <p:nvPr/>
        </p:nvSpPr>
        <p:spPr>
          <a:xfrm>
            <a:off x="0" y="3429000"/>
            <a:ext cx="3762103" cy="1200329"/>
          </a:xfrm>
          <a:prstGeom prst="rect">
            <a:avLst/>
          </a:prstGeom>
          <a:noFill/>
        </p:spPr>
        <p:txBody>
          <a:bodyPr wrap="square" rtlCol="0">
            <a:spAutoFit/>
          </a:bodyPr>
          <a:lstStyle/>
          <a:p>
            <a:r>
              <a:rPr lang="fr-FR" sz="2400" b="1" dirty="0"/>
              <a:t>Architecture taillée dans la roche dans la vallée des Moines, </a:t>
            </a:r>
            <a:r>
              <a:rPr lang="fr-FR" sz="2400" b="1" dirty="0" err="1"/>
              <a:t>Paşabağ</a:t>
            </a:r>
            <a:endParaRPr lang="fr-FR" sz="2400" b="1" dirty="0"/>
          </a:p>
        </p:txBody>
      </p:sp>
    </p:spTree>
    <p:extLst>
      <p:ext uri="{BB962C8B-B14F-4D97-AF65-F5344CB8AC3E}">
        <p14:creationId xmlns:p14="http://schemas.microsoft.com/office/powerpoint/2010/main" val="16082634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uines, bâtiment, grotte, Histoire&#10;&#10;Description générée automatiquement">
            <a:extLst>
              <a:ext uri="{FF2B5EF4-FFF2-40B4-BE49-F238E27FC236}">
                <a16:creationId xmlns:a16="http://schemas.microsoft.com/office/drawing/2014/main" id="{77587BC4-67E9-7139-49A9-1E65AD05A2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9749" y="279000"/>
            <a:ext cx="7772502" cy="6300000"/>
          </a:xfrm>
          <a:prstGeom prst="rect">
            <a:avLst/>
          </a:prstGeom>
          <a:effectLst>
            <a:softEdge rad="635000"/>
          </a:effectLst>
        </p:spPr>
      </p:pic>
      <p:sp>
        <p:nvSpPr>
          <p:cNvPr id="4" name="ZoneTexte 3">
            <a:extLst>
              <a:ext uri="{FF2B5EF4-FFF2-40B4-BE49-F238E27FC236}">
                <a16:creationId xmlns:a16="http://schemas.microsoft.com/office/drawing/2014/main" id="{ADEE6434-42D0-B226-3583-BD0CBC480265}"/>
              </a:ext>
            </a:extLst>
          </p:cNvPr>
          <p:cNvSpPr txBox="1"/>
          <p:nvPr/>
        </p:nvSpPr>
        <p:spPr>
          <a:xfrm>
            <a:off x="2886891" y="5865223"/>
            <a:ext cx="7328263" cy="830997"/>
          </a:xfrm>
          <a:prstGeom prst="rect">
            <a:avLst/>
          </a:prstGeom>
          <a:noFill/>
        </p:spPr>
        <p:txBody>
          <a:bodyPr wrap="square" rtlCol="0">
            <a:spAutoFit/>
          </a:bodyPr>
          <a:lstStyle/>
          <a:p>
            <a:endParaRPr lang="fr-FR" sz="2400" b="1" dirty="0"/>
          </a:p>
          <a:p>
            <a:r>
              <a:rPr lang="fr-FR" sz="2400" b="1" dirty="0"/>
              <a:t>Une église creusée dans la roche en Cappadoce</a:t>
            </a:r>
          </a:p>
        </p:txBody>
      </p:sp>
    </p:spTree>
    <p:extLst>
      <p:ext uri="{BB962C8B-B14F-4D97-AF65-F5344CB8AC3E}">
        <p14:creationId xmlns:p14="http://schemas.microsoft.com/office/powerpoint/2010/main" val="316377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10;&#10;Description générée automatiquement">
            <a:extLst>
              <a:ext uri="{FF2B5EF4-FFF2-40B4-BE49-F238E27FC236}">
                <a16:creationId xmlns:a16="http://schemas.microsoft.com/office/drawing/2014/main" id="{4EDB8F43-B6BB-B595-FC6E-65E0EB59A4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0835"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C6C5734D-41B3-5592-64C5-13F17FA55AAE}"/>
              </a:ext>
            </a:extLst>
          </p:cNvPr>
          <p:cNvSpPr txBox="1"/>
          <p:nvPr/>
        </p:nvSpPr>
        <p:spPr>
          <a:xfrm>
            <a:off x="4227443" y="5748003"/>
            <a:ext cx="8905461" cy="830997"/>
          </a:xfrm>
          <a:prstGeom prst="rect">
            <a:avLst/>
          </a:prstGeom>
          <a:noFill/>
        </p:spPr>
        <p:txBody>
          <a:bodyPr wrap="square" rtlCol="0">
            <a:spAutoFit/>
          </a:bodyPr>
          <a:lstStyle/>
          <a:p>
            <a:endParaRPr lang="fr-FR" sz="2400" b="1" dirty="0"/>
          </a:p>
          <a:p>
            <a:r>
              <a:rPr lang="fr-FR" sz="2400" b="1" dirty="0"/>
              <a:t>La ville souterraine de </a:t>
            </a:r>
            <a:r>
              <a:rPr lang="fr-FR" sz="2400" b="1" dirty="0" err="1"/>
              <a:t>Derinkuyu</a:t>
            </a:r>
            <a:endParaRPr lang="fr-FR" sz="2400" b="1" dirty="0"/>
          </a:p>
        </p:txBody>
      </p:sp>
    </p:spTree>
    <p:extLst>
      <p:ext uri="{BB962C8B-B14F-4D97-AF65-F5344CB8AC3E}">
        <p14:creationId xmlns:p14="http://schemas.microsoft.com/office/powerpoint/2010/main" val="2243021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uines, bâtiment, grotte, sol&#10;&#10;Description générée automatiquement">
            <a:extLst>
              <a:ext uri="{FF2B5EF4-FFF2-40B4-BE49-F238E27FC236}">
                <a16:creationId xmlns:a16="http://schemas.microsoft.com/office/drawing/2014/main" id="{E0740AF0-F9E8-A90E-5588-97F71B0894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1078"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0038D376-9BBE-7A51-FCE0-78D79C2166A4}"/>
              </a:ext>
            </a:extLst>
          </p:cNvPr>
          <p:cNvSpPr txBox="1"/>
          <p:nvPr/>
        </p:nvSpPr>
        <p:spPr>
          <a:xfrm>
            <a:off x="4293704" y="5748003"/>
            <a:ext cx="8984974" cy="830997"/>
          </a:xfrm>
          <a:prstGeom prst="rect">
            <a:avLst/>
          </a:prstGeom>
          <a:noFill/>
        </p:spPr>
        <p:txBody>
          <a:bodyPr wrap="square" rtlCol="0">
            <a:spAutoFit/>
          </a:bodyPr>
          <a:lstStyle/>
          <a:p>
            <a:endParaRPr lang="fr-FR" sz="2400" b="1" dirty="0"/>
          </a:p>
          <a:p>
            <a:r>
              <a:rPr lang="fr-FR" sz="2400" b="1" dirty="0"/>
              <a:t>La ville souterraine de </a:t>
            </a:r>
            <a:r>
              <a:rPr lang="fr-FR" sz="2400" b="1" dirty="0" err="1"/>
              <a:t>Kaymakli</a:t>
            </a:r>
            <a:endParaRPr lang="fr-FR" sz="2400" b="1" dirty="0"/>
          </a:p>
        </p:txBody>
      </p:sp>
    </p:spTree>
    <p:extLst>
      <p:ext uri="{BB962C8B-B14F-4D97-AF65-F5344CB8AC3E}">
        <p14:creationId xmlns:p14="http://schemas.microsoft.com/office/powerpoint/2010/main" val="19565349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habits, sport, Visage humain&#10;&#10;Description générée automatiquement">
            <a:extLst>
              <a:ext uri="{FF2B5EF4-FFF2-40B4-BE49-F238E27FC236}">
                <a16:creationId xmlns:a16="http://schemas.microsoft.com/office/drawing/2014/main" id="{2DFB5D84-712E-3716-389B-801FC366AA1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66900" y="790575"/>
            <a:ext cx="8458200" cy="5276850"/>
          </a:xfrm>
          <a:prstGeom prst="rect">
            <a:avLst/>
          </a:prstGeom>
          <a:effectLst>
            <a:softEdge rad="127000"/>
          </a:effectLst>
        </p:spPr>
      </p:pic>
      <p:sp>
        <p:nvSpPr>
          <p:cNvPr id="4" name="ZoneTexte 3">
            <a:extLst>
              <a:ext uri="{FF2B5EF4-FFF2-40B4-BE49-F238E27FC236}">
                <a16:creationId xmlns:a16="http://schemas.microsoft.com/office/drawing/2014/main" id="{41BA7BF7-2F7B-F031-2821-A236B7A79E24}"/>
              </a:ext>
            </a:extLst>
          </p:cNvPr>
          <p:cNvSpPr txBox="1"/>
          <p:nvPr/>
        </p:nvSpPr>
        <p:spPr>
          <a:xfrm>
            <a:off x="2981739" y="5651926"/>
            <a:ext cx="9064487" cy="830997"/>
          </a:xfrm>
          <a:prstGeom prst="rect">
            <a:avLst/>
          </a:prstGeom>
          <a:noFill/>
        </p:spPr>
        <p:txBody>
          <a:bodyPr wrap="square" rtlCol="0">
            <a:spAutoFit/>
          </a:bodyPr>
          <a:lstStyle/>
          <a:p>
            <a:endParaRPr lang="fr-FR" sz="2400" b="1" dirty="0"/>
          </a:p>
          <a:p>
            <a:r>
              <a:rPr lang="fr-FR" sz="2400" b="1" dirty="0"/>
              <a:t>Grecs de Cappadoce en vêtements traditionnels</a:t>
            </a:r>
          </a:p>
        </p:txBody>
      </p:sp>
    </p:spTree>
    <p:extLst>
      <p:ext uri="{BB962C8B-B14F-4D97-AF65-F5344CB8AC3E}">
        <p14:creationId xmlns:p14="http://schemas.microsoft.com/office/powerpoint/2010/main" val="10294094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uines, Site archéologique, Histoire antique, ciel&#10;&#10;Description générée automatiquement">
            <a:extLst>
              <a:ext uri="{FF2B5EF4-FFF2-40B4-BE49-F238E27FC236}">
                <a16:creationId xmlns:a16="http://schemas.microsoft.com/office/drawing/2014/main" id="{200AC0CD-2461-894F-A4F2-DA7590E932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1" y="279000"/>
            <a:ext cx="9453718" cy="6300000"/>
          </a:xfrm>
          <a:prstGeom prst="rect">
            <a:avLst/>
          </a:prstGeom>
          <a:effectLst>
            <a:softEdge rad="635000"/>
          </a:effectLst>
        </p:spPr>
      </p:pic>
      <p:sp>
        <p:nvSpPr>
          <p:cNvPr id="4" name="ZoneTexte 3">
            <a:extLst>
              <a:ext uri="{FF2B5EF4-FFF2-40B4-BE49-F238E27FC236}">
                <a16:creationId xmlns:a16="http://schemas.microsoft.com/office/drawing/2014/main" id="{1C6618A6-7796-A7B5-5A65-95C5EC1D579B}"/>
              </a:ext>
            </a:extLst>
          </p:cNvPr>
          <p:cNvSpPr txBox="1"/>
          <p:nvPr/>
        </p:nvSpPr>
        <p:spPr>
          <a:xfrm>
            <a:off x="3485323" y="5907733"/>
            <a:ext cx="8905461" cy="830997"/>
          </a:xfrm>
          <a:prstGeom prst="rect">
            <a:avLst/>
          </a:prstGeom>
          <a:noFill/>
        </p:spPr>
        <p:txBody>
          <a:bodyPr wrap="square" rtlCol="0">
            <a:spAutoFit/>
          </a:bodyPr>
          <a:lstStyle/>
          <a:p>
            <a:endParaRPr lang="fr-FR" sz="2400" b="1" dirty="0"/>
          </a:p>
          <a:p>
            <a:r>
              <a:rPr lang="fr-FR" sz="2400" b="1" dirty="0"/>
              <a:t>Cour du monastère de </a:t>
            </a:r>
            <a:r>
              <a:rPr lang="fr-FR" sz="2400" b="1" dirty="0" err="1"/>
              <a:t>Gümüşler</a:t>
            </a:r>
            <a:r>
              <a:rPr lang="fr-FR" sz="2400" b="1" dirty="0"/>
              <a:t> à Niğde</a:t>
            </a:r>
          </a:p>
        </p:txBody>
      </p:sp>
    </p:spTree>
    <p:extLst>
      <p:ext uri="{BB962C8B-B14F-4D97-AF65-F5344CB8AC3E}">
        <p14:creationId xmlns:p14="http://schemas.microsoft.com/office/powerpoint/2010/main" val="26591974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Ruines&#10;&#10;Description générée automatiquement">
            <a:extLst>
              <a:ext uri="{FF2B5EF4-FFF2-40B4-BE49-F238E27FC236}">
                <a16:creationId xmlns:a16="http://schemas.microsoft.com/office/drawing/2014/main" id="{D208AFEF-7FE7-9D82-CC93-02F7574DA3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0999" y="279000"/>
            <a:ext cx="9715667" cy="6300000"/>
          </a:xfrm>
          <a:prstGeom prst="rect">
            <a:avLst/>
          </a:prstGeom>
          <a:effectLst>
            <a:softEdge rad="635000"/>
          </a:effectLst>
        </p:spPr>
      </p:pic>
      <p:sp>
        <p:nvSpPr>
          <p:cNvPr id="4" name="ZoneTexte 3">
            <a:extLst>
              <a:ext uri="{FF2B5EF4-FFF2-40B4-BE49-F238E27FC236}">
                <a16:creationId xmlns:a16="http://schemas.microsoft.com/office/drawing/2014/main" id="{33CDB1E6-96CD-1DA4-8C72-821B75146518}"/>
              </a:ext>
            </a:extLst>
          </p:cNvPr>
          <p:cNvSpPr txBox="1"/>
          <p:nvPr/>
        </p:nvSpPr>
        <p:spPr>
          <a:xfrm>
            <a:off x="1390999" y="5846314"/>
            <a:ext cx="11635409" cy="830997"/>
          </a:xfrm>
          <a:prstGeom prst="rect">
            <a:avLst/>
          </a:prstGeom>
          <a:noFill/>
        </p:spPr>
        <p:txBody>
          <a:bodyPr wrap="square" rtlCol="0">
            <a:spAutoFit/>
          </a:bodyPr>
          <a:lstStyle/>
          <a:p>
            <a:endParaRPr lang="fr-FR" sz="2400" b="1" dirty="0"/>
          </a:p>
          <a:p>
            <a:r>
              <a:rPr lang="fr-FR" sz="2400" b="1" dirty="0" err="1"/>
              <a:t>Çanlı</a:t>
            </a:r>
            <a:r>
              <a:rPr lang="fr-FR" sz="2400" b="1" dirty="0"/>
              <a:t> </a:t>
            </a:r>
            <a:r>
              <a:rPr lang="fr-FR" sz="2400" b="1" dirty="0" err="1"/>
              <a:t>Kilise</a:t>
            </a:r>
            <a:r>
              <a:rPr lang="fr-FR" sz="2400" b="1" dirty="0"/>
              <a:t>, qui signifie « église aux cloches » dans la province d'Aksaray.</a:t>
            </a:r>
          </a:p>
        </p:txBody>
      </p:sp>
    </p:spTree>
    <p:extLst>
      <p:ext uri="{BB962C8B-B14F-4D97-AF65-F5344CB8AC3E}">
        <p14:creationId xmlns:p14="http://schemas.microsoft.com/office/powerpoint/2010/main" val="26127297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Ruines&#10;&#10;Description générée automatiquement">
            <a:extLst>
              <a:ext uri="{FF2B5EF4-FFF2-40B4-BE49-F238E27FC236}">
                <a16:creationId xmlns:a16="http://schemas.microsoft.com/office/drawing/2014/main" id="{9F37FB18-4C0C-D3CA-68E5-EE26696C3F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sp>
        <p:nvSpPr>
          <p:cNvPr id="4" name="ZoneTexte 3">
            <a:extLst>
              <a:ext uri="{FF2B5EF4-FFF2-40B4-BE49-F238E27FC236}">
                <a16:creationId xmlns:a16="http://schemas.microsoft.com/office/drawing/2014/main" id="{41BAADE8-236B-0DA4-F82C-5A39C1BCFB6F}"/>
              </a:ext>
            </a:extLst>
          </p:cNvPr>
          <p:cNvSpPr txBox="1"/>
          <p:nvPr/>
        </p:nvSpPr>
        <p:spPr>
          <a:xfrm>
            <a:off x="2809460" y="5618922"/>
            <a:ext cx="8812696" cy="830997"/>
          </a:xfrm>
          <a:prstGeom prst="rect">
            <a:avLst/>
          </a:prstGeom>
          <a:noFill/>
        </p:spPr>
        <p:txBody>
          <a:bodyPr wrap="square" rtlCol="0">
            <a:spAutoFit/>
          </a:bodyPr>
          <a:lstStyle/>
          <a:p>
            <a:endParaRPr lang="fr-FR" sz="2400" b="1" dirty="0"/>
          </a:p>
          <a:p>
            <a:r>
              <a:rPr lang="fr-FR" sz="2400" b="1" dirty="0" err="1"/>
              <a:t>Kizil</a:t>
            </a:r>
            <a:r>
              <a:rPr lang="fr-FR" sz="2400" b="1" dirty="0"/>
              <a:t> </a:t>
            </a:r>
            <a:r>
              <a:rPr lang="fr-FR" sz="2400" b="1" dirty="0" err="1"/>
              <a:t>Kilise</a:t>
            </a:r>
            <a:r>
              <a:rPr lang="fr-FR" sz="2400" b="1" dirty="0"/>
              <a:t>, qui signifie « Église rouge » en </a:t>
            </a:r>
            <a:r>
              <a:rPr lang="fr-FR" sz="2400" b="1" dirty="0" err="1"/>
              <a:t>Güzelyurt</a:t>
            </a:r>
            <a:endParaRPr lang="fr-FR" sz="2400" b="1" dirty="0"/>
          </a:p>
        </p:txBody>
      </p:sp>
    </p:spTree>
    <p:extLst>
      <p:ext uri="{BB962C8B-B14F-4D97-AF65-F5344CB8AC3E}">
        <p14:creationId xmlns:p14="http://schemas.microsoft.com/office/powerpoint/2010/main" val="30856609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porte, entrée de porte&#10;&#10;Description générée automatiquement">
            <a:extLst>
              <a:ext uri="{FF2B5EF4-FFF2-40B4-BE49-F238E27FC236}">
                <a16:creationId xmlns:a16="http://schemas.microsoft.com/office/drawing/2014/main" id="{F23B3CDE-27AD-E833-9A90-DE92332169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5379" y="279000"/>
            <a:ext cx="7381241" cy="6300000"/>
          </a:xfrm>
          <a:prstGeom prst="rect">
            <a:avLst/>
          </a:prstGeom>
          <a:effectLst>
            <a:softEdge rad="317500"/>
          </a:effectLst>
        </p:spPr>
      </p:pic>
      <p:sp>
        <p:nvSpPr>
          <p:cNvPr id="4" name="ZoneTexte 3">
            <a:extLst>
              <a:ext uri="{FF2B5EF4-FFF2-40B4-BE49-F238E27FC236}">
                <a16:creationId xmlns:a16="http://schemas.microsoft.com/office/drawing/2014/main" id="{C63897F9-780C-207A-3209-28C448118C8F}"/>
              </a:ext>
            </a:extLst>
          </p:cNvPr>
          <p:cNvSpPr txBox="1"/>
          <p:nvPr/>
        </p:nvSpPr>
        <p:spPr>
          <a:xfrm>
            <a:off x="4638261" y="5967368"/>
            <a:ext cx="8627165" cy="830997"/>
          </a:xfrm>
          <a:prstGeom prst="rect">
            <a:avLst/>
          </a:prstGeom>
          <a:noFill/>
        </p:spPr>
        <p:txBody>
          <a:bodyPr wrap="square" rtlCol="0">
            <a:spAutoFit/>
          </a:bodyPr>
          <a:lstStyle/>
          <a:p>
            <a:endParaRPr lang="fr-FR" sz="2400" b="1" dirty="0"/>
          </a:p>
          <a:p>
            <a:r>
              <a:rPr lang="fr-FR" sz="2400" b="1" dirty="0"/>
              <a:t>Portes de </a:t>
            </a:r>
            <a:r>
              <a:rPr lang="fr-FR" sz="2400" b="1" dirty="0" err="1"/>
              <a:t>Mustafapaşa</a:t>
            </a:r>
            <a:endParaRPr lang="fr-FR" sz="2400" b="1" dirty="0"/>
          </a:p>
        </p:txBody>
      </p:sp>
    </p:spTree>
    <p:extLst>
      <p:ext uri="{BB962C8B-B14F-4D97-AF65-F5344CB8AC3E}">
        <p14:creationId xmlns:p14="http://schemas.microsoft.com/office/powerpoint/2010/main" val="12573079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ot de fleurs, plante d’intérieur, vase, art&#10;&#10;Description générée automatiquement">
            <a:extLst>
              <a:ext uri="{FF2B5EF4-FFF2-40B4-BE49-F238E27FC236}">
                <a16:creationId xmlns:a16="http://schemas.microsoft.com/office/drawing/2014/main" id="{75A69501-FBA5-56BC-E094-554448ED84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19" y="279000"/>
            <a:ext cx="9409561" cy="6300000"/>
          </a:xfrm>
          <a:prstGeom prst="rect">
            <a:avLst/>
          </a:prstGeom>
          <a:effectLst>
            <a:softEdge rad="317500"/>
          </a:effectLst>
        </p:spPr>
      </p:pic>
      <p:sp>
        <p:nvSpPr>
          <p:cNvPr id="4" name="ZoneTexte 3">
            <a:extLst>
              <a:ext uri="{FF2B5EF4-FFF2-40B4-BE49-F238E27FC236}">
                <a16:creationId xmlns:a16="http://schemas.microsoft.com/office/drawing/2014/main" id="{3164F27B-4681-7CA4-52A8-31E75BD1A7AE}"/>
              </a:ext>
            </a:extLst>
          </p:cNvPr>
          <p:cNvSpPr txBox="1"/>
          <p:nvPr/>
        </p:nvSpPr>
        <p:spPr>
          <a:xfrm>
            <a:off x="4346713" y="6348167"/>
            <a:ext cx="8931965" cy="461665"/>
          </a:xfrm>
          <a:prstGeom prst="rect">
            <a:avLst/>
          </a:prstGeom>
          <a:noFill/>
        </p:spPr>
        <p:txBody>
          <a:bodyPr wrap="square" rtlCol="0">
            <a:spAutoFit/>
          </a:bodyPr>
          <a:lstStyle/>
          <a:p>
            <a:r>
              <a:rPr lang="fr-FR" sz="2400" b="1" dirty="0"/>
              <a:t>Style architectural d'</a:t>
            </a:r>
            <a:r>
              <a:rPr lang="fr-FR" sz="2400" b="1" dirty="0" err="1"/>
              <a:t>Avanos</a:t>
            </a:r>
            <a:endParaRPr lang="fr-FR" sz="2400" b="1" dirty="0"/>
          </a:p>
        </p:txBody>
      </p:sp>
    </p:spTree>
    <p:extLst>
      <p:ext uri="{BB962C8B-B14F-4D97-AF65-F5344CB8AC3E}">
        <p14:creationId xmlns:p14="http://schemas.microsoft.com/office/powerpoint/2010/main" val="24579051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nuage, plein air, paysage&#10;&#10;Description générée automatiquement">
            <a:extLst>
              <a:ext uri="{FF2B5EF4-FFF2-40B4-BE49-F238E27FC236}">
                <a16:creationId xmlns:a16="http://schemas.microsoft.com/office/drawing/2014/main" id="{93121B44-F5CE-E740-7B4E-D76C0ED42E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4" y="279000"/>
            <a:ext cx="9453711" cy="6300000"/>
          </a:xfrm>
          <a:prstGeom prst="rect">
            <a:avLst/>
          </a:prstGeom>
          <a:effectLst>
            <a:softEdge rad="317500"/>
          </a:effectLst>
        </p:spPr>
      </p:pic>
      <p:sp>
        <p:nvSpPr>
          <p:cNvPr id="4" name="ZoneTexte 3">
            <a:extLst>
              <a:ext uri="{FF2B5EF4-FFF2-40B4-BE49-F238E27FC236}">
                <a16:creationId xmlns:a16="http://schemas.microsoft.com/office/drawing/2014/main" id="{D7B5A83A-10B2-B580-62A7-7EB07901C19C}"/>
              </a:ext>
            </a:extLst>
          </p:cNvPr>
          <p:cNvSpPr txBox="1"/>
          <p:nvPr/>
        </p:nvSpPr>
        <p:spPr>
          <a:xfrm>
            <a:off x="4638261" y="5972049"/>
            <a:ext cx="8994055" cy="830997"/>
          </a:xfrm>
          <a:prstGeom prst="rect">
            <a:avLst/>
          </a:prstGeom>
          <a:noFill/>
        </p:spPr>
        <p:txBody>
          <a:bodyPr wrap="square" rtlCol="0">
            <a:spAutoFit/>
          </a:bodyPr>
          <a:lstStyle/>
          <a:p>
            <a:endParaRPr lang="fr-FR" sz="2400" b="1" dirty="0"/>
          </a:p>
          <a:p>
            <a:r>
              <a:rPr lang="fr-FR" sz="2400" b="1" dirty="0"/>
              <a:t>Château d'</a:t>
            </a:r>
            <a:r>
              <a:rPr lang="fr-FR" sz="2400" b="1" dirty="0" err="1"/>
              <a:t>Ortahisar</a:t>
            </a:r>
            <a:endParaRPr lang="fr-FR" sz="2400" b="1" dirty="0"/>
          </a:p>
        </p:txBody>
      </p:sp>
    </p:spTree>
    <p:extLst>
      <p:ext uri="{BB962C8B-B14F-4D97-AF65-F5344CB8AC3E}">
        <p14:creationId xmlns:p14="http://schemas.microsoft.com/office/powerpoint/2010/main" val="16282614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EBB8CC4D-BF88-B048-9AD3-45AEC22FD9F4}"/>
              </a:ext>
            </a:extLst>
          </p:cNvPr>
          <p:cNvSpPr txBox="1"/>
          <p:nvPr/>
        </p:nvSpPr>
        <p:spPr>
          <a:xfrm>
            <a:off x="1590262" y="437321"/>
            <a:ext cx="10442713" cy="584775"/>
          </a:xfrm>
          <a:prstGeom prst="rect">
            <a:avLst/>
          </a:prstGeom>
          <a:noFill/>
        </p:spPr>
        <p:txBody>
          <a:bodyPr wrap="square" rtlCol="0">
            <a:spAutoFit/>
          </a:bodyPr>
          <a:lstStyle/>
          <a:p>
            <a:r>
              <a:rPr lang="fr-FR" sz="3200" b="1" dirty="0"/>
              <a:t>Lorient Vous A Présenté La Cappadoce -Turquie</a:t>
            </a:r>
          </a:p>
        </p:txBody>
      </p:sp>
      <p:sp>
        <p:nvSpPr>
          <p:cNvPr id="3" name="ZoneTexte 2">
            <a:extLst>
              <a:ext uri="{FF2B5EF4-FFF2-40B4-BE49-F238E27FC236}">
                <a16:creationId xmlns:a16="http://schemas.microsoft.com/office/drawing/2014/main" id="{0F6CC1F2-F0A2-AE77-EB4C-7BAAC0796E5F}"/>
              </a:ext>
            </a:extLst>
          </p:cNvPr>
          <p:cNvSpPr txBox="1"/>
          <p:nvPr/>
        </p:nvSpPr>
        <p:spPr>
          <a:xfrm>
            <a:off x="4412975" y="1463944"/>
            <a:ext cx="7209182" cy="584775"/>
          </a:xfrm>
          <a:prstGeom prst="rect">
            <a:avLst/>
          </a:prstGeom>
          <a:noFill/>
        </p:spPr>
        <p:txBody>
          <a:bodyPr wrap="square" rtlCol="0">
            <a:spAutoFit/>
          </a:bodyPr>
          <a:lstStyle/>
          <a:p>
            <a:r>
              <a:rPr lang="fr-FR" sz="3200" b="1" dirty="0"/>
              <a:t>Suite Et Fin – N°2</a:t>
            </a:r>
          </a:p>
        </p:txBody>
      </p:sp>
      <p:sp>
        <p:nvSpPr>
          <p:cNvPr id="4" name="ZoneTexte 3">
            <a:extLst>
              <a:ext uri="{FF2B5EF4-FFF2-40B4-BE49-F238E27FC236}">
                <a16:creationId xmlns:a16="http://schemas.microsoft.com/office/drawing/2014/main" id="{9B74E647-13AA-FA4C-2782-0B05A533055E}"/>
              </a:ext>
            </a:extLst>
          </p:cNvPr>
          <p:cNvSpPr txBox="1"/>
          <p:nvPr/>
        </p:nvSpPr>
        <p:spPr>
          <a:xfrm>
            <a:off x="3498574" y="2490568"/>
            <a:ext cx="10124661" cy="584775"/>
          </a:xfrm>
          <a:prstGeom prst="rect">
            <a:avLst/>
          </a:prstGeom>
          <a:noFill/>
        </p:spPr>
        <p:txBody>
          <a:bodyPr wrap="square" rtlCol="0">
            <a:spAutoFit/>
          </a:bodyPr>
          <a:lstStyle/>
          <a:p>
            <a:r>
              <a:rPr lang="fr-FR" sz="3200" b="1" dirty="0"/>
              <a:t>Les Images Et le Son Du Net</a:t>
            </a:r>
          </a:p>
        </p:txBody>
      </p:sp>
      <p:sp>
        <p:nvSpPr>
          <p:cNvPr id="5" name="ZoneTexte 4">
            <a:extLst>
              <a:ext uri="{FF2B5EF4-FFF2-40B4-BE49-F238E27FC236}">
                <a16:creationId xmlns:a16="http://schemas.microsoft.com/office/drawing/2014/main" id="{00F480C4-90CD-6A9C-E71F-BB546ED65465}"/>
              </a:ext>
            </a:extLst>
          </p:cNvPr>
          <p:cNvSpPr txBox="1"/>
          <p:nvPr/>
        </p:nvSpPr>
        <p:spPr>
          <a:xfrm>
            <a:off x="4247322" y="3461293"/>
            <a:ext cx="5128592" cy="584775"/>
          </a:xfrm>
          <a:prstGeom prst="rect">
            <a:avLst/>
          </a:prstGeom>
          <a:noFill/>
        </p:spPr>
        <p:txBody>
          <a:bodyPr wrap="square" rtlCol="0">
            <a:spAutoFit/>
          </a:bodyPr>
          <a:lstStyle/>
          <a:p>
            <a:r>
              <a:rPr lang="fr-FR" sz="3200" b="1" dirty="0"/>
              <a:t>Merci De Votre Visite</a:t>
            </a:r>
          </a:p>
        </p:txBody>
      </p:sp>
      <p:sp>
        <p:nvSpPr>
          <p:cNvPr id="6" name="ZoneTexte 5">
            <a:extLst>
              <a:ext uri="{FF2B5EF4-FFF2-40B4-BE49-F238E27FC236}">
                <a16:creationId xmlns:a16="http://schemas.microsoft.com/office/drawing/2014/main" id="{F658AAD9-8901-BF00-5F0E-820A6C114699}"/>
              </a:ext>
            </a:extLst>
          </p:cNvPr>
          <p:cNvSpPr txBox="1"/>
          <p:nvPr/>
        </p:nvSpPr>
        <p:spPr>
          <a:xfrm>
            <a:off x="5665305" y="4543815"/>
            <a:ext cx="5287618"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34488740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56</TotalTime>
  <Words>314</Words>
  <Application>Microsoft Office PowerPoint</Application>
  <PresentationFormat>Grand écran</PresentationFormat>
  <Paragraphs>40</Paragraphs>
  <Slides>20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2024-06-29T09:44:59Z</dcterms:created>
  <dcterms:modified xsi:type="dcterms:W3CDTF">2024-06-30T07:21:41Z</dcterms:modified>
</cp:coreProperties>
</file>