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6" r:id="rId2"/>
    <p:sldId id="285" r:id="rId3"/>
    <p:sldId id="275" r:id="rId4"/>
    <p:sldId id="276" r:id="rId5"/>
    <p:sldId id="277" r:id="rId6"/>
    <p:sldId id="274" r:id="rId7"/>
    <p:sldId id="273" r:id="rId8"/>
    <p:sldId id="272" r:id="rId9"/>
    <p:sldId id="271" r:id="rId10"/>
    <p:sldId id="270" r:id="rId11"/>
    <p:sldId id="269" r:id="rId12"/>
    <p:sldId id="268" r:id="rId13"/>
    <p:sldId id="267" r:id="rId14"/>
    <p:sldId id="266" r:id="rId15"/>
    <p:sldId id="265" r:id="rId16"/>
    <p:sldId id="264" r:id="rId17"/>
    <p:sldId id="263" r:id="rId18"/>
    <p:sldId id="262" r:id="rId19"/>
    <p:sldId id="261" r:id="rId20"/>
    <p:sldId id="260" r:id="rId21"/>
    <p:sldId id="259" r:id="rId22"/>
    <p:sldId id="258" r:id="rId23"/>
    <p:sldId id="257" r:id="rId24"/>
    <p:sldId id="278" r:id="rId25"/>
    <p:sldId id="280" r:id="rId26"/>
    <p:sldId id="281" r:id="rId27"/>
    <p:sldId id="279" r:id="rId28"/>
    <p:sldId id="282" r:id="rId29"/>
    <p:sldId id="283" r:id="rId30"/>
    <p:sldId id="284"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73" d="100"/>
          <a:sy n="73" d="100"/>
        </p:scale>
        <p:origin x="66" y="4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715EE6-3556-A399-E5C2-CBC1B12024D6}"/>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93DB3C1D-B3FE-5E34-F0FB-9C22AD353F0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511FFFA6-095D-8923-5295-FB0A894009C1}"/>
              </a:ext>
            </a:extLst>
          </p:cNvPr>
          <p:cNvSpPr>
            <a:spLocks noGrp="1"/>
          </p:cNvSpPr>
          <p:nvPr>
            <p:ph type="dt" sz="half" idx="10"/>
          </p:nvPr>
        </p:nvSpPr>
        <p:spPr/>
        <p:txBody>
          <a:bodyPr/>
          <a:lstStyle/>
          <a:p>
            <a:fld id="{D63DE1B0-3D25-4B18-A5DD-16383EEBB4B4}" type="datetimeFigureOut">
              <a:rPr lang="fr-FR" smtClean="0"/>
              <a:t>20/06/2024</a:t>
            </a:fld>
            <a:endParaRPr lang="fr-FR"/>
          </a:p>
        </p:txBody>
      </p:sp>
      <p:sp>
        <p:nvSpPr>
          <p:cNvPr id="5" name="Espace réservé du pied de page 4">
            <a:extLst>
              <a:ext uri="{FF2B5EF4-FFF2-40B4-BE49-F238E27FC236}">
                <a16:creationId xmlns:a16="http://schemas.microsoft.com/office/drawing/2014/main" id="{A675925E-21DD-7B6C-B6A7-8230C529352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5E99FAB-0CFC-102D-445C-50F2867989B0}"/>
              </a:ext>
            </a:extLst>
          </p:cNvPr>
          <p:cNvSpPr>
            <a:spLocks noGrp="1"/>
          </p:cNvSpPr>
          <p:nvPr>
            <p:ph type="sldNum" sz="quarter" idx="12"/>
          </p:nvPr>
        </p:nvSpPr>
        <p:spPr/>
        <p:txBody>
          <a:bodyPr/>
          <a:lstStyle/>
          <a:p>
            <a:fld id="{1CF8E740-4781-47E8-91FA-50F2B0007D74}" type="slidenum">
              <a:rPr lang="fr-FR" smtClean="0"/>
              <a:t>‹N°›</a:t>
            </a:fld>
            <a:endParaRPr lang="fr-FR"/>
          </a:p>
        </p:txBody>
      </p:sp>
    </p:spTree>
    <p:extLst>
      <p:ext uri="{BB962C8B-B14F-4D97-AF65-F5344CB8AC3E}">
        <p14:creationId xmlns:p14="http://schemas.microsoft.com/office/powerpoint/2010/main" val="4149084879"/>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55E571B-E5B4-5F60-F2E5-3E15F636E5F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7233D6D-C66F-CD7F-15C1-DA48D30D40A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A97EC92-3EA5-C18C-F332-BF5B218730A8}"/>
              </a:ext>
            </a:extLst>
          </p:cNvPr>
          <p:cNvSpPr>
            <a:spLocks noGrp="1"/>
          </p:cNvSpPr>
          <p:nvPr>
            <p:ph type="dt" sz="half" idx="10"/>
          </p:nvPr>
        </p:nvSpPr>
        <p:spPr/>
        <p:txBody>
          <a:bodyPr/>
          <a:lstStyle/>
          <a:p>
            <a:fld id="{D63DE1B0-3D25-4B18-A5DD-16383EEBB4B4}" type="datetimeFigureOut">
              <a:rPr lang="fr-FR" smtClean="0"/>
              <a:t>20/06/2024</a:t>
            </a:fld>
            <a:endParaRPr lang="fr-FR"/>
          </a:p>
        </p:txBody>
      </p:sp>
      <p:sp>
        <p:nvSpPr>
          <p:cNvPr id="5" name="Espace réservé du pied de page 4">
            <a:extLst>
              <a:ext uri="{FF2B5EF4-FFF2-40B4-BE49-F238E27FC236}">
                <a16:creationId xmlns:a16="http://schemas.microsoft.com/office/drawing/2014/main" id="{B5643C2D-ACCA-7C71-2400-5BD52BA8242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08AC581-84FE-38C5-A285-9C0533543620}"/>
              </a:ext>
            </a:extLst>
          </p:cNvPr>
          <p:cNvSpPr>
            <a:spLocks noGrp="1"/>
          </p:cNvSpPr>
          <p:nvPr>
            <p:ph type="sldNum" sz="quarter" idx="12"/>
          </p:nvPr>
        </p:nvSpPr>
        <p:spPr/>
        <p:txBody>
          <a:bodyPr/>
          <a:lstStyle/>
          <a:p>
            <a:fld id="{1CF8E740-4781-47E8-91FA-50F2B0007D74}" type="slidenum">
              <a:rPr lang="fr-FR" smtClean="0"/>
              <a:t>‹N°›</a:t>
            </a:fld>
            <a:endParaRPr lang="fr-FR"/>
          </a:p>
        </p:txBody>
      </p:sp>
    </p:spTree>
    <p:extLst>
      <p:ext uri="{BB962C8B-B14F-4D97-AF65-F5344CB8AC3E}">
        <p14:creationId xmlns:p14="http://schemas.microsoft.com/office/powerpoint/2010/main" val="3279335268"/>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67BE9B4-7785-BFF6-BFEA-A9B0F76AC6A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9B4AB7F-13A1-E086-3A26-5B1A8B3BCED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5AA787F-68DF-157E-9471-B8C5C3CB26F1}"/>
              </a:ext>
            </a:extLst>
          </p:cNvPr>
          <p:cNvSpPr>
            <a:spLocks noGrp="1"/>
          </p:cNvSpPr>
          <p:nvPr>
            <p:ph type="dt" sz="half" idx="10"/>
          </p:nvPr>
        </p:nvSpPr>
        <p:spPr/>
        <p:txBody>
          <a:bodyPr/>
          <a:lstStyle/>
          <a:p>
            <a:fld id="{D63DE1B0-3D25-4B18-A5DD-16383EEBB4B4}" type="datetimeFigureOut">
              <a:rPr lang="fr-FR" smtClean="0"/>
              <a:t>20/06/2024</a:t>
            </a:fld>
            <a:endParaRPr lang="fr-FR"/>
          </a:p>
        </p:txBody>
      </p:sp>
      <p:sp>
        <p:nvSpPr>
          <p:cNvPr id="5" name="Espace réservé du pied de page 4">
            <a:extLst>
              <a:ext uri="{FF2B5EF4-FFF2-40B4-BE49-F238E27FC236}">
                <a16:creationId xmlns:a16="http://schemas.microsoft.com/office/drawing/2014/main" id="{504EBC7C-08AB-D447-B66D-736F7EEABE3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1EE86E8-88DB-069A-88A2-1F025DA9ABAC}"/>
              </a:ext>
            </a:extLst>
          </p:cNvPr>
          <p:cNvSpPr>
            <a:spLocks noGrp="1"/>
          </p:cNvSpPr>
          <p:nvPr>
            <p:ph type="sldNum" sz="quarter" idx="12"/>
          </p:nvPr>
        </p:nvSpPr>
        <p:spPr/>
        <p:txBody>
          <a:bodyPr/>
          <a:lstStyle/>
          <a:p>
            <a:fld id="{1CF8E740-4781-47E8-91FA-50F2B0007D74}" type="slidenum">
              <a:rPr lang="fr-FR" smtClean="0"/>
              <a:t>‹N°›</a:t>
            </a:fld>
            <a:endParaRPr lang="fr-FR"/>
          </a:p>
        </p:txBody>
      </p:sp>
    </p:spTree>
    <p:extLst>
      <p:ext uri="{BB962C8B-B14F-4D97-AF65-F5344CB8AC3E}">
        <p14:creationId xmlns:p14="http://schemas.microsoft.com/office/powerpoint/2010/main" val="1747330919"/>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289C30-7AD5-620B-F350-2C39CC04DB9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6139502-B7BD-3A5F-88B1-3CFEC243E24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28AE6F93-1980-7061-51CF-7884DCC6C2EE}"/>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E652FF0-0DB1-077A-26C3-475408C19269}"/>
              </a:ext>
            </a:extLst>
          </p:cNvPr>
          <p:cNvSpPr>
            <a:spLocks noGrp="1"/>
          </p:cNvSpPr>
          <p:nvPr>
            <p:ph type="dt" sz="half" idx="10"/>
          </p:nvPr>
        </p:nvSpPr>
        <p:spPr/>
        <p:txBody>
          <a:bodyPr/>
          <a:lstStyle/>
          <a:p>
            <a:fld id="{D63DE1B0-3D25-4B18-A5DD-16383EEBB4B4}" type="datetimeFigureOut">
              <a:rPr lang="fr-FR" smtClean="0"/>
              <a:t>20/06/2024</a:t>
            </a:fld>
            <a:endParaRPr lang="fr-FR"/>
          </a:p>
        </p:txBody>
      </p:sp>
      <p:sp>
        <p:nvSpPr>
          <p:cNvPr id="6" name="Espace réservé du pied de page 5">
            <a:extLst>
              <a:ext uri="{FF2B5EF4-FFF2-40B4-BE49-F238E27FC236}">
                <a16:creationId xmlns:a16="http://schemas.microsoft.com/office/drawing/2014/main" id="{B0802E75-38F3-D49E-264B-2EFDBE4CB5F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DC16981-16A1-E6B6-AB27-AF19E526E06C}"/>
              </a:ext>
            </a:extLst>
          </p:cNvPr>
          <p:cNvSpPr>
            <a:spLocks noGrp="1"/>
          </p:cNvSpPr>
          <p:nvPr>
            <p:ph type="sldNum" sz="quarter" idx="12"/>
          </p:nvPr>
        </p:nvSpPr>
        <p:spPr/>
        <p:txBody>
          <a:bodyPr/>
          <a:lstStyle/>
          <a:p>
            <a:fld id="{1CF8E740-4781-47E8-91FA-50F2B0007D74}" type="slidenum">
              <a:rPr lang="fr-FR" smtClean="0"/>
              <a:t>‹N°›</a:t>
            </a:fld>
            <a:endParaRPr lang="fr-FR"/>
          </a:p>
        </p:txBody>
      </p:sp>
    </p:spTree>
    <p:extLst>
      <p:ext uri="{BB962C8B-B14F-4D97-AF65-F5344CB8AC3E}">
        <p14:creationId xmlns:p14="http://schemas.microsoft.com/office/powerpoint/2010/main" val="2951428339"/>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E8CEB7B-2187-41E0-2F2F-E274383F833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78A9B00C-032D-4556-C2C0-5C8F5BE77CE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3BB02F99-B422-2BE4-3EFB-42528ADC2128}"/>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D07AF689-9F1B-1EB5-FD04-7B4D324BE6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9EDD061-04F5-A01A-6BB8-B70D68800BE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018A0B8-0B6E-AEC9-7E37-5F0C9DFABB34}"/>
              </a:ext>
            </a:extLst>
          </p:cNvPr>
          <p:cNvSpPr>
            <a:spLocks noGrp="1"/>
          </p:cNvSpPr>
          <p:nvPr>
            <p:ph type="dt" sz="half" idx="10"/>
          </p:nvPr>
        </p:nvSpPr>
        <p:spPr/>
        <p:txBody>
          <a:bodyPr/>
          <a:lstStyle/>
          <a:p>
            <a:fld id="{D63DE1B0-3D25-4B18-A5DD-16383EEBB4B4}" type="datetimeFigureOut">
              <a:rPr lang="fr-FR" smtClean="0"/>
              <a:t>20/06/2024</a:t>
            </a:fld>
            <a:endParaRPr lang="fr-FR"/>
          </a:p>
        </p:txBody>
      </p:sp>
      <p:sp>
        <p:nvSpPr>
          <p:cNvPr id="8" name="Espace réservé du pied de page 7">
            <a:extLst>
              <a:ext uri="{FF2B5EF4-FFF2-40B4-BE49-F238E27FC236}">
                <a16:creationId xmlns:a16="http://schemas.microsoft.com/office/drawing/2014/main" id="{A5A58D9E-A95E-D883-B8E2-9DF05BF4CDD5}"/>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FCDBAD67-5AC8-B9D2-CE31-58C06EF5691E}"/>
              </a:ext>
            </a:extLst>
          </p:cNvPr>
          <p:cNvSpPr>
            <a:spLocks noGrp="1"/>
          </p:cNvSpPr>
          <p:nvPr>
            <p:ph type="sldNum" sz="quarter" idx="12"/>
          </p:nvPr>
        </p:nvSpPr>
        <p:spPr/>
        <p:txBody>
          <a:bodyPr/>
          <a:lstStyle/>
          <a:p>
            <a:fld id="{1CF8E740-4781-47E8-91FA-50F2B0007D74}" type="slidenum">
              <a:rPr lang="fr-FR" smtClean="0"/>
              <a:t>‹N°›</a:t>
            </a:fld>
            <a:endParaRPr lang="fr-FR"/>
          </a:p>
        </p:txBody>
      </p:sp>
    </p:spTree>
    <p:extLst>
      <p:ext uri="{BB962C8B-B14F-4D97-AF65-F5344CB8AC3E}">
        <p14:creationId xmlns:p14="http://schemas.microsoft.com/office/powerpoint/2010/main" val="2182140675"/>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A928B03-5FF9-031B-609B-4A5BE17D1CB2}"/>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5FC1E5F-5BB9-3AB1-12A4-C48C185AE4B4}"/>
              </a:ext>
            </a:extLst>
          </p:cNvPr>
          <p:cNvSpPr>
            <a:spLocks noGrp="1"/>
          </p:cNvSpPr>
          <p:nvPr>
            <p:ph type="dt" sz="half" idx="10"/>
          </p:nvPr>
        </p:nvSpPr>
        <p:spPr/>
        <p:txBody>
          <a:bodyPr/>
          <a:lstStyle/>
          <a:p>
            <a:fld id="{D63DE1B0-3D25-4B18-A5DD-16383EEBB4B4}" type="datetimeFigureOut">
              <a:rPr lang="fr-FR" smtClean="0"/>
              <a:t>20/06/2024</a:t>
            </a:fld>
            <a:endParaRPr lang="fr-FR"/>
          </a:p>
        </p:txBody>
      </p:sp>
      <p:sp>
        <p:nvSpPr>
          <p:cNvPr id="4" name="Espace réservé du pied de page 3">
            <a:extLst>
              <a:ext uri="{FF2B5EF4-FFF2-40B4-BE49-F238E27FC236}">
                <a16:creationId xmlns:a16="http://schemas.microsoft.com/office/drawing/2014/main" id="{0E14349E-B05A-291E-1592-9548B6332FAA}"/>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2276CC77-73BC-4EBE-D2EA-1E6411EEE7BF}"/>
              </a:ext>
            </a:extLst>
          </p:cNvPr>
          <p:cNvSpPr>
            <a:spLocks noGrp="1"/>
          </p:cNvSpPr>
          <p:nvPr>
            <p:ph type="sldNum" sz="quarter" idx="12"/>
          </p:nvPr>
        </p:nvSpPr>
        <p:spPr/>
        <p:txBody>
          <a:bodyPr/>
          <a:lstStyle/>
          <a:p>
            <a:fld id="{1CF8E740-4781-47E8-91FA-50F2B0007D74}" type="slidenum">
              <a:rPr lang="fr-FR" smtClean="0"/>
              <a:t>‹N°›</a:t>
            </a:fld>
            <a:endParaRPr lang="fr-FR"/>
          </a:p>
        </p:txBody>
      </p:sp>
    </p:spTree>
    <p:extLst>
      <p:ext uri="{BB962C8B-B14F-4D97-AF65-F5344CB8AC3E}">
        <p14:creationId xmlns:p14="http://schemas.microsoft.com/office/powerpoint/2010/main" val="3819393606"/>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F5E7193-9781-0476-2C98-20AC2807DE09}"/>
              </a:ext>
            </a:extLst>
          </p:cNvPr>
          <p:cNvSpPr>
            <a:spLocks noGrp="1"/>
          </p:cNvSpPr>
          <p:nvPr>
            <p:ph type="dt" sz="half" idx="10"/>
          </p:nvPr>
        </p:nvSpPr>
        <p:spPr/>
        <p:txBody>
          <a:bodyPr/>
          <a:lstStyle/>
          <a:p>
            <a:fld id="{D63DE1B0-3D25-4B18-A5DD-16383EEBB4B4}" type="datetimeFigureOut">
              <a:rPr lang="fr-FR" smtClean="0"/>
              <a:t>20/06/2024</a:t>
            </a:fld>
            <a:endParaRPr lang="fr-FR"/>
          </a:p>
        </p:txBody>
      </p:sp>
      <p:sp>
        <p:nvSpPr>
          <p:cNvPr id="3" name="Espace réservé du pied de page 2">
            <a:extLst>
              <a:ext uri="{FF2B5EF4-FFF2-40B4-BE49-F238E27FC236}">
                <a16:creationId xmlns:a16="http://schemas.microsoft.com/office/drawing/2014/main" id="{23433F58-6E54-E2B1-CF91-534CF94E66C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1F414A8-5898-7675-1D97-1FD2D38BCB4C}"/>
              </a:ext>
            </a:extLst>
          </p:cNvPr>
          <p:cNvSpPr>
            <a:spLocks noGrp="1"/>
          </p:cNvSpPr>
          <p:nvPr>
            <p:ph type="sldNum" sz="quarter" idx="12"/>
          </p:nvPr>
        </p:nvSpPr>
        <p:spPr/>
        <p:txBody>
          <a:bodyPr/>
          <a:lstStyle/>
          <a:p>
            <a:fld id="{1CF8E740-4781-47E8-91FA-50F2B0007D74}" type="slidenum">
              <a:rPr lang="fr-FR" smtClean="0"/>
              <a:t>‹N°›</a:t>
            </a:fld>
            <a:endParaRPr lang="fr-FR"/>
          </a:p>
        </p:txBody>
      </p:sp>
    </p:spTree>
    <p:extLst>
      <p:ext uri="{BB962C8B-B14F-4D97-AF65-F5344CB8AC3E}">
        <p14:creationId xmlns:p14="http://schemas.microsoft.com/office/powerpoint/2010/main" val="1600033216"/>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0E37A83-FC16-D25F-B3BD-25ACE4426C2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8F73026-442A-DA59-3E0D-8353AD1EFAB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1930363B-DE07-DF6D-A8A0-C7D89C2DDD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DB4F27D-CB45-8AD0-740C-9ABDC852D131}"/>
              </a:ext>
            </a:extLst>
          </p:cNvPr>
          <p:cNvSpPr>
            <a:spLocks noGrp="1"/>
          </p:cNvSpPr>
          <p:nvPr>
            <p:ph type="dt" sz="half" idx="10"/>
          </p:nvPr>
        </p:nvSpPr>
        <p:spPr/>
        <p:txBody>
          <a:bodyPr/>
          <a:lstStyle/>
          <a:p>
            <a:fld id="{D63DE1B0-3D25-4B18-A5DD-16383EEBB4B4}" type="datetimeFigureOut">
              <a:rPr lang="fr-FR" smtClean="0"/>
              <a:t>20/06/2024</a:t>
            </a:fld>
            <a:endParaRPr lang="fr-FR"/>
          </a:p>
        </p:txBody>
      </p:sp>
      <p:sp>
        <p:nvSpPr>
          <p:cNvPr id="6" name="Espace réservé du pied de page 5">
            <a:extLst>
              <a:ext uri="{FF2B5EF4-FFF2-40B4-BE49-F238E27FC236}">
                <a16:creationId xmlns:a16="http://schemas.microsoft.com/office/drawing/2014/main" id="{54AAAA6F-B2A9-DE2B-648F-B1B60DCAF48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85F38D4-BAB8-06CD-4CC0-83E49EC99463}"/>
              </a:ext>
            </a:extLst>
          </p:cNvPr>
          <p:cNvSpPr>
            <a:spLocks noGrp="1"/>
          </p:cNvSpPr>
          <p:nvPr>
            <p:ph type="sldNum" sz="quarter" idx="12"/>
          </p:nvPr>
        </p:nvSpPr>
        <p:spPr/>
        <p:txBody>
          <a:bodyPr/>
          <a:lstStyle/>
          <a:p>
            <a:fld id="{1CF8E740-4781-47E8-91FA-50F2B0007D74}" type="slidenum">
              <a:rPr lang="fr-FR" smtClean="0"/>
              <a:t>‹N°›</a:t>
            </a:fld>
            <a:endParaRPr lang="fr-FR"/>
          </a:p>
        </p:txBody>
      </p:sp>
    </p:spTree>
    <p:extLst>
      <p:ext uri="{BB962C8B-B14F-4D97-AF65-F5344CB8AC3E}">
        <p14:creationId xmlns:p14="http://schemas.microsoft.com/office/powerpoint/2010/main" val="2547040181"/>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34A50EC-460F-387F-0604-EA488FF65CF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B06C0F19-0CB1-1290-B236-18F100FFD62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A1455AF8-6A5A-F147-5F24-377846CEDD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C032BBF-B8DA-D2DA-DA36-48DFDBB7019D}"/>
              </a:ext>
            </a:extLst>
          </p:cNvPr>
          <p:cNvSpPr>
            <a:spLocks noGrp="1"/>
          </p:cNvSpPr>
          <p:nvPr>
            <p:ph type="dt" sz="half" idx="10"/>
          </p:nvPr>
        </p:nvSpPr>
        <p:spPr/>
        <p:txBody>
          <a:bodyPr/>
          <a:lstStyle/>
          <a:p>
            <a:fld id="{D63DE1B0-3D25-4B18-A5DD-16383EEBB4B4}" type="datetimeFigureOut">
              <a:rPr lang="fr-FR" smtClean="0"/>
              <a:t>20/06/2024</a:t>
            </a:fld>
            <a:endParaRPr lang="fr-FR"/>
          </a:p>
        </p:txBody>
      </p:sp>
      <p:sp>
        <p:nvSpPr>
          <p:cNvPr id="6" name="Espace réservé du pied de page 5">
            <a:extLst>
              <a:ext uri="{FF2B5EF4-FFF2-40B4-BE49-F238E27FC236}">
                <a16:creationId xmlns:a16="http://schemas.microsoft.com/office/drawing/2014/main" id="{102BB3CF-EFB3-4C77-EDA6-BB6515062CC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676E9C1-89A4-129D-3329-B2F2161B6E06}"/>
              </a:ext>
            </a:extLst>
          </p:cNvPr>
          <p:cNvSpPr>
            <a:spLocks noGrp="1"/>
          </p:cNvSpPr>
          <p:nvPr>
            <p:ph type="sldNum" sz="quarter" idx="12"/>
          </p:nvPr>
        </p:nvSpPr>
        <p:spPr/>
        <p:txBody>
          <a:bodyPr/>
          <a:lstStyle/>
          <a:p>
            <a:fld id="{1CF8E740-4781-47E8-91FA-50F2B0007D74}" type="slidenum">
              <a:rPr lang="fr-FR" smtClean="0"/>
              <a:t>‹N°›</a:t>
            </a:fld>
            <a:endParaRPr lang="fr-FR"/>
          </a:p>
        </p:txBody>
      </p:sp>
    </p:spTree>
    <p:extLst>
      <p:ext uri="{BB962C8B-B14F-4D97-AF65-F5344CB8AC3E}">
        <p14:creationId xmlns:p14="http://schemas.microsoft.com/office/powerpoint/2010/main" val="1766042269"/>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DD692A9-01D7-0B69-5955-8113A905AB80}"/>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FC5E8EDC-8336-C0AD-5039-C3F5885FF86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EFEBCCA-8FA2-F231-2CD0-7169DCA34D98}"/>
              </a:ext>
            </a:extLst>
          </p:cNvPr>
          <p:cNvSpPr>
            <a:spLocks noGrp="1"/>
          </p:cNvSpPr>
          <p:nvPr>
            <p:ph type="dt" sz="half" idx="10"/>
          </p:nvPr>
        </p:nvSpPr>
        <p:spPr/>
        <p:txBody>
          <a:bodyPr/>
          <a:lstStyle/>
          <a:p>
            <a:fld id="{D63DE1B0-3D25-4B18-A5DD-16383EEBB4B4}" type="datetimeFigureOut">
              <a:rPr lang="fr-FR" smtClean="0"/>
              <a:t>20/06/2024</a:t>
            </a:fld>
            <a:endParaRPr lang="fr-FR"/>
          </a:p>
        </p:txBody>
      </p:sp>
      <p:sp>
        <p:nvSpPr>
          <p:cNvPr id="5" name="Espace réservé du pied de page 4">
            <a:extLst>
              <a:ext uri="{FF2B5EF4-FFF2-40B4-BE49-F238E27FC236}">
                <a16:creationId xmlns:a16="http://schemas.microsoft.com/office/drawing/2014/main" id="{2CB50EDF-F080-D551-5DA2-7B595D89572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187952C-25BD-982F-1320-1975469E9893}"/>
              </a:ext>
            </a:extLst>
          </p:cNvPr>
          <p:cNvSpPr>
            <a:spLocks noGrp="1"/>
          </p:cNvSpPr>
          <p:nvPr>
            <p:ph type="sldNum" sz="quarter" idx="12"/>
          </p:nvPr>
        </p:nvSpPr>
        <p:spPr/>
        <p:txBody>
          <a:bodyPr/>
          <a:lstStyle/>
          <a:p>
            <a:fld id="{1CF8E740-4781-47E8-91FA-50F2B0007D74}" type="slidenum">
              <a:rPr lang="fr-FR" smtClean="0"/>
              <a:t>‹N°›</a:t>
            </a:fld>
            <a:endParaRPr lang="fr-FR"/>
          </a:p>
        </p:txBody>
      </p:sp>
    </p:spTree>
    <p:extLst>
      <p:ext uri="{BB962C8B-B14F-4D97-AF65-F5344CB8AC3E}">
        <p14:creationId xmlns:p14="http://schemas.microsoft.com/office/powerpoint/2010/main" val="1154883416"/>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92A97EC-85A4-181A-0D34-081C7858CA9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ED8F8E44-1C84-604B-6CD1-73D515E3DF4F}"/>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29427BE-154E-8370-29F4-48FA14A6560D}"/>
              </a:ext>
            </a:extLst>
          </p:cNvPr>
          <p:cNvSpPr>
            <a:spLocks noGrp="1"/>
          </p:cNvSpPr>
          <p:nvPr>
            <p:ph type="dt" sz="half" idx="10"/>
          </p:nvPr>
        </p:nvSpPr>
        <p:spPr/>
        <p:txBody>
          <a:bodyPr/>
          <a:lstStyle/>
          <a:p>
            <a:fld id="{D63DE1B0-3D25-4B18-A5DD-16383EEBB4B4}" type="datetimeFigureOut">
              <a:rPr lang="fr-FR" smtClean="0"/>
              <a:t>20/06/2024</a:t>
            </a:fld>
            <a:endParaRPr lang="fr-FR"/>
          </a:p>
        </p:txBody>
      </p:sp>
      <p:sp>
        <p:nvSpPr>
          <p:cNvPr id="5" name="Espace réservé du pied de page 4">
            <a:extLst>
              <a:ext uri="{FF2B5EF4-FFF2-40B4-BE49-F238E27FC236}">
                <a16:creationId xmlns:a16="http://schemas.microsoft.com/office/drawing/2014/main" id="{EFA8C178-DCE0-A2EC-93CE-DE5579A8E6F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6CC4CBA-0D19-C078-69A5-3DBD0BDBA478}"/>
              </a:ext>
            </a:extLst>
          </p:cNvPr>
          <p:cNvSpPr>
            <a:spLocks noGrp="1"/>
          </p:cNvSpPr>
          <p:nvPr>
            <p:ph type="sldNum" sz="quarter" idx="12"/>
          </p:nvPr>
        </p:nvSpPr>
        <p:spPr/>
        <p:txBody>
          <a:bodyPr/>
          <a:lstStyle/>
          <a:p>
            <a:fld id="{1CF8E740-4781-47E8-91FA-50F2B0007D74}" type="slidenum">
              <a:rPr lang="fr-FR" smtClean="0"/>
              <a:t>‹N°›</a:t>
            </a:fld>
            <a:endParaRPr lang="fr-FR"/>
          </a:p>
        </p:txBody>
      </p:sp>
    </p:spTree>
    <p:extLst>
      <p:ext uri="{BB962C8B-B14F-4D97-AF65-F5344CB8AC3E}">
        <p14:creationId xmlns:p14="http://schemas.microsoft.com/office/powerpoint/2010/main" val="400797724"/>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F8A48D2-35EC-9548-F4CB-CFF82A3EC7A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C377383-130B-DB0B-AAE6-19AA1930533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EFD6672-0857-B423-6F94-6EEEBBBAA3C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63DE1B0-3D25-4B18-A5DD-16383EEBB4B4}" type="datetimeFigureOut">
              <a:rPr lang="fr-FR" smtClean="0"/>
              <a:t>20/06/2024</a:t>
            </a:fld>
            <a:endParaRPr lang="fr-FR"/>
          </a:p>
        </p:txBody>
      </p:sp>
      <p:sp>
        <p:nvSpPr>
          <p:cNvPr id="5" name="Espace réservé du pied de page 4">
            <a:extLst>
              <a:ext uri="{FF2B5EF4-FFF2-40B4-BE49-F238E27FC236}">
                <a16:creationId xmlns:a16="http://schemas.microsoft.com/office/drawing/2014/main" id="{0BBF381C-C994-B0D7-CA5C-07DCC582743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B4494FB3-39AE-693A-8C7F-93E4F088739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CF8E740-4781-47E8-91FA-50F2B0007D74}" type="slidenum">
              <a:rPr lang="fr-FR" smtClean="0"/>
              <a:t>‹N°›</a:t>
            </a:fld>
            <a:endParaRPr lang="fr-FR"/>
          </a:p>
        </p:txBody>
      </p:sp>
    </p:spTree>
    <p:extLst>
      <p:ext uri="{BB962C8B-B14F-4D97-AF65-F5344CB8AC3E}">
        <p14:creationId xmlns:p14="http://schemas.microsoft.com/office/powerpoint/2010/main" val="38877862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xml"/><Relationship Id="rId4" Type="http://schemas.openxmlformats.org/officeDocument/2006/relationships/image" Target="../media/image4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ciel, eau, lac&#10;&#10;Description générée automatiquement">
            <a:extLst>
              <a:ext uri="{FF2B5EF4-FFF2-40B4-BE49-F238E27FC236}">
                <a16:creationId xmlns:a16="http://schemas.microsoft.com/office/drawing/2014/main" id="{14C280BB-C4F8-9128-B114-301D2C7EC7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9145" y="279000"/>
            <a:ext cx="9453710" cy="6300000"/>
          </a:xfrm>
          <a:prstGeom prst="rect">
            <a:avLst/>
          </a:prstGeom>
          <a:effectLst>
            <a:softEdge rad="635000"/>
          </a:effectLst>
        </p:spPr>
      </p:pic>
      <p:sp>
        <p:nvSpPr>
          <p:cNvPr id="6" name="ZoneTexte 5">
            <a:extLst>
              <a:ext uri="{FF2B5EF4-FFF2-40B4-BE49-F238E27FC236}">
                <a16:creationId xmlns:a16="http://schemas.microsoft.com/office/drawing/2014/main" id="{39BE3687-4D7B-DB63-E8BC-4E589448A658}"/>
              </a:ext>
            </a:extLst>
          </p:cNvPr>
          <p:cNvSpPr txBox="1"/>
          <p:nvPr/>
        </p:nvSpPr>
        <p:spPr>
          <a:xfrm>
            <a:off x="4941166" y="1049708"/>
            <a:ext cx="5055325" cy="523220"/>
          </a:xfrm>
          <a:prstGeom prst="rect">
            <a:avLst/>
          </a:prstGeom>
          <a:noFill/>
        </p:spPr>
        <p:txBody>
          <a:bodyPr wrap="square" rtlCol="0">
            <a:spAutoFit/>
          </a:bodyPr>
          <a:lstStyle/>
          <a:p>
            <a:r>
              <a:rPr lang="fr-FR" sz="2800" b="1" dirty="0"/>
              <a:t>Okinawa-Japon</a:t>
            </a:r>
          </a:p>
        </p:txBody>
      </p:sp>
    </p:spTree>
    <p:extLst>
      <p:ext uri="{BB962C8B-B14F-4D97-AF65-F5344CB8AC3E}">
        <p14:creationId xmlns:p14="http://schemas.microsoft.com/office/powerpoint/2010/main" val="1294589064"/>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169C9FE-60DA-1850-0780-B3AE47656196}"/>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b="1" dirty="0">
                <a:solidFill>
                  <a:srgbClr val="FFFF00"/>
                </a:solidFill>
              </a:rPr>
              <a:t>Okinawa est une préfecture japonaise comprenant plus de 150 îles dans la mer de Chine orientale, entre Taïwan et l'île principale du Japon. Elle est connue pour son climat tropical, ses grandes plages et ses récifs coralliens, ainsi que pour ses sites liés à la Seconde Guerre mondiale. Sur la plus grande île (qui se nomme également Okinawa) se trouvent le musée préfectoral mémorial de la paix d'Okinawa, qui commémore une invasion massive des Alliés en 1945, et l'aquarium </a:t>
            </a:r>
            <a:r>
              <a:rPr lang="fr-FR" sz="4000" b="1" dirty="0" err="1">
                <a:solidFill>
                  <a:srgbClr val="FFFF00"/>
                </a:solidFill>
              </a:rPr>
              <a:t>Churaumi</a:t>
            </a:r>
            <a:r>
              <a:rPr lang="fr-FR" sz="4000" b="1" dirty="0">
                <a:solidFill>
                  <a:srgbClr val="FFFF00"/>
                </a:solidFill>
              </a:rPr>
              <a:t>, où l'on peut observer des requins-baleines et des raies </a:t>
            </a:r>
            <a:r>
              <a:rPr lang="fr-FR" sz="4000" b="1" dirty="0" err="1">
                <a:solidFill>
                  <a:srgbClr val="FFFF00"/>
                </a:solidFill>
              </a:rPr>
              <a:t>manta</a:t>
            </a:r>
            <a:r>
              <a:rPr lang="fr-FR" sz="4000" b="1" dirty="0">
                <a:solidFill>
                  <a:srgbClr val="FFFF00"/>
                </a:solidFill>
              </a:rPr>
              <a:t>.</a:t>
            </a:r>
          </a:p>
        </p:txBody>
      </p:sp>
    </p:spTree>
    <p:extLst>
      <p:ext uri="{BB962C8B-B14F-4D97-AF65-F5344CB8AC3E}">
        <p14:creationId xmlns:p14="http://schemas.microsoft.com/office/powerpoint/2010/main" val="3666742275"/>
      </p:ext>
    </p:extLst>
  </p:cSld>
  <p:clrMapOvr>
    <a:masterClrMapping/>
  </p:clrMapOvr>
  <mc:AlternateContent xmlns:mc="http://schemas.openxmlformats.org/markup-compatibility/2006" xmlns:p14="http://schemas.microsoft.com/office/powerpoint/2010/main">
    <mc:Choice Requires="p14">
      <p:transition spd="slow" p14:dur="5000" advClick="0" advTm="8000">
        <p14:prism/>
        <p:sndAc>
          <p:stSnd>
            <p:snd r:embed="rId2" name="Thorned Soul by Ernesto Cortazar III.wav"/>
          </p:stSnd>
        </p:sndAc>
      </p:transition>
    </mc:Choice>
    <mc:Fallback xmlns="">
      <p:transition spd="slow" advClick="0" advTm="8000">
        <p:fade/>
        <p:sndAc>
          <p:stSnd>
            <p:snd r:embed="rId3" name="Thorned Soul by Ernesto Cortazar II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route, véhicule&#10;&#10;Description générée automatiquement">
            <a:extLst>
              <a:ext uri="{FF2B5EF4-FFF2-40B4-BE49-F238E27FC236}">
                <a16:creationId xmlns:a16="http://schemas.microsoft.com/office/drawing/2014/main" id="{BCF9BBD1-6A87-4A45-FBBF-9EA7ED0F7E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3B5F37F3-88CA-C55A-ABBF-69C788460A97}"/>
              </a:ext>
            </a:extLst>
          </p:cNvPr>
          <p:cNvSpPr txBox="1"/>
          <p:nvPr/>
        </p:nvSpPr>
        <p:spPr>
          <a:xfrm>
            <a:off x="4676502" y="5809559"/>
            <a:ext cx="7931623" cy="769441"/>
          </a:xfrm>
          <a:prstGeom prst="rect">
            <a:avLst/>
          </a:prstGeom>
          <a:noFill/>
        </p:spPr>
        <p:txBody>
          <a:bodyPr wrap="square" rtlCol="0">
            <a:spAutoFit/>
          </a:bodyPr>
          <a:lstStyle/>
          <a:p>
            <a:endParaRPr lang="fr-FR" sz="2000" dirty="0">
              <a:solidFill>
                <a:srgbClr val="FFFF00"/>
              </a:solidFill>
            </a:endParaRPr>
          </a:p>
          <a:p>
            <a:r>
              <a:rPr lang="fr-FR" sz="2400" b="1" dirty="0">
                <a:solidFill>
                  <a:srgbClr val="FFFF00"/>
                </a:solidFill>
              </a:rPr>
              <a:t>Naha Airport building</a:t>
            </a:r>
          </a:p>
        </p:txBody>
      </p:sp>
    </p:spTree>
    <p:extLst>
      <p:ext uri="{BB962C8B-B14F-4D97-AF65-F5344CB8AC3E}">
        <p14:creationId xmlns:p14="http://schemas.microsoft.com/office/powerpoint/2010/main" val="2462653277"/>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transports en commun, transport&#10;&#10;Description générée automatiquement">
            <a:extLst>
              <a:ext uri="{FF2B5EF4-FFF2-40B4-BE49-F238E27FC236}">
                <a16:creationId xmlns:a16="http://schemas.microsoft.com/office/drawing/2014/main" id="{BC407E1F-9EC7-A251-996A-14C654ACDF0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44255" y="279000"/>
            <a:ext cx="8103489" cy="6300000"/>
          </a:xfrm>
          <a:prstGeom prst="rect">
            <a:avLst/>
          </a:prstGeom>
          <a:effectLst>
            <a:softEdge rad="635000"/>
          </a:effectLst>
        </p:spPr>
      </p:pic>
      <p:sp>
        <p:nvSpPr>
          <p:cNvPr id="4" name="ZoneTexte 3">
            <a:extLst>
              <a:ext uri="{FF2B5EF4-FFF2-40B4-BE49-F238E27FC236}">
                <a16:creationId xmlns:a16="http://schemas.microsoft.com/office/drawing/2014/main" id="{69B71DF6-BB8E-2DC4-123D-1A3012410CD9}"/>
              </a:ext>
            </a:extLst>
          </p:cNvPr>
          <p:cNvSpPr txBox="1"/>
          <p:nvPr/>
        </p:nvSpPr>
        <p:spPr>
          <a:xfrm>
            <a:off x="4702630" y="5809559"/>
            <a:ext cx="8360229" cy="769441"/>
          </a:xfrm>
          <a:prstGeom prst="rect">
            <a:avLst/>
          </a:prstGeom>
          <a:noFill/>
        </p:spPr>
        <p:txBody>
          <a:bodyPr wrap="square" rtlCol="0">
            <a:spAutoFit/>
          </a:bodyPr>
          <a:lstStyle/>
          <a:p>
            <a:endParaRPr lang="fr-FR" sz="2000" dirty="0">
              <a:solidFill>
                <a:srgbClr val="FFFF00"/>
              </a:solidFill>
            </a:endParaRPr>
          </a:p>
          <a:p>
            <a:r>
              <a:rPr lang="fr-FR" sz="2400" b="1" dirty="0">
                <a:solidFill>
                  <a:srgbClr val="FFFF00"/>
                </a:solidFill>
              </a:rPr>
              <a:t>Le Monorail de Naha</a:t>
            </a:r>
          </a:p>
        </p:txBody>
      </p:sp>
    </p:spTree>
    <p:extLst>
      <p:ext uri="{BB962C8B-B14F-4D97-AF65-F5344CB8AC3E}">
        <p14:creationId xmlns:p14="http://schemas.microsoft.com/office/powerpoint/2010/main" val="2377908413"/>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eau&#10;&#10;Description générée automatiquement">
            <a:extLst>
              <a:ext uri="{FF2B5EF4-FFF2-40B4-BE49-F238E27FC236}">
                <a16:creationId xmlns:a16="http://schemas.microsoft.com/office/drawing/2014/main" id="{4AD4BAF0-1FAE-F929-F534-984573C7F67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02213" y="279000"/>
            <a:ext cx="8387574" cy="6300000"/>
          </a:xfrm>
          <a:prstGeom prst="rect">
            <a:avLst/>
          </a:prstGeom>
          <a:effectLst>
            <a:softEdge rad="635000"/>
          </a:effectLst>
        </p:spPr>
      </p:pic>
      <p:sp>
        <p:nvSpPr>
          <p:cNvPr id="4" name="ZoneTexte 3">
            <a:extLst>
              <a:ext uri="{FF2B5EF4-FFF2-40B4-BE49-F238E27FC236}">
                <a16:creationId xmlns:a16="http://schemas.microsoft.com/office/drawing/2014/main" id="{DAF5532C-BBF4-E13C-9B6C-6F505E420760}"/>
              </a:ext>
            </a:extLst>
          </p:cNvPr>
          <p:cNvSpPr txBox="1"/>
          <p:nvPr/>
        </p:nvSpPr>
        <p:spPr>
          <a:xfrm>
            <a:off x="4354590" y="5840336"/>
            <a:ext cx="6479177"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Jardin </a:t>
            </a:r>
            <a:r>
              <a:rPr lang="fr-FR" sz="2400" b="1" dirty="0" err="1">
                <a:solidFill>
                  <a:srgbClr val="FFFF00"/>
                </a:solidFill>
              </a:rPr>
              <a:t>Shikina</a:t>
            </a:r>
            <a:r>
              <a:rPr lang="fr-FR" sz="2400" b="1" dirty="0">
                <a:solidFill>
                  <a:srgbClr val="FFFF00"/>
                </a:solidFill>
              </a:rPr>
              <a:t>-en de Naha</a:t>
            </a:r>
          </a:p>
        </p:txBody>
      </p:sp>
    </p:spTree>
    <p:extLst>
      <p:ext uri="{BB962C8B-B14F-4D97-AF65-F5344CB8AC3E}">
        <p14:creationId xmlns:p14="http://schemas.microsoft.com/office/powerpoint/2010/main" val="1876242481"/>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bâtiment, plein air, Architecture japonaise&#10;&#10;Description générée automatiquement">
            <a:extLst>
              <a:ext uri="{FF2B5EF4-FFF2-40B4-BE49-F238E27FC236}">
                <a16:creationId xmlns:a16="http://schemas.microsoft.com/office/drawing/2014/main" id="{5D96A8E3-B861-E296-B92A-70F99A53D3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56000" y="279000"/>
            <a:ext cx="10080000" cy="6300000"/>
          </a:xfrm>
          <a:prstGeom prst="rect">
            <a:avLst/>
          </a:prstGeom>
          <a:effectLst>
            <a:softEdge rad="317500"/>
          </a:effectLst>
        </p:spPr>
      </p:pic>
      <p:sp>
        <p:nvSpPr>
          <p:cNvPr id="5" name="ZoneTexte 4">
            <a:extLst>
              <a:ext uri="{FF2B5EF4-FFF2-40B4-BE49-F238E27FC236}">
                <a16:creationId xmlns:a16="http://schemas.microsoft.com/office/drawing/2014/main" id="{11B90229-761D-5F63-9891-86FD865F4A20}"/>
              </a:ext>
            </a:extLst>
          </p:cNvPr>
          <p:cNvSpPr txBox="1"/>
          <p:nvPr/>
        </p:nvSpPr>
        <p:spPr>
          <a:xfrm>
            <a:off x="4841795" y="6191794"/>
            <a:ext cx="7641771" cy="461665"/>
          </a:xfrm>
          <a:prstGeom prst="rect">
            <a:avLst/>
          </a:prstGeom>
          <a:noFill/>
        </p:spPr>
        <p:txBody>
          <a:bodyPr wrap="square" rtlCol="0">
            <a:spAutoFit/>
          </a:bodyPr>
          <a:lstStyle/>
          <a:p>
            <a:r>
              <a:rPr lang="fr-FR" sz="2400" b="1" dirty="0"/>
              <a:t>Château de </a:t>
            </a:r>
            <a:r>
              <a:rPr lang="fr-FR" sz="2400" b="1" dirty="0" err="1"/>
              <a:t>Shuri</a:t>
            </a:r>
            <a:endParaRPr lang="fr-FR" sz="2400" b="1" dirty="0"/>
          </a:p>
        </p:txBody>
      </p:sp>
    </p:spTree>
    <p:extLst>
      <p:ext uri="{BB962C8B-B14F-4D97-AF65-F5344CB8AC3E}">
        <p14:creationId xmlns:p14="http://schemas.microsoft.com/office/powerpoint/2010/main" val="1217784208"/>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bâtiment, plein air, Architecture chinoise&#10;&#10;Description générée automatiquement">
            <a:extLst>
              <a:ext uri="{FF2B5EF4-FFF2-40B4-BE49-F238E27FC236}">
                <a16:creationId xmlns:a16="http://schemas.microsoft.com/office/drawing/2014/main" id="{65CB165E-F9BC-217F-8CCA-4C8B486DF01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49676" y="279000"/>
            <a:ext cx="9453600" cy="6300000"/>
          </a:xfrm>
          <a:prstGeom prst="rect">
            <a:avLst/>
          </a:prstGeom>
          <a:effectLst>
            <a:softEdge rad="635000"/>
          </a:effectLst>
        </p:spPr>
      </p:pic>
      <p:sp>
        <p:nvSpPr>
          <p:cNvPr id="4" name="ZoneTexte 3">
            <a:extLst>
              <a:ext uri="{FF2B5EF4-FFF2-40B4-BE49-F238E27FC236}">
                <a16:creationId xmlns:a16="http://schemas.microsoft.com/office/drawing/2014/main" id="{CA83FA80-A4AA-44C4-5DA5-D8232B002F16}"/>
              </a:ext>
            </a:extLst>
          </p:cNvPr>
          <p:cNvSpPr txBox="1"/>
          <p:nvPr/>
        </p:nvSpPr>
        <p:spPr>
          <a:xfrm>
            <a:off x="2560320" y="6348167"/>
            <a:ext cx="8634549" cy="461665"/>
          </a:xfrm>
          <a:prstGeom prst="rect">
            <a:avLst/>
          </a:prstGeom>
          <a:noFill/>
        </p:spPr>
        <p:txBody>
          <a:bodyPr wrap="square" rtlCol="0">
            <a:spAutoFit/>
          </a:bodyPr>
          <a:lstStyle/>
          <a:p>
            <a:r>
              <a:rPr lang="fr-FR" sz="2400" b="1" dirty="0" err="1">
                <a:solidFill>
                  <a:srgbClr val="FFFF00"/>
                </a:solidFill>
              </a:rPr>
              <a:t>Shuri</a:t>
            </a:r>
            <a:r>
              <a:rPr lang="fr-FR" sz="2400" b="1" dirty="0">
                <a:solidFill>
                  <a:srgbClr val="FFFF00"/>
                </a:solidFill>
              </a:rPr>
              <a:t> Castle in Naha, Okinawa </a:t>
            </a:r>
            <a:r>
              <a:rPr lang="fr-FR" sz="2400" b="1" dirty="0" err="1">
                <a:solidFill>
                  <a:srgbClr val="FFFF00"/>
                </a:solidFill>
              </a:rPr>
              <a:t>prefecture</a:t>
            </a:r>
            <a:r>
              <a:rPr lang="fr-FR" sz="2400" b="1" dirty="0">
                <a:solidFill>
                  <a:srgbClr val="FFFF00"/>
                </a:solidFill>
              </a:rPr>
              <a:t>, Japan</a:t>
            </a:r>
          </a:p>
        </p:txBody>
      </p:sp>
    </p:spTree>
    <p:extLst>
      <p:ext uri="{BB962C8B-B14F-4D97-AF65-F5344CB8AC3E}">
        <p14:creationId xmlns:p14="http://schemas.microsoft.com/office/powerpoint/2010/main" val="1217847720"/>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bâtiment, plante&#10;&#10;Description générée automatiquement">
            <a:extLst>
              <a:ext uri="{FF2B5EF4-FFF2-40B4-BE49-F238E27FC236}">
                <a16:creationId xmlns:a16="http://schemas.microsoft.com/office/drawing/2014/main" id="{3803DEB0-D465-375E-8339-2418861621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3673" y="279000"/>
            <a:ext cx="9464654" cy="6300000"/>
          </a:xfrm>
          <a:prstGeom prst="rect">
            <a:avLst/>
          </a:prstGeom>
          <a:effectLst>
            <a:softEdge rad="635000"/>
          </a:effectLst>
        </p:spPr>
      </p:pic>
      <p:sp>
        <p:nvSpPr>
          <p:cNvPr id="4" name="ZoneTexte 3">
            <a:extLst>
              <a:ext uri="{FF2B5EF4-FFF2-40B4-BE49-F238E27FC236}">
                <a16:creationId xmlns:a16="http://schemas.microsoft.com/office/drawing/2014/main" id="{46B63FA3-4E87-C434-6017-273FB1DC2F73}"/>
              </a:ext>
            </a:extLst>
          </p:cNvPr>
          <p:cNvSpPr txBox="1"/>
          <p:nvPr/>
        </p:nvSpPr>
        <p:spPr>
          <a:xfrm>
            <a:off x="2050086" y="6117335"/>
            <a:ext cx="8438606" cy="461665"/>
          </a:xfrm>
          <a:prstGeom prst="rect">
            <a:avLst/>
          </a:prstGeom>
          <a:noFill/>
        </p:spPr>
        <p:txBody>
          <a:bodyPr wrap="square" rtlCol="0">
            <a:spAutoFit/>
          </a:bodyPr>
          <a:lstStyle/>
          <a:p>
            <a:r>
              <a:rPr lang="fr-FR" sz="2000" dirty="0"/>
              <a:t>: </a:t>
            </a:r>
            <a:r>
              <a:rPr lang="fr-FR" sz="2400" b="1" dirty="0"/>
              <a:t>au château de </a:t>
            </a:r>
            <a:r>
              <a:rPr lang="fr-FR" sz="2400" b="1" dirty="0" err="1"/>
              <a:t>Shuri</a:t>
            </a:r>
            <a:r>
              <a:rPr lang="fr-FR" sz="2400" b="1" dirty="0"/>
              <a:t> à Naha , préfecture d'Okinawa , Japon</a:t>
            </a:r>
          </a:p>
        </p:txBody>
      </p:sp>
    </p:spTree>
    <p:extLst>
      <p:ext uri="{BB962C8B-B14F-4D97-AF65-F5344CB8AC3E}">
        <p14:creationId xmlns:p14="http://schemas.microsoft.com/office/powerpoint/2010/main" val="4152147726"/>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nuage&#10;&#10;Description générée automatiquement">
            <a:extLst>
              <a:ext uri="{FF2B5EF4-FFF2-40B4-BE49-F238E27FC236}">
                <a16:creationId xmlns:a16="http://schemas.microsoft.com/office/drawing/2014/main" id="{D5E12C0D-7F7F-F9D1-1CC1-21E3E77C32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9754" y="99741"/>
            <a:ext cx="9464658" cy="6300000"/>
          </a:xfrm>
          <a:prstGeom prst="rect">
            <a:avLst/>
          </a:prstGeom>
          <a:effectLst>
            <a:softEdge rad="635000"/>
          </a:effectLst>
        </p:spPr>
      </p:pic>
      <p:sp>
        <p:nvSpPr>
          <p:cNvPr id="4" name="ZoneTexte 3">
            <a:extLst>
              <a:ext uri="{FF2B5EF4-FFF2-40B4-BE49-F238E27FC236}">
                <a16:creationId xmlns:a16="http://schemas.microsoft.com/office/drawing/2014/main" id="{40CEA501-17F4-4FAC-A079-6041F14CE04A}"/>
              </a:ext>
            </a:extLst>
          </p:cNvPr>
          <p:cNvSpPr txBox="1"/>
          <p:nvPr/>
        </p:nvSpPr>
        <p:spPr>
          <a:xfrm>
            <a:off x="9435736" y="802917"/>
            <a:ext cx="2756264" cy="4893647"/>
          </a:xfrm>
          <a:prstGeom prst="rect">
            <a:avLst/>
          </a:prstGeom>
          <a:noFill/>
        </p:spPr>
        <p:txBody>
          <a:bodyPr wrap="square" rtlCol="0">
            <a:spAutoFit/>
          </a:bodyPr>
          <a:lstStyle/>
          <a:p>
            <a:r>
              <a:rPr lang="fr-FR" sz="2400" b="1" dirty="0">
                <a:solidFill>
                  <a:srgbClr val="FFFF00"/>
                </a:solidFill>
              </a:rPr>
              <a:t> </a:t>
            </a:r>
            <a:r>
              <a:rPr lang="fr-FR" sz="2400" b="1" dirty="0" err="1">
                <a:solidFill>
                  <a:srgbClr val="FFFF00"/>
                </a:solidFill>
              </a:rPr>
              <a:t>Tamaudun</a:t>
            </a:r>
            <a:r>
              <a:rPr lang="fr-FR" sz="2400" b="1" dirty="0">
                <a:solidFill>
                  <a:srgbClr val="FFFF00"/>
                </a:solidFill>
              </a:rPr>
              <a:t> à Naha , préfecture d'Okinawa , Japon </a:t>
            </a:r>
            <a:r>
              <a:rPr lang="fr-FR" sz="2400" b="1" dirty="0" err="1">
                <a:solidFill>
                  <a:srgbClr val="FFFF00"/>
                </a:solidFill>
              </a:rPr>
              <a:t>Tamaudun</a:t>
            </a:r>
            <a:r>
              <a:rPr lang="fr-FR" sz="2400" b="1" dirty="0">
                <a:solidFill>
                  <a:srgbClr val="FFFF00"/>
                </a:solidFill>
              </a:rPr>
              <a:t> a été inscrit au patrimoine mondial de l'UNESCO « Sites </a:t>
            </a:r>
            <a:r>
              <a:rPr lang="fr-FR" sz="2400" b="1" dirty="0" err="1">
                <a:solidFill>
                  <a:srgbClr val="FFFF00"/>
                </a:solidFill>
              </a:rPr>
              <a:t>Gusuku</a:t>
            </a:r>
            <a:r>
              <a:rPr lang="fr-FR" sz="2400" b="1" dirty="0">
                <a:solidFill>
                  <a:srgbClr val="FFFF00"/>
                </a:solidFill>
              </a:rPr>
              <a:t> et propriétés associées du royaume de </a:t>
            </a:r>
            <a:r>
              <a:rPr lang="fr-FR" sz="2400" b="1" dirty="0" err="1">
                <a:solidFill>
                  <a:srgbClr val="FFFF00"/>
                </a:solidFill>
              </a:rPr>
              <a:t>Ryukyu</a:t>
            </a:r>
            <a:r>
              <a:rPr lang="fr-FR" sz="2400" b="1" dirty="0">
                <a:solidFill>
                  <a:srgbClr val="FFFF00"/>
                </a:solidFill>
              </a:rPr>
              <a:t> ».</a:t>
            </a:r>
          </a:p>
        </p:txBody>
      </p:sp>
    </p:spTree>
    <p:extLst>
      <p:ext uri="{BB962C8B-B14F-4D97-AF65-F5344CB8AC3E}">
        <p14:creationId xmlns:p14="http://schemas.microsoft.com/office/powerpoint/2010/main" val="1399431937"/>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herbe, plante&#10;&#10;Description générée automatiquement">
            <a:extLst>
              <a:ext uri="{FF2B5EF4-FFF2-40B4-BE49-F238E27FC236}">
                <a16:creationId xmlns:a16="http://schemas.microsoft.com/office/drawing/2014/main" id="{865DB2F8-296A-29D6-92C4-42C3E23D9B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03565" y="279000"/>
            <a:ext cx="9464659" cy="6300000"/>
          </a:xfrm>
          <a:prstGeom prst="rect">
            <a:avLst/>
          </a:prstGeom>
          <a:effectLst>
            <a:softEdge rad="635000"/>
          </a:effectLst>
        </p:spPr>
      </p:pic>
      <p:sp>
        <p:nvSpPr>
          <p:cNvPr id="5" name="ZoneTexte 4">
            <a:extLst>
              <a:ext uri="{FF2B5EF4-FFF2-40B4-BE49-F238E27FC236}">
                <a16:creationId xmlns:a16="http://schemas.microsoft.com/office/drawing/2014/main" id="{3861F701-F215-882A-AFD3-237548FD9404}"/>
              </a:ext>
            </a:extLst>
          </p:cNvPr>
          <p:cNvSpPr txBox="1"/>
          <p:nvPr/>
        </p:nvSpPr>
        <p:spPr>
          <a:xfrm>
            <a:off x="323776" y="1015956"/>
            <a:ext cx="2341047" cy="5262979"/>
          </a:xfrm>
          <a:prstGeom prst="rect">
            <a:avLst/>
          </a:prstGeom>
          <a:noFill/>
        </p:spPr>
        <p:txBody>
          <a:bodyPr wrap="square" rtlCol="0">
            <a:spAutoFit/>
          </a:bodyPr>
          <a:lstStyle/>
          <a:p>
            <a:r>
              <a:rPr lang="fr-FR" sz="2400" b="1">
                <a:solidFill>
                  <a:srgbClr val="FFFF00"/>
                </a:solidFill>
              </a:rPr>
              <a:t> Shikinaen à Naha , préfecture d'Okinawa , Japon. Il a été inscrit au patrimoine mondial de l'UNESCO « Sites Gusuku et propriétés associées du royaume de Ryukyu ».</a:t>
            </a:r>
            <a:endParaRPr lang="fr-FR" sz="2400" b="1" dirty="0">
              <a:solidFill>
                <a:srgbClr val="FFFF00"/>
              </a:solidFill>
            </a:endParaRPr>
          </a:p>
        </p:txBody>
      </p:sp>
    </p:spTree>
    <p:extLst>
      <p:ext uri="{BB962C8B-B14F-4D97-AF65-F5344CB8AC3E}">
        <p14:creationId xmlns:p14="http://schemas.microsoft.com/office/powerpoint/2010/main" val="2870055239"/>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arbre&#10;&#10;Description générée automatiquement">
            <a:extLst>
              <a:ext uri="{FF2B5EF4-FFF2-40B4-BE49-F238E27FC236}">
                <a16:creationId xmlns:a16="http://schemas.microsoft.com/office/drawing/2014/main" id="{17378C5B-308C-7E64-7224-C4BA9A89BC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5" y="279000"/>
            <a:ext cx="9453709" cy="6300000"/>
          </a:xfrm>
          <a:prstGeom prst="rect">
            <a:avLst/>
          </a:prstGeom>
          <a:effectLst>
            <a:softEdge rad="635000"/>
          </a:effectLst>
        </p:spPr>
      </p:pic>
      <p:sp>
        <p:nvSpPr>
          <p:cNvPr id="4" name="ZoneTexte 3">
            <a:extLst>
              <a:ext uri="{FF2B5EF4-FFF2-40B4-BE49-F238E27FC236}">
                <a16:creationId xmlns:a16="http://schemas.microsoft.com/office/drawing/2014/main" id="{A55734BA-ADD4-0BD5-A349-AD5BE5FDEE6C}"/>
              </a:ext>
            </a:extLst>
          </p:cNvPr>
          <p:cNvSpPr txBox="1"/>
          <p:nvPr/>
        </p:nvSpPr>
        <p:spPr>
          <a:xfrm>
            <a:off x="3429277" y="6204095"/>
            <a:ext cx="7393577" cy="461665"/>
          </a:xfrm>
          <a:prstGeom prst="rect">
            <a:avLst/>
          </a:prstGeom>
          <a:noFill/>
        </p:spPr>
        <p:txBody>
          <a:bodyPr wrap="square" rtlCol="0">
            <a:spAutoFit/>
          </a:bodyPr>
          <a:lstStyle/>
          <a:p>
            <a:r>
              <a:rPr lang="fr-FR" sz="2400" b="1" dirty="0">
                <a:solidFill>
                  <a:srgbClr val="FFFF00"/>
                </a:solidFill>
              </a:rPr>
              <a:t>: La vue lointaine de </a:t>
            </a:r>
            <a:r>
              <a:rPr lang="fr-FR" sz="2400" b="1" dirty="0" err="1">
                <a:solidFill>
                  <a:srgbClr val="FFFF00"/>
                </a:solidFill>
              </a:rPr>
              <a:t>Naminouegū</a:t>
            </a:r>
            <a:r>
              <a:rPr lang="fr-FR" sz="2400" b="1" dirty="0">
                <a:solidFill>
                  <a:srgbClr val="FFFF00"/>
                </a:solidFill>
              </a:rPr>
              <a:t> </a:t>
            </a:r>
            <a:r>
              <a:rPr lang="fr-FR" sz="2400" b="1" dirty="0" err="1">
                <a:solidFill>
                  <a:srgbClr val="FFFF00"/>
                </a:solidFill>
              </a:rPr>
              <a:t>Honden</a:t>
            </a:r>
            <a:endParaRPr lang="fr-FR" sz="2400" b="1" dirty="0">
              <a:solidFill>
                <a:srgbClr val="FFFF00"/>
              </a:solidFill>
            </a:endParaRPr>
          </a:p>
        </p:txBody>
      </p:sp>
    </p:spTree>
    <p:extLst>
      <p:ext uri="{BB962C8B-B14F-4D97-AF65-F5344CB8AC3E}">
        <p14:creationId xmlns:p14="http://schemas.microsoft.com/office/powerpoint/2010/main" val="2666840171"/>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véhicule, Véhicule terrestre, bâtiment&#10;&#10;Description générée automatiquement">
            <a:extLst>
              <a:ext uri="{FF2B5EF4-FFF2-40B4-BE49-F238E27FC236}">
                <a16:creationId xmlns:a16="http://schemas.microsoft.com/office/drawing/2014/main" id="{1CBCB723-AA08-064B-4CE6-86F1D596C96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95355" y="189000"/>
            <a:ext cx="4860000"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2589916-F813-EEB0-B06E-0135AF1F3C95}"/>
              </a:ext>
            </a:extLst>
          </p:cNvPr>
          <p:cNvSpPr txBox="1"/>
          <p:nvPr/>
        </p:nvSpPr>
        <p:spPr>
          <a:xfrm>
            <a:off x="8595360" y="3429000"/>
            <a:ext cx="3500846" cy="1569660"/>
          </a:xfrm>
          <a:prstGeom prst="rect">
            <a:avLst/>
          </a:prstGeom>
          <a:noFill/>
        </p:spPr>
        <p:txBody>
          <a:bodyPr wrap="square" rtlCol="0">
            <a:spAutoFit/>
          </a:bodyPr>
          <a:lstStyle/>
          <a:p>
            <a:r>
              <a:rPr lang="fr-FR" sz="2400" b="1">
                <a:solidFill>
                  <a:srgbClr val="FFFF00"/>
                </a:solidFill>
              </a:rPr>
              <a:t>Kokusai dōri - La rue «internationale» est un bon endroit pour les emplettes</a:t>
            </a:r>
            <a:endParaRPr lang="fr-FR" sz="2400" b="1" dirty="0">
              <a:solidFill>
                <a:srgbClr val="FFFF00"/>
              </a:solidFill>
            </a:endParaRPr>
          </a:p>
        </p:txBody>
      </p:sp>
    </p:spTree>
    <p:extLst>
      <p:ext uri="{BB962C8B-B14F-4D97-AF65-F5344CB8AC3E}">
        <p14:creationId xmlns:p14="http://schemas.microsoft.com/office/powerpoint/2010/main" val="2850846103"/>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iel, nature&#10;&#10;Description générée automatiquement">
            <a:extLst>
              <a:ext uri="{FF2B5EF4-FFF2-40B4-BE49-F238E27FC236}">
                <a16:creationId xmlns:a16="http://schemas.microsoft.com/office/drawing/2014/main" id="{2188E9C1-E941-A757-7B98-DB73FA574B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3671" y="279000"/>
            <a:ext cx="9464658" cy="6300000"/>
          </a:xfrm>
          <a:prstGeom prst="rect">
            <a:avLst/>
          </a:prstGeom>
          <a:effectLst>
            <a:softEdge rad="635000"/>
          </a:effectLst>
        </p:spPr>
      </p:pic>
      <p:sp>
        <p:nvSpPr>
          <p:cNvPr id="4" name="ZoneTexte 3">
            <a:extLst>
              <a:ext uri="{FF2B5EF4-FFF2-40B4-BE49-F238E27FC236}">
                <a16:creationId xmlns:a16="http://schemas.microsoft.com/office/drawing/2014/main" id="{3C262C7E-C090-0FD9-CE6E-DA3C32431F5C}"/>
              </a:ext>
            </a:extLst>
          </p:cNvPr>
          <p:cNvSpPr txBox="1"/>
          <p:nvPr/>
        </p:nvSpPr>
        <p:spPr>
          <a:xfrm>
            <a:off x="291737" y="6117335"/>
            <a:ext cx="11900263" cy="461665"/>
          </a:xfrm>
          <a:prstGeom prst="rect">
            <a:avLst/>
          </a:prstGeom>
          <a:noFill/>
        </p:spPr>
        <p:txBody>
          <a:bodyPr wrap="square" rtlCol="0">
            <a:spAutoFit/>
          </a:bodyPr>
          <a:lstStyle/>
          <a:p>
            <a:r>
              <a:rPr lang="fr-FR" sz="2400" b="1" dirty="0">
                <a:solidFill>
                  <a:srgbClr val="FFFF00"/>
                </a:solidFill>
              </a:rPr>
              <a:t>Sanctuaire </a:t>
            </a:r>
            <a:r>
              <a:rPr lang="fr-FR" sz="2400" b="1" dirty="0" err="1">
                <a:solidFill>
                  <a:srgbClr val="FFFF00"/>
                </a:solidFill>
              </a:rPr>
              <a:t>Naminoue</a:t>
            </a:r>
            <a:r>
              <a:rPr lang="fr-FR" sz="2400" b="1" dirty="0">
                <a:solidFill>
                  <a:srgbClr val="FFFF00"/>
                </a:solidFill>
              </a:rPr>
              <a:t> et plage </a:t>
            </a:r>
            <a:r>
              <a:rPr lang="fr-FR" sz="2400" b="1" dirty="0" err="1">
                <a:solidFill>
                  <a:srgbClr val="FFFF00"/>
                </a:solidFill>
              </a:rPr>
              <a:t>Naminoue</a:t>
            </a:r>
            <a:r>
              <a:rPr lang="fr-FR" sz="2400" b="1" dirty="0">
                <a:solidFill>
                  <a:srgbClr val="FFFF00"/>
                </a:solidFill>
              </a:rPr>
              <a:t> à Naha , préfecture d'Okinawa , Japon</a:t>
            </a:r>
          </a:p>
        </p:txBody>
      </p:sp>
    </p:spTree>
    <p:extLst>
      <p:ext uri="{BB962C8B-B14F-4D97-AF65-F5344CB8AC3E}">
        <p14:creationId xmlns:p14="http://schemas.microsoft.com/office/powerpoint/2010/main" val="1095174971"/>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rive&#10;&#10;Description générée automatiquement">
            <a:extLst>
              <a:ext uri="{FF2B5EF4-FFF2-40B4-BE49-F238E27FC236}">
                <a16:creationId xmlns:a16="http://schemas.microsoft.com/office/drawing/2014/main" id="{652B25F2-CF5A-E229-4E80-29FA96AD23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94263"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39B4D60E-2906-D1B2-0D85-1F22C16A6FB9}"/>
              </a:ext>
            </a:extLst>
          </p:cNvPr>
          <p:cNvSpPr txBox="1"/>
          <p:nvPr/>
        </p:nvSpPr>
        <p:spPr>
          <a:xfrm>
            <a:off x="2364377" y="6348167"/>
            <a:ext cx="9339943" cy="461665"/>
          </a:xfrm>
          <a:prstGeom prst="rect">
            <a:avLst/>
          </a:prstGeom>
          <a:noFill/>
        </p:spPr>
        <p:txBody>
          <a:bodyPr wrap="square" rtlCol="0">
            <a:spAutoFit/>
          </a:bodyPr>
          <a:lstStyle/>
          <a:p>
            <a:r>
              <a:rPr lang="fr-FR" sz="2000" dirty="0"/>
              <a:t> </a:t>
            </a:r>
            <a:r>
              <a:rPr lang="fr-FR" sz="2400" b="1" dirty="0"/>
              <a:t>L'île </a:t>
            </a:r>
            <a:r>
              <a:rPr lang="fr-FR" sz="2400" b="1" dirty="0" err="1"/>
              <a:t>Ie-jima</a:t>
            </a:r>
            <a:r>
              <a:rPr lang="fr-FR" sz="2400" b="1" dirty="0"/>
              <a:t> vue depuis l'aquarium </a:t>
            </a:r>
            <a:r>
              <a:rPr lang="fr-FR" sz="2400" b="1" dirty="0" err="1"/>
              <a:t>Churaumi</a:t>
            </a:r>
            <a:r>
              <a:rPr lang="fr-FR" sz="2400" b="1" dirty="0"/>
              <a:t> d'Okinawa</a:t>
            </a:r>
          </a:p>
        </p:txBody>
      </p:sp>
    </p:spTree>
    <p:extLst>
      <p:ext uri="{BB962C8B-B14F-4D97-AF65-F5344CB8AC3E}">
        <p14:creationId xmlns:p14="http://schemas.microsoft.com/office/powerpoint/2010/main" val="2240548949"/>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ciel, Reliefs côtiers et océaniques&#10;&#10;Description générée automatiquement">
            <a:extLst>
              <a:ext uri="{FF2B5EF4-FFF2-40B4-BE49-F238E27FC236}">
                <a16:creationId xmlns:a16="http://schemas.microsoft.com/office/drawing/2014/main" id="{2131536F-A213-F231-B45C-B1E64E3AF8C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54230" y="279000"/>
            <a:ext cx="9683539" cy="6300000"/>
          </a:xfrm>
          <a:prstGeom prst="rect">
            <a:avLst/>
          </a:prstGeom>
          <a:effectLst>
            <a:softEdge rad="635000"/>
          </a:effectLst>
        </p:spPr>
      </p:pic>
      <p:sp>
        <p:nvSpPr>
          <p:cNvPr id="4" name="ZoneTexte 3">
            <a:extLst>
              <a:ext uri="{FF2B5EF4-FFF2-40B4-BE49-F238E27FC236}">
                <a16:creationId xmlns:a16="http://schemas.microsoft.com/office/drawing/2014/main" id="{4B95DDC6-CF6F-FB3A-1420-BAA5F3E33E38}"/>
              </a:ext>
            </a:extLst>
          </p:cNvPr>
          <p:cNvSpPr txBox="1"/>
          <p:nvPr/>
        </p:nvSpPr>
        <p:spPr>
          <a:xfrm>
            <a:off x="509451" y="6215753"/>
            <a:ext cx="12192000" cy="461665"/>
          </a:xfrm>
          <a:prstGeom prst="rect">
            <a:avLst/>
          </a:prstGeom>
          <a:noFill/>
        </p:spPr>
        <p:txBody>
          <a:bodyPr wrap="square" rtlCol="0">
            <a:spAutoFit/>
          </a:bodyPr>
          <a:lstStyle/>
          <a:p>
            <a:r>
              <a:rPr lang="fr-FR" sz="2400" b="1" dirty="0"/>
              <a:t>Pont entre l'île d'</a:t>
            </a:r>
            <a:r>
              <a:rPr lang="fr-FR" sz="2400" b="1" dirty="0" err="1"/>
              <a:t>Akajima</a:t>
            </a:r>
            <a:r>
              <a:rPr lang="fr-FR" sz="2400" b="1" dirty="0"/>
              <a:t> (photo de gauche) et l'île de </a:t>
            </a:r>
            <a:r>
              <a:rPr lang="fr-FR" sz="2400" b="1" dirty="0" err="1"/>
              <a:t>Geramujima</a:t>
            </a:r>
            <a:r>
              <a:rPr lang="fr-FR" sz="2400" b="1" dirty="0"/>
              <a:t> (photo de droite).</a:t>
            </a:r>
          </a:p>
        </p:txBody>
      </p:sp>
    </p:spTree>
    <p:extLst>
      <p:ext uri="{BB962C8B-B14F-4D97-AF65-F5344CB8AC3E}">
        <p14:creationId xmlns:p14="http://schemas.microsoft.com/office/powerpoint/2010/main" val="3546761837"/>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montagne&#10;&#10;Description générée automatiquement">
            <a:extLst>
              <a:ext uri="{FF2B5EF4-FFF2-40B4-BE49-F238E27FC236}">
                <a16:creationId xmlns:a16="http://schemas.microsoft.com/office/drawing/2014/main" id="{2203BB3D-3726-DC7C-EDDD-8C7471B17D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D99E950C-B557-07DF-C980-758346D78C3C}"/>
              </a:ext>
            </a:extLst>
          </p:cNvPr>
          <p:cNvSpPr txBox="1"/>
          <p:nvPr/>
        </p:nvSpPr>
        <p:spPr>
          <a:xfrm>
            <a:off x="3383280" y="6117335"/>
            <a:ext cx="10019211" cy="461665"/>
          </a:xfrm>
          <a:prstGeom prst="rect">
            <a:avLst/>
          </a:prstGeom>
          <a:noFill/>
        </p:spPr>
        <p:txBody>
          <a:bodyPr wrap="square" rtlCol="0">
            <a:spAutoFit/>
          </a:bodyPr>
          <a:lstStyle/>
          <a:p>
            <a:r>
              <a:rPr lang="fr-FR" sz="2000" dirty="0">
                <a:solidFill>
                  <a:srgbClr val="FFFF00"/>
                </a:solidFill>
              </a:rPr>
              <a:t> </a:t>
            </a:r>
            <a:r>
              <a:rPr lang="fr-FR" sz="2400" b="1" dirty="0">
                <a:solidFill>
                  <a:srgbClr val="FFFF00"/>
                </a:solidFill>
              </a:rPr>
              <a:t>Vue depuis le sommet de l'île </a:t>
            </a:r>
            <a:r>
              <a:rPr lang="fr-FR" sz="2400" b="1" dirty="0" err="1">
                <a:solidFill>
                  <a:srgbClr val="FFFF00"/>
                </a:solidFill>
              </a:rPr>
              <a:t>Zamami</a:t>
            </a:r>
            <a:r>
              <a:rPr lang="fr-FR" sz="2400" b="1" dirty="0">
                <a:solidFill>
                  <a:srgbClr val="FFFF00"/>
                </a:solidFill>
              </a:rPr>
              <a:t> .</a:t>
            </a:r>
          </a:p>
        </p:txBody>
      </p:sp>
    </p:spTree>
    <p:extLst>
      <p:ext uri="{BB962C8B-B14F-4D97-AF65-F5344CB8AC3E}">
        <p14:creationId xmlns:p14="http://schemas.microsoft.com/office/powerpoint/2010/main" val="4022213660"/>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arbre&#10;&#10;Description générée automatiquement">
            <a:extLst>
              <a:ext uri="{FF2B5EF4-FFF2-40B4-BE49-F238E27FC236}">
                <a16:creationId xmlns:a16="http://schemas.microsoft.com/office/drawing/2014/main" id="{81C1129B-3161-E27B-5474-DCCF6DBCF6C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1261" y="454439"/>
            <a:ext cx="4320000" cy="3240000"/>
          </a:xfrm>
          <a:prstGeom prst="rect">
            <a:avLst/>
          </a:prstGeom>
          <a:ln w="41275" cmpd="dbl">
            <a:solidFill>
              <a:srgbClr val="FFFF00"/>
            </a:solidFill>
          </a:ln>
        </p:spPr>
      </p:pic>
      <p:sp>
        <p:nvSpPr>
          <p:cNvPr id="4" name="ZoneTexte 3">
            <a:extLst>
              <a:ext uri="{FF2B5EF4-FFF2-40B4-BE49-F238E27FC236}">
                <a16:creationId xmlns:a16="http://schemas.microsoft.com/office/drawing/2014/main" id="{25FB7132-0897-E69E-32BE-2D4B7892A347}"/>
              </a:ext>
            </a:extLst>
          </p:cNvPr>
          <p:cNvSpPr txBox="1"/>
          <p:nvPr/>
        </p:nvSpPr>
        <p:spPr>
          <a:xfrm>
            <a:off x="0" y="4001773"/>
            <a:ext cx="5839097" cy="830997"/>
          </a:xfrm>
          <a:prstGeom prst="rect">
            <a:avLst/>
          </a:prstGeom>
          <a:noFill/>
        </p:spPr>
        <p:txBody>
          <a:bodyPr wrap="square" rtlCol="0">
            <a:spAutoFit/>
          </a:bodyPr>
          <a:lstStyle/>
          <a:p>
            <a:r>
              <a:rPr lang="fr-FR" sz="2400" b="1">
                <a:solidFill>
                  <a:srgbClr val="FFFF00"/>
                </a:solidFill>
              </a:rPr>
              <a:t>L’architecture “blockhaus” est un peu spécial, mais le musée est super </a:t>
            </a:r>
            <a:endParaRPr lang="fr-FR" sz="2400" b="1" dirty="0">
              <a:solidFill>
                <a:srgbClr val="FFFF00"/>
              </a:solidFill>
            </a:endParaRPr>
          </a:p>
        </p:txBody>
      </p:sp>
      <p:pic>
        <p:nvPicPr>
          <p:cNvPr id="6" name="Image 5" descr="Une image contenant plein air, ciel, nuage, arbre&#10;&#10;Description générée automatiquement">
            <a:extLst>
              <a:ext uri="{FF2B5EF4-FFF2-40B4-BE49-F238E27FC236}">
                <a16:creationId xmlns:a16="http://schemas.microsoft.com/office/drawing/2014/main" id="{A0729FE9-192A-53D1-DED4-7E495715CBB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76739" y="3040884"/>
            <a:ext cx="5004000" cy="3323490"/>
          </a:xfrm>
          <a:prstGeom prst="rect">
            <a:avLst/>
          </a:prstGeom>
          <a:ln w="41275" cmpd="dbl">
            <a:solidFill>
              <a:srgbClr val="FFFF00"/>
            </a:solidFill>
          </a:ln>
        </p:spPr>
      </p:pic>
      <p:sp>
        <p:nvSpPr>
          <p:cNvPr id="7" name="ZoneTexte 6">
            <a:extLst>
              <a:ext uri="{FF2B5EF4-FFF2-40B4-BE49-F238E27FC236}">
                <a16:creationId xmlns:a16="http://schemas.microsoft.com/office/drawing/2014/main" id="{049E1CF2-3C4D-F262-D29B-8D3A972436B7}"/>
              </a:ext>
            </a:extLst>
          </p:cNvPr>
          <p:cNvSpPr txBox="1"/>
          <p:nvPr/>
        </p:nvSpPr>
        <p:spPr>
          <a:xfrm>
            <a:off x="7850778" y="2579219"/>
            <a:ext cx="5421085" cy="461665"/>
          </a:xfrm>
          <a:prstGeom prst="rect">
            <a:avLst/>
          </a:prstGeom>
          <a:noFill/>
        </p:spPr>
        <p:txBody>
          <a:bodyPr wrap="square" rtlCol="0">
            <a:spAutoFit/>
          </a:bodyPr>
          <a:lstStyle/>
          <a:p>
            <a:r>
              <a:rPr lang="fr-FR" sz="2400" b="1">
                <a:solidFill>
                  <a:srgbClr val="FFFF00"/>
                </a:solidFill>
              </a:rPr>
              <a:t>Le château de Shuri</a:t>
            </a:r>
            <a:endParaRPr lang="fr-FR" sz="2400" b="1" dirty="0">
              <a:solidFill>
                <a:srgbClr val="FFFF00"/>
              </a:solidFill>
            </a:endParaRPr>
          </a:p>
        </p:txBody>
      </p:sp>
    </p:spTree>
    <p:extLst>
      <p:ext uri="{BB962C8B-B14F-4D97-AF65-F5344CB8AC3E}">
        <p14:creationId xmlns:p14="http://schemas.microsoft.com/office/powerpoint/2010/main" val="458572625"/>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0259FF76-BF8B-818C-D412-A6B165C972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9813" y="927462"/>
            <a:ext cx="5004000" cy="3323490"/>
          </a:xfrm>
          <a:prstGeom prst="rect">
            <a:avLst/>
          </a:prstGeom>
          <a:ln w="41275" cmpd="dbl">
            <a:solidFill>
              <a:srgbClr val="FFFF00"/>
            </a:solidFill>
          </a:ln>
        </p:spPr>
      </p:pic>
      <p:sp>
        <p:nvSpPr>
          <p:cNvPr id="4" name="ZoneTexte 3">
            <a:extLst>
              <a:ext uri="{FF2B5EF4-FFF2-40B4-BE49-F238E27FC236}">
                <a16:creationId xmlns:a16="http://schemas.microsoft.com/office/drawing/2014/main" id="{5EB568D8-F6AC-2E9E-42AD-43BBF80B2B50}"/>
              </a:ext>
            </a:extLst>
          </p:cNvPr>
          <p:cNvSpPr txBox="1"/>
          <p:nvPr/>
        </p:nvSpPr>
        <p:spPr>
          <a:xfrm>
            <a:off x="769923" y="4362994"/>
            <a:ext cx="4683890" cy="461665"/>
          </a:xfrm>
          <a:prstGeom prst="rect">
            <a:avLst/>
          </a:prstGeom>
          <a:noFill/>
        </p:spPr>
        <p:txBody>
          <a:bodyPr wrap="square" rtlCol="0">
            <a:spAutoFit/>
          </a:bodyPr>
          <a:lstStyle/>
          <a:p>
            <a:r>
              <a:rPr lang="fr-FR" sz="2400" b="1" dirty="0">
                <a:solidFill>
                  <a:srgbClr val="FFFF00"/>
                </a:solidFill>
              </a:rPr>
              <a:t>Les remparts de la forteresse.</a:t>
            </a:r>
          </a:p>
        </p:txBody>
      </p:sp>
      <p:pic>
        <p:nvPicPr>
          <p:cNvPr id="6" name="Image 5" descr="Une image contenant plein air, statue, Sculpture, Sculpture sur pierre&#10;&#10;Description générée automatiquement">
            <a:extLst>
              <a:ext uri="{FF2B5EF4-FFF2-40B4-BE49-F238E27FC236}">
                <a16:creationId xmlns:a16="http://schemas.microsoft.com/office/drawing/2014/main" id="{B807033E-A031-4C9E-35B1-71BFB549A90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18187" y="2761024"/>
            <a:ext cx="4824000" cy="3203940"/>
          </a:xfrm>
          <a:prstGeom prst="rect">
            <a:avLst/>
          </a:prstGeom>
          <a:ln w="41275" cmpd="dbl">
            <a:solidFill>
              <a:srgbClr val="FFFF00"/>
            </a:solidFill>
          </a:ln>
        </p:spPr>
      </p:pic>
    </p:spTree>
    <p:extLst>
      <p:ext uri="{BB962C8B-B14F-4D97-AF65-F5344CB8AC3E}">
        <p14:creationId xmlns:p14="http://schemas.microsoft.com/office/powerpoint/2010/main" val="2391554613"/>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sol&#10;&#10;Description générée automatiquement">
            <a:extLst>
              <a:ext uri="{FF2B5EF4-FFF2-40B4-BE49-F238E27FC236}">
                <a16:creationId xmlns:a16="http://schemas.microsoft.com/office/drawing/2014/main" id="{17A54513-0713-3E4B-4A79-EEBE7C63F30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2875" y="3043646"/>
            <a:ext cx="5040000" cy="3347400"/>
          </a:xfrm>
          <a:prstGeom prst="rect">
            <a:avLst/>
          </a:prstGeom>
          <a:ln w="44450" cmpd="dbl">
            <a:solidFill>
              <a:srgbClr val="FFFF00"/>
            </a:solidFill>
          </a:ln>
        </p:spPr>
      </p:pic>
      <p:pic>
        <p:nvPicPr>
          <p:cNvPr id="5" name="Image 4" descr="Une image contenant ciel, nuage, plein air, Architecture chinoise&#10;&#10;Description générée automatiquement">
            <a:extLst>
              <a:ext uri="{FF2B5EF4-FFF2-40B4-BE49-F238E27FC236}">
                <a16:creationId xmlns:a16="http://schemas.microsoft.com/office/drawing/2014/main" id="{A6E0F687-A9B8-D0B4-31BD-8936FE5DED9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99723" y="496471"/>
            <a:ext cx="4929402" cy="3276000"/>
          </a:xfrm>
          <a:prstGeom prst="rect">
            <a:avLst/>
          </a:prstGeom>
          <a:ln w="44450" cmpd="dbl">
            <a:solidFill>
              <a:srgbClr val="FFFF00"/>
            </a:solidFill>
          </a:ln>
        </p:spPr>
      </p:pic>
    </p:spTree>
    <p:extLst>
      <p:ext uri="{BB962C8B-B14F-4D97-AF65-F5344CB8AC3E}">
        <p14:creationId xmlns:p14="http://schemas.microsoft.com/office/powerpoint/2010/main" val="3463283010"/>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nuage, plein air, lieu de culte&#10;&#10;Description générée automatiquement">
            <a:extLst>
              <a:ext uri="{FF2B5EF4-FFF2-40B4-BE49-F238E27FC236}">
                <a16:creationId xmlns:a16="http://schemas.microsoft.com/office/drawing/2014/main" id="{F796C9FE-1755-E384-9B4A-60D8DCDA7D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9184" y="378823"/>
            <a:ext cx="5040000" cy="3347400"/>
          </a:xfrm>
          <a:prstGeom prst="rect">
            <a:avLst/>
          </a:prstGeom>
          <a:ln w="44450" cmpd="dbl">
            <a:solidFill>
              <a:srgbClr val="FFFF00"/>
            </a:solidFill>
          </a:ln>
        </p:spPr>
      </p:pic>
      <p:pic>
        <p:nvPicPr>
          <p:cNvPr id="5" name="Image 4" descr="Une image contenant bâtiment, lieu de culte, sanctuaire, Architecture chinoise&#10;&#10;Description générée automatiquement">
            <a:extLst>
              <a:ext uri="{FF2B5EF4-FFF2-40B4-BE49-F238E27FC236}">
                <a16:creationId xmlns:a16="http://schemas.microsoft.com/office/drawing/2014/main" id="{C2D6D620-E1B2-129D-31F9-B20CBF4BF2B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77711" y="3056708"/>
            <a:ext cx="5095105" cy="3384000"/>
          </a:xfrm>
          <a:prstGeom prst="rect">
            <a:avLst/>
          </a:prstGeom>
          <a:ln w="44450" cmpd="dbl">
            <a:solidFill>
              <a:srgbClr val="FFFF00"/>
            </a:solidFill>
          </a:ln>
        </p:spPr>
      </p:pic>
      <p:sp>
        <p:nvSpPr>
          <p:cNvPr id="6" name="ZoneTexte 5">
            <a:extLst>
              <a:ext uri="{FF2B5EF4-FFF2-40B4-BE49-F238E27FC236}">
                <a16:creationId xmlns:a16="http://schemas.microsoft.com/office/drawing/2014/main" id="{887CD4F7-12CB-C5B9-60DA-4D67AEB85196}"/>
              </a:ext>
            </a:extLst>
          </p:cNvPr>
          <p:cNvSpPr txBox="1"/>
          <p:nvPr/>
        </p:nvSpPr>
        <p:spPr>
          <a:xfrm>
            <a:off x="6614720" y="1487048"/>
            <a:ext cx="5421085" cy="1569660"/>
          </a:xfrm>
          <a:prstGeom prst="rect">
            <a:avLst/>
          </a:prstGeom>
          <a:noFill/>
        </p:spPr>
        <p:txBody>
          <a:bodyPr wrap="square" rtlCol="0">
            <a:spAutoFit/>
          </a:bodyPr>
          <a:lstStyle/>
          <a:p>
            <a:r>
              <a:rPr lang="fr-FR" sz="2400" b="1">
                <a:solidFill>
                  <a:srgbClr val="FFFF00"/>
                </a:solidFill>
              </a:rPr>
              <a:t> Pour l’alignement des membres de la cour ! Chacun porte un chapeau d’une couleur représentant sa fonction dans le royaume.</a:t>
            </a:r>
            <a:endParaRPr lang="fr-FR" sz="2400" b="1" dirty="0">
              <a:solidFill>
                <a:srgbClr val="FFFF00"/>
              </a:solidFill>
            </a:endParaRPr>
          </a:p>
        </p:txBody>
      </p:sp>
    </p:spTree>
    <p:extLst>
      <p:ext uri="{BB962C8B-B14F-4D97-AF65-F5344CB8AC3E}">
        <p14:creationId xmlns:p14="http://schemas.microsoft.com/office/powerpoint/2010/main" val="1243729327"/>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intérieur, en bois, sol&#10;&#10;Description générée automatiquement">
            <a:extLst>
              <a:ext uri="{FF2B5EF4-FFF2-40B4-BE49-F238E27FC236}">
                <a16:creationId xmlns:a16="http://schemas.microsoft.com/office/drawing/2014/main" id="{ADF53D91-3FF1-FD26-A754-3EDFBA2B78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2248" y="365760"/>
            <a:ext cx="4932000" cy="3275670"/>
          </a:xfrm>
          <a:prstGeom prst="rect">
            <a:avLst/>
          </a:prstGeom>
          <a:ln w="41275" cmpd="dbl">
            <a:solidFill>
              <a:srgbClr val="FFFF00"/>
            </a:solidFill>
          </a:ln>
        </p:spPr>
      </p:pic>
      <p:sp>
        <p:nvSpPr>
          <p:cNvPr id="4" name="ZoneTexte 3">
            <a:extLst>
              <a:ext uri="{FF2B5EF4-FFF2-40B4-BE49-F238E27FC236}">
                <a16:creationId xmlns:a16="http://schemas.microsoft.com/office/drawing/2014/main" id="{A463AB1C-0DBB-9612-70FB-2E5DCBF5496F}"/>
              </a:ext>
            </a:extLst>
          </p:cNvPr>
          <p:cNvSpPr txBox="1"/>
          <p:nvPr/>
        </p:nvSpPr>
        <p:spPr>
          <a:xfrm>
            <a:off x="248111" y="3660112"/>
            <a:ext cx="5172891" cy="830997"/>
          </a:xfrm>
          <a:prstGeom prst="rect">
            <a:avLst/>
          </a:prstGeom>
          <a:noFill/>
        </p:spPr>
        <p:txBody>
          <a:bodyPr wrap="square" rtlCol="0">
            <a:spAutoFit/>
          </a:bodyPr>
          <a:lstStyle/>
          <a:p>
            <a:r>
              <a:rPr lang="fr-FR" sz="2400" b="1" dirty="0">
                <a:solidFill>
                  <a:srgbClr val="FFFF00"/>
                </a:solidFill>
              </a:rPr>
              <a:t>La construction d’une cloison japonaise, garanti zéro isolation </a:t>
            </a:r>
          </a:p>
        </p:txBody>
      </p:sp>
      <p:pic>
        <p:nvPicPr>
          <p:cNvPr id="6" name="Image 5" descr="Une image contenant intérieur, jouet, statue, dessin humoristique&#10;&#10;Description générée automatiquement">
            <a:extLst>
              <a:ext uri="{FF2B5EF4-FFF2-40B4-BE49-F238E27FC236}">
                <a16:creationId xmlns:a16="http://schemas.microsoft.com/office/drawing/2014/main" id="{55BDC34B-A423-984C-D837-B2F8517AA0F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81460" y="3317966"/>
            <a:ext cx="4878292" cy="3240000"/>
          </a:xfrm>
          <a:prstGeom prst="rect">
            <a:avLst/>
          </a:prstGeom>
          <a:ln w="44450" cmpd="dbl">
            <a:solidFill>
              <a:srgbClr val="FFFF00"/>
            </a:solidFill>
          </a:ln>
        </p:spPr>
      </p:pic>
      <p:sp>
        <p:nvSpPr>
          <p:cNvPr id="7" name="ZoneTexte 6">
            <a:extLst>
              <a:ext uri="{FF2B5EF4-FFF2-40B4-BE49-F238E27FC236}">
                <a16:creationId xmlns:a16="http://schemas.microsoft.com/office/drawing/2014/main" id="{1E7025DC-F69C-A4BF-D2D7-512B57D427CE}"/>
              </a:ext>
            </a:extLst>
          </p:cNvPr>
          <p:cNvSpPr txBox="1"/>
          <p:nvPr/>
        </p:nvSpPr>
        <p:spPr>
          <a:xfrm>
            <a:off x="7386408" y="1748306"/>
            <a:ext cx="4932000" cy="1569660"/>
          </a:xfrm>
          <a:prstGeom prst="rect">
            <a:avLst/>
          </a:prstGeom>
          <a:noFill/>
        </p:spPr>
        <p:txBody>
          <a:bodyPr wrap="square" rtlCol="0">
            <a:spAutoFit/>
          </a:bodyPr>
          <a:lstStyle/>
          <a:p>
            <a:r>
              <a:rPr lang="fr-FR" sz="2400" b="1" dirty="0">
                <a:solidFill>
                  <a:srgbClr val="FFFF00"/>
                </a:solidFill>
              </a:rPr>
              <a:t>Le trône lors des apparitions royales devant la cour. L’heure venue, les volets s’ouvraient et laissaient apparaitre le roi.</a:t>
            </a:r>
          </a:p>
        </p:txBody>
      </p:sp>
    </p:spTree>
    <p:extLst>
      <p:ext uri="{BB962C8B-B14F-4D97-AF65-F5344CB8AC3E}">
        <p14:creationId xmlns:p14="http://schemas.microsoft.com/office/powerpoint/2010/main" val="3731824466"/>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rouge, nourriture&#10;&#10;Description générée automatiquement">
            <a:extLst>
              <a:ext uri="{FF2B5EF4-FFF2-40B4-BE49-F238E27FC236}">
                <a16:creationId xmlns:a16="http://schemas.microsoft.com/office/drawing/2014/main" id="{FF1B5D46-DB43-E0AB-315D-F9744363532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4500" y="3226526"/>
            <a:ext cx="4932000" cy="3275670"/>
          </a:xfrm>
          <a:prstGeom prst="rect">
            <a:avLst/>
          </a:prstGeom>
          <a:ln w="44450" cmpd="dbl">
            <a:solidFill>
              <a:srgbClr val="FFFF00"/>
            </a:solidFill>
          </a:ln>
        </p:spPr>
      </p:pic>
      <p:sp>
        <p:nvSpPr>
          <p:cNvPr id="4" name="ZoneTexte 3">
            <a:extLst>
              <a:ext uri="{FF2B5EF4-FFF2-40B4-BE49-F238E27FC236}">
                <a16:creationId xmlns:a16="http://schemas.microsoft.com/office/drawing/2014/main" id="{689EEE7D-2E96-0190-4FAF-83C3D0FCE294}"/>
              </a:ext>
            </a:extLst>
          </p:cNvPr>
          <p:cNvSpPr txBox="1"/>
          <p:nvPr/>
        </p:nvSpPr>
        <p:spPr>
          <a:xfrm>
            <a:off x="189370" y="2395529"/>
            <a:ext cx="5649728" cy="830997"/>
          </a:xfrm>
          <a:prstGeom prst="rect">
            <a:avLst/>
          </a:prstGeom>
          <a:noFill/>
        </p:spPr>
        <p:txBody>
          <a:bodyPr wrap="square" rtlCol="0">
            <a:spAutoFit/>
          </a:bodyPr>
          <a:lstStyle/>
          <a:p>
            <a:r>
              <a:rPr lang="fr-FR" sz="2400" b="1" dirty="0">
                <a:solidFill>
                  <a:srgbClr val="FFFF00"/>
                </a:solidFill>
              </a:rPr>
              <a:t>Le trône à l’intérieur du château cette fois, lors des visites plus privées.</a:t>
            </a:r>
          </a:p>
        </p:txBody>
      </p:sp>
      <p:pic>
        <p:nvPicPr>
          <p:cNvPr id="6" name="Image 5" descr="Une image contenant plein air, nuage, plante, arbre&#10;&#10;Description générée automatiquement">
            <a:extLst>
              <a:ext uri="{FF2B5EF4-FFF2-40B4-BE49-F238E27FC236}">
                <a16:creationId xmlns:a16="http://schemas.microsoft.com/office/drawing/2014/main" id="{30D0C825-49C4-5CAD-57A5-BF1C5B3CDEF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11500" y="362572"/>
            <a:ext cx="4896000" cy="3255840"/>
          </a:xfrm>
          <a:prstGeom prst="rect">
            <a:avLst/>
          </a:prstGeom>
          <a:ln w="44450" cmpd="dbl">
            <a:solidFill>
              <a:srgbClr val="FFFF00"/>
            </a:solidFill>
          </a:ln>
        </p:spPr>
      </p:pic>
      <p:sp>
        <p:nvSpPr>
          <p:cNvPr id="7" name="ZoneTexte 6">
            <a:extLst>
              <a:ext uri="{FF2B5EF4-FFF2-40B4-BE49-F238E27FC236}">
                <a16:creationId xmlns:a16="http://schemas.microsoft.com/office/drawing/2014/main" id="{C72B9F0F-DFFB-9FBE-7B48-6ADB6FCA9F42}"/>
              </a:ext>
            </a:extLst>
          </p:cNvPr>
          <p:cNvSpPr txBox="1"/>
          <p:nvPr/>
        </p:nvSpPr>
        <p:spPr>
          <a:xfrm>
            <a:off x="7524205" y="3618412"/>
            <a:ext cx="4932000" cy="830997"/>
          </a:xfrm>
          <a:prstGeom prst="rect">
            <a:avLst/>
          </a:prstGeom>
          <a:noFill/>
        </p:spPr>
        <p:txBody>
          <a:bodyPr wrap="square" rtlCol="0">
            <a:spAutoFit/>
          </a:bodyPr>
          <a:lstStyle/>
          <a:p>
            <a:r>
              <a:rPr lang="fr-FR" sz="2400" b="1" dirty="0">
                <a:solidFill>
                  <a:srgbClr val="FFFF00"/>
                </a:solidFill>
              </a:rPr>
              <a:t>Un temple en contrebas du temple, au milieu d’un étang.</a:t>
            </a:r>
          </a:p>
        </p:txBody>
      </p:sp>
    </p:spTree>
    <p:extLst>
      <p:ext uri="{BB962C8B-B14F-4D97-AF65-F5344CB8AC3E}">
        <p14:creationId xmlns:p14="http://schemas.microsoft.com/office/powerpoint/2010/main" val="3116921700"/>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plante&#10;&#10;Description générée automatiquement">
            <a:extLst>
              <a:ext uri="{FF2B5EF4-FFF2-40B4-BE49-F238E27FC236}">
                <a16:creationId xmlns:a16="http://schemas.microsoft.com/office/drawing/2014/main" id="{B077EA4E-47DE-7DB1-7FE2-0B4220B3B8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8363" y="279000"/>
            <a:ext cx="4878289" cy="3240000"/>
          </a:xfrm>
          <a:prstGeom prst="rect">
            <a:avLst/>
          </a:prstGeom>
          <a:ln w="88900" cap="sq" cmpd="thickThin">
            <a:solidFill>
              <a:srgbClr val="FFFF00"/>
            </a:solidFill>
            <a:prstDash val="solid"/>
            <a:miter lim="800000"/>
          </a:ln>
          <a:effectLst>
            <a:innerShdw blurRad="76200">
              <a:srgbClr val="000000"/>
            </a:innerShdw>
          </a:effectLst>
        </p:spPr>
      </p:pic>
      <p:pic>
        <p:nvPicPr>
          <p:cNvPr id="6" name="Image 5" descr="Une image contenant plein air, plante, bâtiment, ciel&#10;&#10;Description générée automatiquement">
            <a:extLst>
              <a:ext uri="{FF2B5EF4-FFF2-40B4-BE49-F238E27FC236}">
                <a16:creationId xmlns:a16="http://schemas.microsoft.com/office/drawing/2014/main" id="{3AEE0F81-DB27-90C8-F36C-06158B5298D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55350" y="3291840"/>
            <a:ext cx="4968000" cy="3299580"/>
          </a:xfrm>
          <a:prstGeom prst="rect">
            <a:avLst/>
          </a:prstGeom>
          <a:ln w="41275" cmpd="dbl">
            <a:solidFill>
              <a:srgbClr val="FFFF00"/>
            </a:solidFill>
          </a:ln>
        </p:spPr>
      </p:pic>
    </p:spTree>
    <p:extLst>
      <p:ext uri="{BB962C8B-B14F-4D97-AF65-F5344CB8AC3E}">
        <p14:creationId xmlns:p14="http://schemas.microsoft.com/office/powerpoint/2010/main" val="603324367"/>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sculpture, temple&#10;&#10;Description générée automatiquement">
            <a:extLst>
              <a:ext uri="{FF2B5EF4-FFF2-40B4-BE49-F238E27FC236}">
                <a16:creationId xmlns:a16="http://schemas.microsoft.com/office/drawing/2014/main" id="{F9738B92-A07F-21CC-7BE7-C876B97AB6F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6930" y="287382"/>
            <a:ext cx="4986699" cy="3312000"/>
          </a:xfrm>
          <a:prstGeom prst="rect">
            <a:avLst/>
          </a:prstGeom>
          <a:ln w="114300" cmpd="dbl">
            <a:solidFill>
              <a:srgbClr val="7030A0"/>
            </a:solidFill>
          </a:ln>
        </p:spPr>
      </p:pic>
      <p:pic>
        <p:nvPicPr>
          <p:cNvPr id="5" name="Image 4" descr="Une image contenant plein air, nuage, herbe, ciel&#10;&#10;Description générée automatiquement">
            <a:extLst>
              <a:ext uri="{FF2B5EF4-FFF2-40B4-BE49-F238E27FC236}">
                <a16:creationId xmlns:a16="http://schemas.microsoft.com/office/drawing/2014/main" id="{203BAE59-A11C-150D-3F57-09FFAF6F59F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69070" y="3347639"/>
            <a:ext cx="4356000" cy="3267000"/>
          </a:xfrm>
          <a:prstGeom prst="rect">
            <a:avLst/>
          </a:prstGeom>
          <a:ln w="41275" cmpd="dbl">
            <a:solidFill>
              <a:srgbClr val="7030A0"/>
            </a:solidFill>
          </a:ln>
        </p:spPr>
      </p:pic>
    </p:spTree>
    <p:extLst>
      <p:ext uri="{BB962C8B-B14F-4D97-AF65-F5344CB8AC3E}">
        <p14:creationId xmlns:p14="http://schemas.microsoft.com/office/powerpoint/2010/main" val="2047577628"/>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bâtiment, maison&#10;&#10;Description générée automatiquement">
            <a:extLst>
              <a:ext uri="{FF2B5EF4-FFF2-40B4-BE49-F238E27FC236}">
                <a16:creationId xmlns:a16="http://schemas.microsoft.com/office/drawing/2014/main" id="{33459A4E-8760-B6B9-161A-6117A5C09F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2479" y="3271707"/>
            <a:ext cx="4968000" cy="3324351"/>
          </a:xfrm>
          <a:prstGeom prst="rect">
            <a:avLst/>
          </a:prstGeom>
          <a:ln w="41275" cmpd="dbl">
            <a:solidFill>
              <a:srgbClr val="FFFF00"/>
            </a:solidFill>
          </a:ln>
        </p:spPr>
      </p:pic>
      <p:pic>
        <p:nvPicPr>
          <p:cNvPr id="5" name="Image 4" descr="Une image contenant plein air, bâtiment, nuage, eau&#10;&#10;Description générée automatiquement">
            <a:extLst>
              <a:ext uri="{FF2B5EF4-FFF2-40B4-BE49-F238E27FC236}">
                <a16:creationId xmlns:a16="http://schemas.microsoft.com/office/drawing/2014/main" id="{DDBF60F1-8A84-B128-C756-B45FCE4AF3C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97521" y="257502"/>
            <a:ext cx="4752000" cy="3171498"/>
          </a:xfrm>
          <a:prstGeom prst="rect">
            <a:avLst/>
          </a:prstGeom>
          <a:ln w="41275" cmpd="dbl">
            <a:solidFill>
              <a:srgbClr val="FFFF00"/>
            </a:solidFill>
          </a:ln>
        </p:spPr>
      </p:pic>
    </p:spTree>
    <p:extLst>
      <p:ext uri="{BB962C8B-B14F-4D97-AF65-F5344CB8AC3E}">
        <p14:creationId xmlns:p14="http://schemas.microsoft.com/office/powerpoint/2010/main" val="3236412232"/>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iel, lac&#10;&#10;Description générée automatiquement">
            <a:extLst>
              <a:ext uri="{FF2B5EF4-FFF2-40B4-BE49-F238E27FC236}">
                <a16:creationId xmlns:a16="http://schemas.microsoft.com/office/drawing/2014/main" id="{C6D17D9F-1150-98B5-97E8-2EBCBA3AA2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7858" y="231896"/>
            <a:ext cx="4932000" cy="3295330"/>
          </a:xfrm>
          <a:prstGeom prst="rect">
            <a:avLst/>
          </a:prstGeom>
          <a:ln w="44450" cmpd="dbl">
            <a:solidFill>
              <a:srgbClr val="FFFF00"/>
            </a:solidFill>
          </a:ln>
        </p:spPr>
      </p:pic>
      <p:pic>
        <p:nvPicPr>
          <p:cNvPr id="5" name="Image 4" descr="Une image contenant plein air, arbre, nuage, ciel&#10;&#10;Description générée automatiquement">
            <a:extLst>
              <a:ext uri="{FF2B5EF4-FFF2-40B4-BE49-F238E27FC236}">
                <a16:creationId xmlns:a16="http://schemas.microsoft.com/office/drawing/2014/main" id="{B2DB9BB7-0615-EE53-1D1C-7F8A39EF79F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18142" y="3327812"/>
            <a:ext cx="4896000" cy="3267604"/>
          </a:xfrm>
          <a:prstGeom prst="rect">
            <a:avLst/>
          </a:prstGeom>
          <a:ln w="44450" cmpd="dbl">
            <a:solidFill>
              <a:srgbClr val="FFFF00"/>
            </a:solidFill>
          </a:ln>
        </p:spPr>
      </p:pic>
    </p:spTree>
    <p:extLst>
      <p:ext uri="{BB962C8B-B14F-4D97-AF65-F5344CB8AC3E}">
        <p14:creationId xmlns:p14="http://schemas.microsoft.com/office/powerpoint/2010/main" val="3910849989"/>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véhicule, Véhicule terrestre, bâtiment&#10;&#10;Description générée automatiquement">
            <a:extLst>
              <a:ext uri="{FF2B5EF4-FFF2-40B4-BE49-F238E27FC236}">
                <a16:creationId xmlns:a16="http://schemas.microsoft.com/office/drawing/2014/main" id="{56AC9DFD-4E8A-EBEA-BF6E-E255057D84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9293" y="3564443"/>
            <a:ext cx="5416887" cy="3024000"/>
          </a:xfrm>
          <a:prstGeom prst="rect">
            <a:avLst/>
          </a:prstGeom>
          <a:ln w="41275" cmpd="dbl">
            <a:solidFill>
              <a:srgbClr val="FFFF00"/>
            </a:solidFill>
          </a:ln>
        </p:spPr>
      </p:pic>
      <p:pic>
        <p:nvPicPr>
          <p:cNvPr id="5" name="Image 4" descr="Une image contenant plein air, ciel, nature, Reliefs côtiers et océaniques&#10;&#10;Description générée automatiquement">
            <a:extLst>
              <a:ext uri="{FF2B5EF4-FFF2-40B4-BE49-F238E27FC236}">
                <a16:creationId xmlns:a16="http://schemas.microsoft.com/office/drawing/2014/main" id="{EA4A3908-9EA2-2CB2-9EBA-BD3D5774B37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0" y="193359"/>
            <a:ext cx="5796000" cy="3235641"/>
          </a:xfrm>
          <a:prstGeom prst="rect">
            <a:avLst/>
          </a:prstGeom>
          <a:ln w="44450" cmpd="dbl">
            <a:solidFill>
              <a:srgbClr val="FFFF00"/>
            </a:solidFill>
          </a:ln>
        </p:spPr>
      </p:pic>
    </p:spTree>
    <p:extLst>
      <p:ext uri="{BB962C8B-B14F-4D97-AF65-F5344CB8AC3E}">
        <p14:creationId xmlns:p14="http://schemas.microsoft.com/office/powerpoint/2010/main" val="4131307858"/>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ourriture, assiette, Cuisine, intérieur&#10;&#10;Description générée automatiquement">
            <a:extLst>
              <a:ext uri="{FF2B5EF4-FFF2-40B4-BE49-F238E27FC236}">
                <a16:creationId xmlns:a16="http://schemas.microsoft.com/office/drawing/2014/main" id="{D4F6F692-8BAF-E028-0557-60BFC4A4D8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791" y="350988"/>
            <a:ext cx="5436000" cy="3034671"/>
          </a:xfrm>
          <a:prstGeom prst="rect">
            <a:avLst/>
          </a:prstGeom>
          <a:ln w="44450" cmpd="dbl">
            <a:solidFill>
              <a:srgbClr val="FFFF00"/>
            </a:solidFill>
          </a:ln>
        </p:spPr>
      </p:pic>
      <p:sp>
        <p:nvSpPr>
          <p:cNvPr id="4" name="ZoneTexte 3">
            <a:extLst>
              <a:ext uri="{FF2B5EF4-FFF2-40B4-BE49-F238E27FC236}">
                <a16:creationId xmlns:a16="http://schemas.microsoft.com/office/drawing/2014/main" id="{F29AA576-AF6C-1801-20B4-E515F096F672}"/>
              </a:ext>
            </a:extLst>
          </p:cNvPr>
          <p:cNvSpPr txBox="1"/>
          <p:nvPr/>
        </p:nvSpPr>
        <p:spPr>
          <a:xfrm>
            <a:off x="393791" y="3429000"/>
            <a:ext cx="5436000" cy="1200329"/>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On peut y déguster le fameux </a:t>
            </a:r>
            <a:r>
              <a:rPr lang="fr-FR" sz="2400" b="1" dirty="0" err="1">
                <a:solidFill>
                  <a:srgbClr val="FFFF00"/>
                </a:solidFill>
              </a:rPr>
              <a:t>goya</a:t>
            </a:r>
            <a:r>
              <a:rPr lang="fr-FR" sz="2400" b="1" dirty="0">
                <a:solidFill>
                  <a:srgbClr val="FFFF00"/>
                </a:solidFill>
              </a:rPr>
              <a:t> </a:t>
            </a:r>
            <a:r>
              <a:rPr lang="fr-FR" sz="2400" b="1" dirty="0" err="1">
                <a:solidFill>
                  <a:srgbClr val="FFFF00"/>
                </a:solidFill>
              </a:rPr>
              <a:t>champuru</a:t>
            </a:r>
            <a:r>
              <a:rPr lang="fr-FR" sz="2400" b="1" dirty="0">
                <a:solidFill>
                  <a:srgbClr val="FFFF00"/>
                </a:solidFill>
              </a:rPr>
              <a:t>, l’algue </a:t>
            </a:r>
            <a:r>
              <a:rPr lang="fr-FR" sz="2400" b="1" dirty="0" err="1">
                <a:solidFill>
                  <a:srgbClr val="FFFF00"/>
                </a:solidFill>
              </a:rPr>
              <a:t>umi</a:t>
            </a:r>
            <a:r>
              <a:rPr lang="fr-FR" sz="2400" b="1" dirty="0">
                <a:solidFill>
                  <a:srgbClr val="FFFF00"/>
                </a:solidFill>
              </a:rPr>
              <a:t> </a:t>
            </a:r>
            <a:r>
              <a:rPr lang="fr-FR" sz="2400" b="1" dirty="0" err="1">
                <a:solidFill>
                  <a:srgbClr val="FFFF00"/>
                </a:solidFill>
              </a:rPr>
              <a:t>budo</a:t>
            </a:r>
            <a:r>
              <a:rPr lang="fr-FR" sz="2400" b="1" dirty="0">
                <a:solidFill>
                  <a:srgbClr val="FFFF00"/>
                </a:solidFill>
              </a:rPr>
              <a:t> ("raisin de la mer") </a:t>
            </a:r>
            <a:endParaRPr lang="fr-FR" b="1" dirty="0">
              <a:solidFill>
                <a:srgbClr val="FFFF00"/>
              </a:solidFill>
            </a:endParaRPr>
          </a:p>
        </p:txBody>
      </p:sp>
      <p:pic>
        <p:nvPicPr>
          <p:cNvPr id="6" name="Image 5" descr="Une image contenant plein air, eau, Reliefs côtiers et océaniques, arbre&#10;&#10;Description générée automatiquement">
            <a:extLst>
              <a:ext uri="{FF2B5EF4-FFF2-40B4-BE49-F238E27FC236}">
                <a16:creationId xmlns:a16="http://schemas.microsoft.com/office/drawing/2014/main" id="{1893A710-1060-D137-CBC5-CEE38C5CBAF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94211" y="3429000"/>
            <a:ext cx="5503998" cy="3096000"/>
          </a:xfrm>
          <a:prstGeom prst="rect">
            <a:avLst/>
          </a:prstGeom>
          <a:ln w="44450" cmpd="dbl">
            <a:solidFill>
              <a:srgbClr val="FFFF00"/>
            </a:solidFill>
          </a:ln>
        </p:spPr>
      </p:pic>
    </p:spTree>
    <p:extLst>
      <p:ext uri="{BB962C8B-B14F-4D97-AF65-F5344CB8AC3E}">
        <p14:creationId xmlns:p14="http://schemas.microsoft.com/office/powerpoint/2010/main" val="1954860713"/>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habits, personne, Visage humain, nourriture&#10;&#10;Description générée automatiquement">
            <a:extLst>
              <a:ext uri="{FF2B5EF4-FFF2-40B4-BE49-F238E27FC236}">
                <a16:creationId xmlns:a16="http://schemas.microsoft.com/office/drawing/2014/main" id="{7CA848A7-8321-C903-01E5-77C3B942E5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04843" y="3628436"/>
            <a:ext cx="4536000" cy="3009699"/>
          </a:xfrm>
          <a:prstGeom prst="rect">
            <a:avLst/>
          </a:prstGeom>
          <a:ln w="44450" cmpd="dbl">
            <a:solidFill>
              <a:srgbClr val="FFFF00"/>
            </a:solidFill>
          </a:ln>
        </p:spPr>
      </p:pic>
      <p:pic>
        <p:nvPicPr>
          <p:cNvPr id="11" name="Image 10" descr="Une image contenant nourriture, personne, habits, Vente&#10;&#10;Description générée automatiquement">
            <a:extLst>
              <a:ext uri="{FF2B5EF4-FFF2-40B4-BE49-F238E27FC236}">
                <a16:creationId xmlns:a16="http://schemas.microsoft.com/office/drawing/2014/main" id="{65CED1AB-661E-D95E-2027-D0AFCA24856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157" y="3604549"/>
            <a:ext cx="4572000" cy="3033586"/>
          </a:xfrm>
          <a:prstGeom prst="rect">
            <a:avLst/>
          </a:prstGeom>
          <a:ln w="41275" cmpd="dbl">
            <a:solidFill>
              <a:srgbClr val="FFFF00"/>
            </a:solidFill>
          </a:ln>
        </p:spPr>
      </p:pic>
      <p:pic>
        <p:nvPicPr>
          <p:cNvPr id="13" name="Image 12" descr="Une image contenant Produits de la mer, fruit de mer, poisson, Aileron&#10;&#10;Description générée automatiquement">
            <a:extLst>
              <a:ext uri="{FF2B5EF4-FFF2-40B4-BE49-F238E27FC236}">
                <a16:creationId xmlns:a16="http://schemas.microsoft.com/office/drawing/2014/main" id="{00C20081-0F36-9E40-AFED-181422B57DD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28000" y="219865"/>
            <a:ext cx="4536000" cy="3365235"/>
          </a:xfrm>
          <a:prstGeom prst="rect">
            <a:avLst/>
          </a:prstGeom>
          <a:ln w="41275" cmpd="dbl">
            <a:solidFill>
              <a:srgbClr val="FFFF00"/>
            </a:solidFill>
          </a:ln>
        </p:spPr>
      </p:pic>
      <p:sp>
        <p:nvSpPr>
          <p:cNvPr id="14" name="ZoneTexte 13">
            <a:extLst>
              <a:ext uri="{FF2B5EF4-FFF2-40B4-BE49-F238E27FC236}">
                <a16:creationId xmlns:a16="http://schemas.microsoft.com/office/drawing/2014/main" id="{12422C91-E978-6FAE-2482-BB5C32ED8F99}"/>
              </a:ext>
            </a:extLst>
          </p:cNvPr>
          <p:cNvSpPr txBox="1"/>
          <p:nvPr/>
        </p:nvSpPr>
        <p:spPr>
          <a:xfrm>
            <a:off x="8882743" y="605212"/>
            <a:ext cx="3683726" cy="461665"/>
          </a:xfrm>
          <a:prstGeom prst="rect">
            <a:avLst/>
          </a:prstGeom>
          <a:noFill/>
        </p:spPr>
        <p:txBody>
          <a:bodyPr wrap="square" rtlCol="0">
            <a:spAutoFit/>
          </a:bodyPr>
          <a:lstStyle/>
          <a:p>
            <a:r>
              <a:rPr lang="fr-FR" sz="2400" b="1">
                <a:solidFill>
                  <a:srgbClr val="FFFF00"/>
                </a:solidFill>
              </a:rPr>
              <a:t>La cuisine de Naha</a:t>
            </a:r>
            <a:endParaRPr lang="fr-FR" sz="2400" b="1" dirty="0">
              <a:solidFill>
                <a:srgbClr val="FFFF00"/>
              </a:solidFill>
            </a:endParaRPr>
          </a:p>
        </p:txBody>
      </p:sp>
    </p:spTree>
    <p:extLst>
      <p:ext uri="{BB962C8B-B14F-4D97-AF65-F5344CB8AC3E}">
        <p14:creationId xmlns:p14="http://schemas.microsoft.com/office/powerpoint/2010/main" val="3194507922"/>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ECB4C50D-5EB7-D67E-822A-D1C423069D22}"/>
              </a:ext>
            </a:extLst>
          </p:cNvPr>
          <p:cNvSpPr txBox="1"/>
          <p:nvPr/>
        </p:nvSpPr>
        <p:spPr>
          <a:xfrm>
            <a:off x="1593669" y="630071"/>
            <a:ext cx="9575074" cy="584775"/>
          </a:xfrm>
          <a:prstGeom prst="rect">
            <a:avLst/>
          </a:prstGeom>
          <a:noFill/>
        </p:spPr>
        <p:txBody>
          <a:bodyPr wrap="square" rtlCol="0">
            <a:spAutoFit/>
          </a:bodyPr>
          <a:lstStyle/>
          <a:p>
            <a:r>
              <a:rPr lang="fr-FR" sz="3200" b="1" dirty="0">
                <a:solidFill>
                  <a:srgbClr val="FFFF00"/>
                </a:solidFill>
              </a:rPr>
              <a:t>Lorient Vous A Présenté La Ville Okinawa – Japon -</a:t>
            </a:r>
          </a:p>
        </p:txBody>
      </p:sp>
      <p:sp>
        <p:nvSpPr>
          <p:cNvPr id="3" name="ZoneTexte 2">
            <a:extLst>
              <a:ext uri="{FF2B5EF4-FFF2-40B4-BE49-F238E27FC236}">
                <a16:creationId xmlns:a16="http://schemas.microsoft.com/office/drawing/2014/main" id="{7FE1DE9D-D0D2-F3FF-5D1D-1FC582F1AA42}"/>
              </a:ext>
            </a:extLst>
          </p:cNvPr>
          <p:cNvSpPr txBox="1"/>
          <p:nvPr/>
        </p:nvSpPr>
        <p:spPr>
          <a:xfrm>
            <a:off x="2808515" y="1653979"/>
            <a:ext cx="11129554" cy="584775"/>
          </a:xfrm>
          <a:prstGeom prst="rect">
            <a:avLst/>
          </a:prstGeom>
          <a:noFill/>
        </p:spPr>
        <p:txBody>
          <a:bodyPr wrap="square" rtlCol="0">
            <a:spAutoFit/>
          </a:bodyPr>
          <a:lstStyle/>
          <a:p>
            <a:r>
              <a:rPr lang="fr-FR" sz="3200" b="1" dirty="0">
                <a:solidFill>
                  <a:srgbClr val="FFFF00"/>
                </a:solidFill>
              </a:rPr>
              <a:t>Sur Une Suggestion De </a:t>
            </a:r>
            <a:r>
              <a:rPr lang="fr-FR" sz="3200" b="1" dirty="0" err="1">
                <a:solidFill>
                  <a:srgbClr val="FFFF00"/>
                </a:solidFill>
              </a:rPr>
              <a:t>JackDidier</a:t>
            </a:r>
            <a:endParaRPr lang="fr-FR" sz="3200" b="1" dirty="0">
              <a:solidFill>
                <a:srgbClr val="FFFF00"/>
              </a:solidFill>
            </a:endParaRPr>
          </a:p>
        </p:txBody>
      </p:sp>
      <p:sp>
        <p:nvSpPr>
          <p:cNvPr id="4" name="ZoneTexte 3">
            <a:extLst>
              <a:ext uri="{FF2B5EF4-FFF2-40B4-BE49-F238E27FC236}">
                <a16:creationId xmlns:a16="http://schemas.microsoft.com/office/drawing/2014/main" id="{DA5D1B67-5A4C-E5F3-B802-BFF667534D3F}"/>
              </a:ext>
            </a:extLst>
          </p:cNvPr>
          <p:cNvSpPr txBox="1"/>
          <p:nvPr/>
        </p:nvSpPr>
        <p:spPr>
          <a:xfrm>
            <a:off x="3278778" y="2677887"/>
            <a:ext cx="7889965"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5" name="ZoneTexte 4">
            <a:extLst>
              <a:ext uri="{FF2B5EF4-FFF2-40B4-BE49-F238E27FC236}">
                <a16:creationId xmlns:a16="http://schemas.microsoft.com/office/drawing/2014/main" id="{F74F6903-5B2B-F14A-5E03-3948A71D3C98}"/>
              </a:ext>
            </a:extLst>
          </p:cNvPr>
          <p:cNvSpPr txBox="1"/>
          <p:nvPr/>
        </p:nvSpPr>
        <p:spPr>
          <a:xfrm>
            <a:off x="4029891" y="3701795"/>
            <a:ext cx="6074229" cy="584775"/>
          </a:xfrm>
          <a:prstGeom prst="rect">
            <a:avLst/>
          </a:prstGeom>
          <a:noFill/>
        </p:spPr>
        <p:txBody>
          <a:bodyPr wrap="square" rtlCol="0">
            <a:spAutoFit/>
          </a:bodyPr>
          <a:lstStyle/>
          <a:p>
            <a:r>
              <a:rPr lang="fr-FR" sz="3200" b="1" dirty="0">
                <a:solidFill>
                  <a:srgbClr val="FFFF00"/>
                </a:solidFill>
              </a:rPr>
              <a:t>Merci De Votre Visite</a:t>
            </a:r>
          </a:p>
        </p:txBody>
      </p:sp>
      <p:sp>
        <p:nvSpPr>
          <p:cNvPr id="6" name="ZoneTexte 5">
            <a:extLst>
              <a:ext uri="{FF2B5EF4-FFF2-40B4-BE49-F238E27FC236}">
                <a16:creationId xmlns:a16="http://schemas.microsoft.com/office/drawing/2014/main" id="{5E66179A-47AE-8BEF-E2CC-8E80391144B7}"/>
              </a:ext>
            </a:extLst>
          </p:cNvPr>
          <p:cNvSpPr txBox="1"/>
          <p:nvPr/>
        </p:nvSpPr>
        <p:spPr>
          <a:xfrm>
            <a:off x="5408023" y="4598125"/>
            <a:ext cx="5120640"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2767698335"/>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131</TotalTime>
  <Words>419</Words>
  <Application>Microsoft Office PowerPoint</Application>
  <PresentationFormat>Grand écran</PresentationFormat>
  <Paragraphs>34</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23</cp:revision>
  <dcterms:created xsi:type="dcterms:W3CDTF">2024-06-20T06:34:31Z</dcterms:created>
  <dcterms:modified xsi:type="dcterms:W3CDTF">2024-06-20T12:25:02Z</dcterms:modified>
</cp:coreProperties>
</file>