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 id="284" r:id="rId3"/>
    <p:sldId id="270" r:id="rId4"/>
    <p:sldId id="269" r:id="rId5"/>
    <p:sldId id="268" r:id="rId6"/>
    <p:sldId id="266" r:id="rId7"/>
    <p:sldId id="267" r:id="rId8"/>
    <p:sldId id="265" r:id="rId9"/>
    <p:sldId id="263" r:id="rId10"/>
    <p:sldId id="262" r:id="rId11"/>
    <p:sldId id="261" r:id="rId12"/>
    <p:sldId id="260" r:id="rId13"/>
    <p:sldId id="259" r:id="rId14"/>
    <p:sldId id="258" r:id="rId15"/>
    <p:sldId id="257" r:id="rId16"/>
    <p:sldId id="272" r:id="rId17"/>
    <p:sldId id="273" r:id="rId18"/>
    <p:sldId id="271" r:id="rId19"/>
    <p:sldId id="274" r:id="rId20"/>
    <p:sldId id="275" r:id="rId21"/>
    <p:sldId id="276" r:id="rId22"/>
    <p:sldId id="277" r:id="rId23"/>
    <p:sldId id="279" r:id="rId24"/>
    <p:sldId id="280" r:id="rId25"/>
    <p:sldId id="278" r:id="rId26"/>
    <p:sldId id="281" r:id="rId27"/>
    <p:sldId id="282" r:id="rId28"/>
    <p:sldId id="283" r:id="rId29"/>
    <p:sldId id="285"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07318B3-A47E-C187-51A9-8785F5F82F0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5CCCDF0-051D-D3D2-1834-4D5DF38A3DA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45BA1F2-2661-E1B1-2888-48A851291CCF}"/>
              </a:ext>
            </a:extLst>
          </p:cNvPr>
          <p:cNvSpPr>
            <a:spLocks noGrp="1"/>
          </p:cNvSpPr>
          <p:nvPr>
            <p:ph type="dt" sz="half" idx="10"/>
          </p:nvPr>
        </p:nvSpPr>
        <p:spPr/>
        <p:txBody>
          <a:bodyPr/>
          <a:lstStyle/>
          <a:p>
            <a:fld id="{40BE0644-DC15-4B5A-8D20-AF34C5470DC1}" type="datetimeFigureOut">
              <a:rPr lang="fr-FR" smtClean="0"/>
              <a:t>17/06/2024</a:t>
            </a:fld>
            <a:endParaRPr lang="fr-FR"/>
          </a:p>
        </p:txBody>
      </p:sp>
      <p:sp>
        <p:nvSpPr>
          <p:cNvPr id="5" name="Espace réservé du pied de page 4">
            <a:extLst>
              <a:ext uri="{FF2B5EF4-FFF2-40B4-BE49-F238E27FC236}">
                <a16:creationId xmlns:a16="http://schemas.microsoft.com/office/drawing/2014/main" id="{AA25F2CA-238D-0FE3-893A-58A2736A9C0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A3A0B14-3275-833E-D5DA-33F5B7E78BA6}"/>
              </a:ext>
            </a:extLst>
          </p:cNvPr>
          <p:cNvSpPr>
            <a:spLocks noGrp="1"/>
          </p:cNvSpPr>
          <p:nvPr>
            <p:ph type="sldNum" sz="quarter" idx="12"/>
          </p:nvPr>
        </p:nvSpPr>
        <p:spPr/>
        <p:txBody>
          <a:bodyPr/>
          <a:lstStyle/>
          <a:p>
            <a:fld id="{CAFA0228-7722-4CC4-8BDF-545CA59F43B4}" type="slidenum">
              <a:rPr lang="fr-FR" smtClean="0"/>
              <a:t>‹N°›</a:t>
            </a:fld>
            <a:endParaRPr lang="fr-FR"/>
          </a:p>
        </p:txBody>
      </p:sp>
    </p:spTree>
    <p:extLst>
      <p:ext uri="{BB962C8B-B14F-4D97-AF65-F5344CB8AC3E}">
        <p14:creationId xmlns:p14="http://schemas.microsoft.com/office/powerpoint/2010/main" val="265767940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D2D151-2956-CDE5-CA00-C2D76FC201D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500D057-6053-CD57-E1FB-6091E5F28759}"/>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9CECAC9-3F31-1CB2-5514-510200D967CB}"/>
              </a:ext>
            </a:extLst>
          </p:cNvPr>
          <p:cNvSpPr>
            <a:spLocks noGrp="1"/>
          </p:cNvSpPr>
          <p:nvPr>
            <p:ph type="dt" sz="half" idx="10"/>
          </p:nvPr>
        </p:nvSpPr>
        <p:spPr/>
        <p:txBody>
          <a:bodyPr/>
          <a:lstStyle/>
          <a:p>
            <a:fld id="{40BE0644-DC15-4B5A-8D20-AF34C5470DC1}" type="datetimeFigureOut">
              <a:rPr lang="fr-FR" smtClean="0"/>
              <a:t>17/06/2024</a:t>
            </a:fld>
            <a:endParaRPr lang="fr-FR"/>
          </a:p>
        </p:txBody>
      </p:sp>
      <p:sp>
        <p:nvSpPr>
          <p:cNvPr id="5" name="Espace réservé du pied de page 4">
            <a:extLst>
              <a:ext uri="{FF2B5EF4-FFF2-40B4-BE49-F238E27FC236}">
                <a16:creationId xmlns:a16="http://schemas.microsoft.com/office/drawing/2014/main" id="{92C766A5-66CC-71AE-BE5E-23E879A9590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E1E8EEA-1DD2-0D27-A1A0-44CBF2112F1D}"/>
              </a:ext>
            </a:extLst>
          </p:cNvPr>
          <p:cNvSpPr>
            <a:spLocks noGrp="1"/>
          </p:cNvSpPr>
          <p:nvPr>
            <p:ph type="sldNum" sz="quarter" idx="12"/>
          </p:nvPr>
        </p:nvSpPr>
        <p:spPr/>
        <p:txBody>
          <a:bodyPr/>
          <a:lstStyle/>
          <a:p>
            <a:fld id="{CAFA0228-7722-4CC4-8BDF-545CA59F43B4}" type="slidenum">
              <a:rPr lang="fr-FR" smtClean="0"/>
              <a:t>‹N°›</a:t>
            </a:fld>
            <a:endParaRPr lang="fr-FR"/>
          </a:p>
        </p:txBody>
      </p:sp>
    </p:spTree>
    <p:extLst>
      <p:ext uri="{BB962C8B-B14F-4D97-AF65-F5344CB8AC3E}">
        <p14:creationId xmlns:p14="http://schemas.microsoft.com/office/powerpoint/2010/main" val="271422931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1138301-A364-FDC1-F178-DA5EEBEB93FF}"/>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3DCBBB5-64DB-F1AD-72EE-F80FEF92808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0C10EC3-7840-CDAA-BAE0-7A0533C4508E}"/>
              </a:ext>
            </a:extLst>
          </p:cNvPr>
          <p:cNvSpPr>
            <a:spLocks noGrp="1"/>
          </p:cNvSpPr>
          <p:nvPr>
            <p:ph type="dt" sz="half" idx="10"/>
          </p:nvPr>
        </p:nvSpPr>
        <p:spPr/>
        <p:txBody>
          <a:bodyPr/>
          <a:lstStyle/>
          <a:p>
            <a:fld id="{40BE0644-DC15-4B5A-8D20-AF34C5470DC1}" type="datetimeFigureOut">
              <a:rPr lang="fr-FR" smtClean="0"/>
              <a:t>17/06/2024</a:t>
            </a:fld>
            <a:endParaRPr lang="fr-FR"/>
          </a:p>
        </p:txBody>
      </p:sp>
      <p:sp>
        <p:nvSpPr>
          <p:cNvPr id="5" name="Espace réservé du pied de page 4">
            <a:extLst>
              <a:ext uri="{FF2B5EF4-FFF2-40B4-BE49-F238E27FC236}">
                <a16:creationId xmlns:a16="http://schemas.microsoft.com/office/drawing/2014/main" id="{33E63A51-A8E1-B115-383D-B6E4A97A9C4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D708F54-F1DD-2F45-19BA-DC9DA13FF47E}"/>
              </a:ext>
            </a:extLst>
          </p:cNvPr>
          <p:cNvSpPr>
            <a:spLocks noGrp="1"/>
          </p:cNvSpPr>
          <p:nvPr>
            <p:ph type="sldNum" sz="quarter" idx="12"/>
          </p:nvPr>
        </p:nvSpPr>
        <p:spPr/>
        <p:txBody>
          <a:bodyPr/>
          <a:lstStyle/>
          <a:p>
            <a:fld id="{CAFA0228-7722-4CC4-8BDF-545CA59F43B4}" type="slidenum">
              <a:rPr lang="fr-FR" smtClean="0"/>
              <a:t>‹N°›</a:t>
            </a:fld>
            <a:endParaRPr lang="fr-FR"/>
          </a:p>
        </p:txBody>
      </p:sp>
    </p:spTree>
    <p:extLst>
      <p:ext uri="{BB962C8B-B14F-4D97-AF65-F5344CB8AC3E}">
        <p14:creationId xmlns:p14="http://schemas.microsoft.com/office/powerpoint/2010/main" val="323558784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EAF693A-1B26-9940-C5F1-B5EA2ACEBB0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935FACB-E2B6-8A56-DD16-B105D407BCE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424ACD6-7BC5-43D4-5038-65DC76021BB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C36CF0A-BF6F-851A-4DA4-06E4005DC8C7}"/>
              </a:ext>
            </a:extLst>
          </p:cNvPr>
          <p:cNvSpPr>
            <a:spLocks noGrp="1"/>
          </p:cNvSpPr>
          <p:nvPr>
            <p:ph type="dt" sz="half" idx="10"/>
          </p:nvPr>
        </p:nvSpPr>
        <p:spPr/>
        <p:txBody>
          <a:bodyPr/>
          <a:lstStyle/>
          <a:p>
            <a:fld id="{40BE0644-DC15-4B5A-8D20-AF34C5470DC1}" type="datetimeFigureOut">
              <a:rPr lang="fr-FR" smtClean="0"/>
              <a:t>17/06/2024</a:t>
            </a:fld>
            <a:endParaRPr lang="fr-FR"/>
          </a:p>
        </p:txBody>
      </p:sp>
      <p:sp>
        <p:nvSpPr>
          <p:cNvPr id="6" name="Espace réservé du pied de page 5">
            <a:extLst>
              <a:ext uri="{FF2B5EF4-FFF2-40B4-BE49-F238E27FC236}">
                <a16:creationId xmlns:a16="http://schemas.microsoft.com/office/drawing/2014/main" id="{2D66AB0C-B481-FF2D-BFB2-66D91964284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D70D8FC-A875-CE41-FA39-B43FECBF85F5}"/>
              </a:ext>
            </a:extLst>
          </p:cNvPr>
          <p:cNvSpPr>
            <a:spLocks noGrp="1"/>
          </p:cNvSpPr>
          <p:nvPr>
            <p:ph type="sldNum" sz="quarter" idx="12"/>
          </p:nvPr>
        </p:nvSpPr>
        <p:spPr/>
        <p:txBody>
          <a:bodyPr/>
          <a:lstStyle/>
          <a:p>
            <a:fld id="{CAFA0228-7722-4CC4-8BDF-545CA59F43B4}" type="slidenum">
              <a:rPr lang="fr-FR" smtClean="0"/>
              <a:t>‹N°›</a:t>
            </a:fld>
            <a:endParaRPr lang="fr-FR"/>
          </a:p>
        </p:txBody>
      </p:sp>
    </p:spTree>
    <p:extLst>
      <p:ext uri="{BB962C8B-B14F-4D97-AF65-F5344CB8AC3E}">
        <p14:creationId xmlns:p14="http://schemas.microsoft.com/office/powerpoint/2010/main" val="364495579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7AF67B6-8170-7C3D-D40C-2A0C75082710}"/>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7084316-713D-6C62-9A9A-95CED06827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CD815F0-C0EE-7C46-CA4A-C3BD71D7F50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B345C0E9-FFA4-8B33-A5D4-BCE06D7CEDF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FEBB0E7-531A-CAA7-44D8-1E56C67C685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23DDA11B-9C03-BEBB-2D10-D9210858E49F}"/>
              </a:ext>
            </a:extLst>
          </p:cNvPr>
          <p:cNvSpPr>
            <a:spLocks noGrp="1"/>
          </p:cNvSpPr>
          <p:nvPr>
            <p:ph type="dt" sz="half" idx="10"/>
          </p:nvPr>
        </p:nvSpPr>
        <p:spPr/>
        <p:txBody>
          <a:bodyPr/>
          <a:lstStyle/>
          <a:p>
            <a:fld id="{40BE0644-DC15-4B5A-8D20-AF34C5470DC1}" type="datetimeFigureOut">
              <a:rPr lang="fr-FR" smtClean="0"/>
              <a:t>17/06/2024</a:t>
            </a:fld>
            <a:endParaRPr lang="fr-FR"/>
          </a:p>
        </p:txBody>
      </p:sp>
      <p:sp>
        <p:nvSpPr>
          <p:cNvPr id="8" name="Espace réservé du pied de page 7">
            <a:extLst>
              <a:ext uri="{FF2B5EF4-FFF2-40B4-BE49-F238E27FC236}">
                <a16:creationId xmlns:a16="http://schemas.microsoft.com/office/drawing/2014/main" id="{BF3EEE49-4A98-D702-512D-C11BE45C8F3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A276C76-AF55-D1EC-23C7-8F87E9C7764E}"/>
              </a:ext>
            </a:extLst>
          </p:cNvPr>
          <p:cNvSpPr>
            <a:spLocks noGrp="1"/>
          </p:cNvSpPr>
          <p:nvPr>
            <p:ph type="sldNum" sz="quarter" idx="12"/>
          </p:nvPr>
        </p:nvSpPr>
        <p:spPr/>
        <p:txBody>
          <a:bodyPr/>
          <a:lstStyle/>
          <a:p>
            <a:fld id="{CAFA0228-7722-4CC4-8BDF-545CA59F43B4}" type="slidenum">
              <a:rPr lang="fr-FR" smtClean="0"/>
              <a:t>‹N°›</a:t>
            </a:fld>
            <a:endParaRPr lang="fr-FR"/>
          </a:p>
        </p:txBody>
      </p:sp>
    </p:spTree>
    <p:extLst>
      <p:ext uri="{BB962C8B-B14F-4D97-AF65-F5344CB8AC3E}">
        <p14:creationId xmlns:p14="http://schemas.microsoft.com/office/powerpoint/2010/main" val="133441264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3BD03BC-332B-516C-A211-30592525891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31684CE-B2B3-AA11-444C-A1060EA72F53}"/>
              </a:ext>
            </a:extLst>
          </p:cNvPr>
          <p:cNvSpPr>
            <a:spLocks noGrp="1"/>
          </p:cNvSpPr>
          <p:nvPr>
            <p:ph type="dt" sz="half" idx="10"/>
          </p:nvPr>
        </p:nvSpPr>
        <p:spPr/>
        <p:txBody>
          <a:bodyPr/>
          <a:lstStyle/>
          <a:p>
            <a:fld id="{40BE0644-DC15-4B5A-8D20-AF34C5470DC1}" type="datetimeFigureOut">
              <a:rPr lang="fr-FR" smtClean="0"/>
              <a:t>17/06/2024</a:t>
            </a:fld>
            <a:endParaRPr lang="fr-FR"/>
          </a:p>
        </p:txBody>
      </p:sp>
      <p:sp>
        <p:nvSpPr>
          <p:cNvPr id="4" name="Espace réservé du pied de page 3">
            <a:extLst>
              <a:ext uri="{FF2B5EF4-FFF2-40B4-BE49-F238E27FC236}">
                <a16:creationId xmlns:a16="http://schemas.microsoft.com/office/drawing/2014/main" id="{F09414C5-1103-75A8-1A55-D2A7AF0C8D6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13243B9D-65F7-4B8D-0912-B0491F3410DC}"/>
              </a:ext>
            </a:extLst>
          </p:cNvPr>
          <p:cNvSpPr>
            <a:spLocks noGrp="1"/>
          </p:cNvSpPr>
          <p:nvPr>
            <p:ph type="sldNum" sz="quarter" idx="12"/>
          </p:nvPr>
        </p:nvSpPr>
        <p:spPr/>
        <p:txBody>
          <a:bodyPr/>
          <a:lstStyle/>
          <a:p>
            <a:fld id="{CAFA0228-7722-4CC4-8BDF-545CA59F43B4}" type="slidenum">
              <a:rPr lang="fr-FR" smtClean="0"/>
              <a:t>‹N°›</a:t>
            </a:fld>
            <a:endParaRPr lang="fr-FR"/>
          </a:p>
        </p:txBody>
      </p:sp>
    </p:spTree>
    <p:extLst>
      <p:ext uri="{BB962C8B-B14F-4D97-AF65-F5344CB8AC3E}">
        <p14:creationId xmlns:p14="http://schemas.microsoft.com/office/powerpoint/2010/main" val="284464028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B6E5A7C-B474-D868-1B87-F6DA8EE3731E}"/>
              </a:ext>
            </a:extLst>
          </p:cNvPr>
          <p:cNvSpPr>
            <a:spLocks noGrp="1"/>
          </p:cNvSpPr>
          <p:nvPr>
            <p:ph type="dt" sz="half" idx="10"/>
          </p:nvPr>
        </p:nvSpPr>
        <p:spPr/>
        <p:txBody>
          <a:bodyPr/>
          <a:lstStyle/>
          <a:p>
            <a:fld id="{40BE0644-DC15-4B5A-8D20-AF34C5470DC1}" type="datetimeFigureOut">
              <a:rPr lang="fr-FR" smtClean="0"/>
              <a:t>17/06/2024</a:t>
            </a:fld>
            <a:endParaRPr lang="fr-FR"/>
          </a:p>
        </p:txBody>
      </p:sp>
      <p:sp>
        <p:nvSpPr>
          <p:cNvPr id="3" name="Espace réservé du pied de page 2">
            <a:extLst>
              <a:ext uri="{FF2B5EF4-FFF2-40B4-BE49-F238E27FC236}">
                <a16:creationId xmlns:a16="http://schemas.microsoft.com/office/drawing/2014/main" id="{D333D219-C537-D8C5-E49C-66EF7B0B4A6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A9890871-C101-C34E-D690-F1250A3C0001}"/>
              </a:ext>
            </a:extLst>
          </p:cNvPr>
          <p:cNvSpPr>
            <a:spLocks noGrp="1"/>
          </p:cNvSpPr>
          <p:nvPr>
            <p:ph type="sldNum" sz="quarter" idx="12"/>
          </p:nvPr>
        </p:nvSpPr>
        <p:spPr/>
        <p:txBody>
          <a:bodyPr/>
          <a:lstStyle/>
          <a:p>
            <a:fld id="{CAFA0228-7722-4CC4-8BDF-545CA59F43B4}" type="slidenum">
              <a:rPr lang="fr-FR" smtClean="0"/>
              <a:t>‹N°›</a:t>
            </a:fld>
            <a:endParaRPr lang="fr-FR"/>
          </a:p>
        </p:txBody>
      </p:sp>
    </p:spTree>
    <p:extLst>
      <p:ext uri="{BB962C8B-B14F-4D97-AF65-F5344CB8AC3E}">
        <p14:creationId xmlns:p14="http://schemas.microsoft.com/office/powerpoint/2010/main" val="302841444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9BB811-BE73-0450-0524-584B3D71074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7FDE2EA4-2621-1A96-CC16-5885160AEF3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C7735ACE-9B1D-8021-EF62-8EEAD4A150A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2A2AA7E-995E-DBCC-499D-DB9F6D933FB6}"/>
              </a:ext>
            </a:extLst>
          </p:cNvPr>
          <p:cNvSpPr>
            <a:spLocks noGrp="1"/>
          </p:cNvSpPr>
          <p:nvPr>
            <p:ph type="dt" sz="half" idx="10"/>
          </p:nvPr>
        </p:nvSpPr>
        <p:spPr/>
        <p:txBody>
          <a:bodyPr/>
          <a:lstStyle/>
          <a:p>
            <a:fld id="{40BE0644-DC15-4B5A-8D20-AF34C5470DC1}" type="datetimeFigureOut">
              <a:rPr lang="fr-FR" smtClean="0"/>
              <a:t>17/06/2024</a:t>
            </a:fld>
            <a:endParaRPr lang="fr-FR"/>
          </a:p>
        </p:txBody>
      </p:sp>
      <p:sp>
        <p:nvSpPr>
          <p:cNvPr id="6" name="Espace réservé du pied de page 5">
            <a:extLst>
              <a:ext uri="{FF2B5EF4-FFF2-40B4-BE49-F238E27FC236}">
                <a16:creationId xmlns:a16="http://schemas.microsoft.com/office/drawing/2014/main" id="{DB34D225-9695-D1D9-B85A-7A66243C423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A4DACAB-F5DC-D08E-8F2F-FAFBC93C71FF}"/>
              </a:ext>
            </a:extLst>
          </p:cNvPr>
          <p:cNvSpPr>
            <a:spLocks noGrp="1"/>
          </p:cNvSpPr>
          <p:nvPr>
            <p:ph type="sldNum" sz="quarter" idx="12"/>
          </p:nvPr>
        </p:nvSpPr>
        <p:spPr/>
        <p:txBody>
          <a:bodyPr/>
          <a:lstStyle/>
          <a:p>
            <a:fld id="{CAFA0228-7722-4CC4-8BDF-545CA59F43B4}" type="slidenum">
              <a:rPr lang="fr-FR" smtClean="0"/>
              <a:t>‹N°›</a:t>
            </a:fld>
            <a:endParaRPr lang="fr-FR"/>
          </a:p>
        </p:txBody>
      </p:sp>
    </p:spTree>
    <p:extLst>
      <p:ext uri="{BB962C8B-B14F-4D97-AF65-F5344CB8AC3E}">
        <p14:creationId xmlns:p14="http://schemas.microsoft.com/office/powerpoint/2010/main" val="32770485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D7D7525-CDEA-DD77-4CFA-A49114B1FB3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1BAEB49E-EB1F-6848-B9D7-9DE2E87969F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A707E26-188D-C188-84F0-E145BE8114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A8E3F32-5B4A-1050-2C36-5C99F67A66F8}"/>
              </a:ext>
            </a:extLst>
          </p:cNvPr>
          <p:cNvSpPr>
            <a:spLocks noGrp="1"/>
          </p:cNvSpPr>
          <p:nvPr>
            <p:ph type="dt" sz="half" idx="10"/>
          </p:nvPr>
        </p:nvSpPr>
        <p:spPr/>
        <p:txBody>
          <a:bodyPr/>
          <a:lstStyle/>
          <a:p>
            <a:fld id="{40BE0644-DC15-4B5A-8D20-AF34C5470DC1}" type="datetimeFigureOut">
              <a:rPr lang="fr-FR" smtClean="0"/>
              <a:t>17/06/2024</a:t>
            </a:fld>
            <a:endParaRPr lang="fr-FR"/>
          </a:p>
        </p:txBody>
      </p:sp>
      <p:sp>
        <p:nvSpPr>
          <p:cNvPr id="6" name="Espace réservé du pied de page 5">
            <a:extLst>
              <a:ext uri="{FF2B5EF4-FFF2-40B4-BE49-F238E27FC236}">
                <a16:creationId xmlns:a16="http://schemas.microsoft.com/office/drawing/2014/main" id="{286966B1-7785-4584-4EE9-4A4FF88349D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72FEAE1-5650-FD07-C857-81FAA84C7D47}"/>
              </a:ext>
            </a:extLst>
          </p:cNvPr>
          <p:cNvSpPr>
            <a:spLocks noGrp="1"/>
          </p:cNvSpPr>
          <p:nvPr>
            <p:ph type="sldNum" sz="quarter" idx="12"/>
          </p:nvPr>
        </p:nvSpPr>
        <p:spPr/>
        <p:txBody>
          <a:bodyPr/>
          <a:lstStyle/>
          <a:p>
            <a:fld id="{CAFA0228-7722-4CC4-8BDF-545CA59F43B4}" type="slidenum">
              <a:rPr lang="fr-FR" smtClean="0"/>
              <a:t>‹N°›</a:t>
            </a:fld>
            <a:endParaRPr lang="fr-FR"/>
          </a:p>
        </p:txBody>
      </p:sp>
    </p:spTree>
    <p:extLst>
      <p:ext uri="{BB962C8B-B14F-4D97-AF65-F5344CB8AC3E}">
        <p14:creationId xmlns:p14="http://schemas.microsoft.com/office/powerpoint/2010/main" val="265840375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117F8FF-6CF6-4BD2-F58D-EA75D3C6E8A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B80C046-9442-28F5-42A2-60CAC20602F6}"/>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88875DA-9AD2-65C8-A8DA-D2A4C313FB85}"/>
              </a:ext>
            </a:extLst>
          </p:cNvPr>
          <p:cNvSpPr>
            <a:spLocks noGrp="1"/>
          </p:cNvSpPr>
          <p:nvPr>
            <p:ph type="dt" sz="half" idx="10"/>
          </p:nvPr>
        </p:nvSpPr>
        <p:spPr/>
        <p:txBody>
          <a:bodyPr/>
          <a:lstStyle/>
          <a:p>
            <a:fld id="{40BE0644-DC15-4B5A-8D20-AF34C5470DC1}" type="datetimeFigureOut">
              <a:rPr lang="fr-FR" smtClean="0"/>
              <a:t>17/06/2024</a:t>
            </a:fld>
            <a:endParaRPr lang="fr-FR"/>
          </a:p>
        </p:txBody>
      </p:sp>
      <p:sp>
        <p:nvSpPr>
          <p:cNvPr id="5" name="Espace réservé du pied de page 4">
            <a:extLst>
              <a:ext uri="{FF2B5EF4-FFF2-40B4-BE49-F238E27FC236}">
                <a16:creationId xmlns:a16="http://schemas.microsoft.com/office/drawing/2014/main" id="{24085D6E-B8B3-3A83-31FD-CE0A386A1CC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5F7460C-2261-3B63-F46A-20EC0131A6BF}"/>
              </a:ext>
            </a:extLst>
          </p:cNvPr>
          <p:cNvSpPr>
            <a:spLocks noGrp="1"/>
          </p:cNvSpPr>
          <p:nvPr>
            <p:ph type="sldNum" sz="quarter" idx="12"/>
          </p:nvPr>
        </p:nvSpPr>
        <p:spPr/>
        <p:txBody>
          <a:bodyPr/>
          <a:lstStyle/>
          <a:p>
            <a:fld id="{CAFA0228-7722-4CC4-8BDF-545CA59F43B4}" type="slidenum">
              <a:rPr lang="fr-FR" smtClean="0"/>
              <a:t>‹N°›</a:t>
            </a:fld>
            <a:endParaRPr lang="fr-FR"/>
          </a:p>
        </p:txBody>
      </p:sp>
    </p:spTree>
    <p:extLst>
      <p:ext uri="{BB962C8B-B14F-4D97-AF65-F5344CB8AC3E}">
        <p14:creationId xmlns:p14="http://schemas.microsoft.com/office/powerpoint/2010/main" val="322499182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7BEA949-C128-87F7-973A-8D33DC2BAFD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F92617CB-8380-5874-5401-2AE193B469B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9647118-1163-E73D-D518-62A65EAE1866}"/>
              </a:ext>
            </a:extLst>
          </p:cNvPr>
          <p:cNvSpPr>
            <a:spLocks noGrp="1"/>
          </p:cNvSpPr>
          <p:nvPr>
            <p:ph type="dt" sz="half" idx="10"/>
          </p:nvPr>
        </p:nvSpPr>
        <p:spPr/>
        <p:txBody>
          <a:bodyPr/>
          <a:lstStyle/>
          <a:p>
            <a:fld id="{40BE0644-DC15-4B5A-8D20-AF34C5470DC1}" type="datetimeFigureOut">
              <a:rPr lang="fr-FR" smtClean="0"/>
              <a:t>17/06/2024</a:t>
            </a:fld>
            <a:endParaRPr lang="fr-FR"/>
          </a:p>
        </p:txBody>
      </p:sp>
      <p:sp>
        <p:nvSpPr>
          <p:cNvPr id="5" name="Espace réservé du pied de page 4">
            <a:extLst>
              <a:ext uri="{FF2B5EF4-FFF2-40B4-BE49-F238E27FC236}">
                <a16:creationId xmlns:a16="http://schemas.microsoft.com/office/drawing/2014/main" id="{740BEFC1-6CAF-A695-2FF0-CF6EBF15A32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65C8914-533F-1752-9C14-B7E9D16358C1}"/>
              </a:ext>
            </a:extLst>
          </p:cNvPr>
          <p:cNvSpPr>
            <a:spLocks noGrp="1"/>
          </p:cNvSpPr>
          <p:nvPr>
            <p:ph type="sldNum" sz="quarter" idx="12"/>
          </p:nvPr>
        </p:nvSpPr>
        <p:spPr/>
        <p:txBody>
          <a:bodyPr/>
          <a:lstStyle/>
          <a:p>
            <a:fld id="{CAFA0228-7722-4CC4-8BDF-545CA59F43B4}" type="slidenum">
              <a:rPr lang="fr-FR" smtClean="0"/>
              <a:t>‹N°›</a:t>
            </a:fld>
            <a:endParaRPr lang="fr-FR"/>
          </a:p>
        </p:txBody>
      </p:sp>
    </p:spTree>
    <p:extLst>
      <p:ext uri="{BB962C8B-B14F-4D97-AF65-F5344CB8AC3E}">
        <p14:creationId xmlns:p14="http://schemas.microsoft.com/office/powerpoint/2010/main" val="221814927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8755B48-99BD-B5E7-D5BD-0502693CB9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28110D6B-7F9B-CA71-E052-5F4A268B0B9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4F94227-9970-01D8-61F8-2AC16A16CA2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0BE0644-DC15-4B5A-8D20-AF34C5470DC1}" type="datetimeFigureOut">
              <a:rPr lang="fr-FR" smtClean="0"/>
              <a:t>17/06/2024</a:t>
            </a:fld>
            <a:endParaRPr lang="fr-FR"/>
          </a:p>
        </p:txBody>
      </p:sp>
      <p:sp>
        <p:nvSpPr>
          <p:cNvPr id="5" name="Espace réservé du pied de page 4">
            <a:extLst>
              <a:ext uri="{FF2B5EF4-FFF2-40B4-BE49-F238E27FC236}">
                <a16:creationId xmlns:a16="http://schemas.microsoft.com/office/drawing/2014/main" id="{9E3C882A-318D-C31B-ABBE-5E8C1CEE454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2732578-FA2B-DD34-0DA5-4C5DD861A8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AFA0228-7722-4CC4-8BDF-545CA59F43B4}" type="slidenum">
              <a:rPr lang="fr-FR" smtClean="0"/>
              <a:t>‹N°›</a:t>
            </a:fld>
            <a:endParaRPr lang="fr-FR"/>
          </a:p>
        </p:txBody>
      </p:sp>
    </p:spTree>
    <p:extLst>
      <p:ext uri="{BB962C8B-B14F-4D97-AF65-F5344CB8AC3E}">
        <p14:creationId xmlns:p14="http://schemas.microsoft.com/office/powerpoint/2010/main" val="2451362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herbe&#10;&#10;Description générée automatiquement">
            <a:extLst>
              <a:ext uri="{FF2B5EF4-FFF2-40B4-BE49-F238E27FC236}">
                <a16:creationId xmlns:a16="http://schemas.microsoft.com/office/drawing/2014/main" id="{80E3EA38-48F5-6A9F-CD10-B48901683D4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26628" y="189000"/>
            <a:ext cx="4738063" cy="6480000"/>
          </a:xfrm>
          <a:prstGeom prst="rect">
            <a:avLst/>
          </a:prstGeom>
          <a:ln w="38100">
            <a:solidFill>
              <a:srgbClr val="FFFF00"/>
            </a:solidFill>
            <a:prstDash val="sysDot"/>
          </a:ln>
        </p:spPr>
      </p:pic>
      <p:sp>
        <p:nvSpPr>
          <p:cNvPr id="4" name="ZoneTexte 3">
            <a:extLst>
              <a:ext uri="{FF2B5EF4-FFF2-40B4-BE49-F238E27FC236}">
                <a16:creationId xmlns:a16="http://schemas.microsoft.com/office/drawing/2014/main" id="{40DF760B-8C31-EEAF-EECA-0EC7CF41118A}"/>
              </a:ext>
            </a:extLst>
          </p:cNvPr>
          <p:cNvSpPr txBox="1"/>
          <p:nvPr/>
        </p:nvSpPr>
        <p:spPr>
          <a:xfrm>
            <a:off x="7667897" y="3239589"/>
            <a:ext cx="4206240" cy="1938992"/>
          </a:xfrm>
          <a:prstGeom prst="rect">
            <a:avLst/>
          </a:prstGeom>
          <a:noFill/>
        </p:spPr>
        <p:txBody>
          <a:bodyPr wrap="square" rtlCol="0">
            <a:spAutoFit/>
          </a:bodyPr>
          <a:lstStyle/>
          <a:p>
            <a:r>
              <a:rPr lang="fr-FR" sz="2400" b="1" dirty="0">
                <a:solidFill>
                  <a:srgbClr val="FFFF00"/>
                </a:solidFill>
              </a:rPr>
              <a:t>Mont </a:t>
            </a:r>
            <a:r>
              <a:rPr lang="fr-FR" sz="2400" b="1" dirty="0" err="1">
                <a:solidFill>
                  <a:srgbClr val="FFFF00"/>
                </a:solidFill>
              </a:rPr>
              <a:t>Wakakusa</a:t>
            </a:r>
            <a:r>
              <a:rPr lang="fr-FR" sz="2400" b="1" dirty="0">
                <a:solidFill>
                  <a:srgbClr val="FFFF00"/>
                </a:solidFill>
              </a:rPr>
              <a:t> et palais </a:t>
            </a:r>
            <a:r>
              <a:rPr lang="fr-FR" sz="2400" b="1" dirty="0" err="1">
                <a:solidFill>
                  <a:srgbClr val="FFFF00"/>
                </a:solidFill>
              </a:rPr>
              <a:t>Heijo</a:t>
            </a:r>
            <a:r>
              <a:rPr lang="fr-FR" sz="2400" b="1" dirty="0">
                <a:solidFill>
                  <a:srgbClr val="FFFF00"/>
                </a:solidFill>
              </a:rPr>
              <a:t>, Daibutsu, temple </a:t>
            </a:r>
            <a:r>
              <a:rPr lang="fr-FR" sz="2400" b="1" dirty="0" err="1">
                <a:solidFill>
                  <a:srgbClr val="FFFF00"/>
                </a:solidFill>
              </a:rPr>
              <a:t>Yakushi-ji</a:t>
            </a:r>
            <a:r>
              <a:rPr lang="fr-FR" sz="2400" b="1" dirty="0">
                <a:solidFill>
                  <a:srgbClr val="FFFF00"/>
                </a:solidFill>
              </a:rPr>
              <a:t>, temple </a:t>
            </a:r>
            <a:r>
              <a:rPr lang="fr-FR" sz="2400" b="1" dirty="0" err="1">
                <a:solidFill>
                  <a:srgbClr val="FFFF00"/>
                </a:solidFill>
              </a:rPr>
              <a:t>Todai-ji</a:t>
            </a:r>
            <a:r>
              <a:rPr lang="fr-FR" sz="2400" b="1" dirty="0">
                <a:solidFill>
                  <a:srgbClr val="FFFF00"/>
                </a:solidFill>
              </a:rPr>
              <a:t>, sanctuaire </a:t>
            </a:r>
            <a:r>
              <a:rPr lang="fr-FR" sz="2400" b="1" dirty="0" err="1">
                <a:solidFill>
                  <a:srgbClr val="FFFF00"/>
                </a:solidFill>
              </a:rPr>
              <a:t>Kasuga-taisha</a:t>
            </a:r>
            <a:r>
              <a:rPr lang="fr-FR" sz="2400" b="1" dirty="0">
                <a:solidFill>
                  <a:srgbClr val="FFFF00"/>
                </a:solidFill>
              </a:rPr>
              <a:t>, cerfs dans le parc de Nara</a:t>
            </a:r>
          </a:p>
        </p:txBody>
      </p:sp>
      <p:sp>
        <p:nvSpPr>
          <p:cNvPr id="5" name="ZoneTexte 4">
            <a:extLst>
              <a:ext uri="{FF2B5EF4-FFF2-40B4-BE49-F238E27FC236}">
                <a16:creationId xmlns:a16="http://schemas.microsoft.com/office/drawing/2014/main" id="{DE8D8157-8EDA-0341-1A5E-8CBA543F5015}"/>
              </a:ext>
            </a:extLst>
          </p:cNvPr>
          <p:cNvSpPr txBox="1"/>
          <p:nvPr/>
        </p:nvSpPr>
        <p:spPr>
          <a:xfrm>
            <a:off x="7720148" y="1571841"/>
            <a:ext cx="4101737" cy="461665"/>
          </a:xfrm>
          <a:prstGeom prst="rect">
            <a:avLst/>
          </a:prstGeom>
          <a:noFill/>
        </p:spPr>
        <p:txBody>
          <a:bodyPr wrap="square" rtlCol="0">
            <a:spAutoFit/>
          </a:bodyPr>
          <a:lstStyle/>
          <a:p>
            <a:r>
              <a:rPr lang="fr-FR" sz="2400" b="1" dirty="0">
                <a:solidFill>
                  <a:srgbClr val="FFFF00"/>
                </a:solidFill>
              </a:rPr>
              <a:t>La Ville De Nara-Japon -</a:t>
            </a:r>
          </a:p>
        </p:txBody>
      </p:sp>
    </p:spTree>
    <p:extLst>
      <p:ext uri="{BB962C8B-B14F-4D97-AF65-F5344CB8AC3E}">
        <p14:creationId xmlns:p14="http://schemas.microsoft.com/office/powerpoint/2010/main" val="290941796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sndAc>
          <p:stSnd loop="1">
            <p:snd r:embed="rId2" name="Ancienne musique chinoise triste.wav"/>
          </p:stSnd>
        </p:sndAc>
      </p:transition>
    </mc:Choice>
    <mc:Fallback>
      <p:transition spd="slow" advClick="0" advTm="8000">
        <p:fade/>
        <p:sndAc>
          <p:stSnd loop="1">
            <p:snd r:embed="rId2" name="Ancienne musique chinoise trist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E3B8F8E-FD76-DCE8-7915-85B44DF153E0}"/>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Nara fut pendant le </a:t>
            </a:r>
            <a:r>
              <a:rPr lang="fr-FR" sz="3200" b="1" dirty="0" err="1">
                <a:solidFill>
                  <a:srgbClr val="FFFF00"/>
                </a:solidFill>
              </a:rPr>
              <a:t>viiie</a:t>
            </a:r>
            <a:r>
              <a:rPr lang="fr-FR" sz="3200" b="1" dirty="0">
                <a:solidFill>
                  <a:srgbClr val="FFFF00"/>
                </a:solidFill>
              </a:rPr>
              <a:t> siècle la capitale du Japon sous le nom de </a:t>
            </a:r>
            <a:r>
              <a:rPr lang="fr-FR" sz="3200" b="1" dirty="0" err="1">
                <a:solidFill>
                  <a:srgbClr val="FFFF00"/>
                </a:solidFill>
              </a:rPr>
              <a:t>Heijō-kyō</a:t>
            </a:r>
            <a:r>
              <a:rPr lang="fr-FR" sz="3200" b="1" dirty="0">
                <a:solidFill>
                  <a:srgbClr val="FFFF00"/>
                </a:solidFill>
              </a:rPr>
              <a:t> (ou </a:t>
            </a:r>
            <a:r>
              <a:rPr lang="fr-FR" sz="3200" b="1" dirty="0" err="1">
                <a:solidFill>
                  <a:srgbClr val="FFFF00"/>
                </a:solidFill>
              </a:rPr>
              <a:t>Heizei-kyō</a:t>
            </a:r>
            <a:r>
              <a:rPr lang="fr-FR" sz="3200" b="1" dirty="0">
                <a:solidFill>
                  <a:srgbClr val="FFFF00"/>
                </a:solidFill>
              </a:rPr>
              <a:t>) depuis sa fondation en 710 (lors de l'accès au trône de l'impératrice </a:t>
            </a:r>
            <a:r>
              <a:rPr lang="fr-FR" sz="3200" b="1" dirty="0" err="1">
                <a:solidFill>
                  <a:srgbClr val="FFFF00"/>
                </a:solidFill>
              </a:rPr>
              <a:t>Gemmei</a:t>
            </a:r>
            <a:r>
              <a:rPr lang="fr-FR" sz="3200" b="1" dirty="0">
                <a:solidFill>
                  <a:srgbClr val="FFFF00"/>
                </a:solidFill>
              </a:rPr>
              <a:t>) jusqu'en 784, c'est-à-dire durant l'époque de Nara1.</a:t>
            </a:r>
          </a:p>
          <a:p>
            <a:pPr algn="ctr"/>
            <a:endParaRPr lang="fr-FR" sz="3200" b="1" dirty="0">
              <a:solidFill>
                <a:srgbClr val="FFFF00"/>
              </a:solidFill>
            </a:endParaRPr>
          </a:p>
          <a:p>
            <a:pPr algn="ctr"/>
            <a:r>
              <a:rPr lang="fr-FR" sz="3200" b="1" dirty="0">
                <a:solidFill>
                  <a:srgbClr val="FFFF00"/>
                </a:solidFill>
              </a:rPr>
              <a:t>Elle représenta la première véritable capitale fixe du pays. Avant 710, les capitales se déplaçaient de royaume en royaume. En effet, selon les anciennes conceptions du shintoïsme, la mort constituait l'impureté la plus grave. Lorsqu'il s'agissait de la mort du souverain, alors l'impureté frappait la capitale ; il fallait donc détruire les palais et les reconstruire ailleurs. Au début du </a:t>
            </a:r>
            <a:r>
              <a:rPr lang="fr-FR" sz="3200" b="1" dirty="0" err="1">
                <a:solidFill>
                  <a:srgbClr val="FFFF00"/>
                </a:solidFill>
              </a:rPr>
              <a:t>viiie</a:t>
            </a:r>
            <a:r>
              <a:rPr lang="fr-FR" sz="3200" b="1" dirty="0">
                <a:solidFill>
                  <a:srgbClr val="FFFF00"/>
                </a:solidFill>
              </a:rPr>
              <a:t> siècle, on comprit qu'il fallait créer un centre plus durable pour le gouvernement et l'administration de l'État</a:t>
            </a:r>
            <a:r>
              <a:rPr lang="fr-FR" dirty="0"/>
              <a:t>.</a:t>
            </a:r>
          </a:p>
        </p:txBody>
      </p:sp>
    </p:spTree>
    <p:extLst>
      <p:ext uri="{BB962C8B-B14F-4D97-AF65-F5344CB8AC3E}">
        <p14:creationId xmlns:p14="http://schemas.microsoft.com/office/powerpoint/2010/main" val="410632589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arbre, maison&#10;&#10;Description générée automatiquement">
            <a:extLst>
              <a:ext uri="{FF2B5EF4-FFF2-40B4-BE49-F238E27FC236}">
                <a16:creationId xmlns:a16="http://schemas.microsoft.com/office/drawing/2014/main" id="{CA85E81B-028F-1B2C-4C92-228F18848C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80131" y="189000"/>
            <a:ext cx="6668871" cy="6480000"/>
          </a:xfrm>
          <a:prstGeom prst="rect">
            <a:avLst/>
          </a:prstGeom>
          <a:ln w="0">
            <a:solidFill>
              <a:srgbClr val="FFFF00"/>
            </a:solidFill>
            <a:prstDash val="sysDot"/>
          </a:ln>
          <a:effectLst>
            <a:softEdge rad="317500"/>
          </a:effectLst>
        </p:spPr>
      </p:pic>
      <p:sp>
        <p:nvSpPr>
          <p:cNvPr id="4" name="ZoneTexte 3">
            <a:extLst>
              <a:ext uri="{FF2B5EF4-FFF2-40B4-BE49-F238E27FC236}">
                <a16:creationId xmlns:a16="http://schemas.microsoft.com/office/drawing/2014/main" id="{79EEA238-EA16-01F4-E001-64E670536B60}"/>
              </a:ext>
            </a:extLst>
          </p:cNvPr>
          <p:cNvSpPr txBox="1"/>
          <p:nvPr/>
        </p:nvSpPr>
        <p:spPr>
          <a:xfrm>
            <a:off x="3187337" y="6240404"/>
            <a:ext cx="6518366" cy="461665"/>
          </a:xfrm>
          <a:prstGeom prst="rect">
            <a:avLst/>
          </a:prstGeom>
          <a:noFill/>
        </p:spPr>
        <p:txBody>
          <a:bodyPr wrap="square" rtlCol="0">
            <a:spAutoFit/>
          </a:bodyPr>
          <a:lstStyle/>
          <a:p>
            <a:r>
              <a:rPr lang="fr-FR" sz="2400" b="1">
                <a:solidFill>
                  <a:srgbClr val="FFFF00"/>
                </a:solidFill>
              </a:rPr>
              <a:t>Une vue de la ville avec le Todai-ji à droite.</a:t>
            </a:r>
            <a:endParaRPr lang="fr-FR" sz="2400" b="1" dirty="0">
              <a:solidFill>
                <a:srgbClr val="FFFF00"/>
              </a:solidFill>
            </a:endParaRPr>
          </a:p>
        </p:txBody>
      </p:sp>
    </p:spTree>
    <p:extLst>
      <p:ext uri="{BB962C8B-B14F-4D97-AF65-F5344CB8AC3E}">
        <p14:creationId xmlns:p14="http://schemas.microsoft.com/office/powerpoint/2010/main" val="46575461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sol, arbre&#10;&#10;Description générée automatiquement">
            <a:extLst>
              <a:ext uri="{FF2B5EF4-FFF2-40B4-BE49-F238E27FC236}">
                <a16:creationId xmlns:a16="http://schemas.microsoft.com/office/drawing/2014/main" id="{B7AB4A8B-F976-826A-BE66-53D21E0260F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32000" y="698500"/>
            <a:ext cx="8128000" cy="5461000"/>
          </a:xfrm>
          <a:prstGeom prst="rect">
            <a:avLst/>
          </a:prstGeom>
          <a:effectLst>
            <a:softEdge rad="635000"/>
          </a:effectLst>
        </p:spPr>
      </p:pic>
      <p:sp>
        <p:nvSpPr>
          <p:cNvPr id="4" name="ZoneTexte 3">
            <a:extLst>
              <a:ext uri="{FF2B5EF4-FFF2-40B4-BE49-F238E27FC236}">
                <a16:creationId xmlns:a16="http://schemas.microsoft.com/office/drawing/2014/main" id="{A3549E12-E613-A21C-F6FB-4E71B5F4B424}"/>
              </a:ext>
            </a:extLst>
          </p:cNvPr>
          <p:cNvSpPr txBox="1"/>
          <p:nvPr/>
        </p:nvSpPr>
        <p:spPr>
          <a:xfrm>
            <a:off x="3122023" y="5285015"/>
            <a:ext cx="6374674" cy="1200329"/>
          </a:xfrm>
          <a:prstGeom prst="rect">
            <a:avLst/>
          </a:prstGeom>
          <a:noFill/>
        </p:spPr>
        <p:txBody>
          <a:bodyPr wrap="square" rtlCol="0">
            <a:spAutoFit/>
          </a:bodyPr>
          <a:lstStyle/>
          <a:p>
            <a:endParaRPr lang="fr-FR" sz="2400" b="1" dirty="0"/>
          </a:p>
          <a:p>
            <a:r>
              <a:rPr lang="fr-FR" sz="2400" b="1" dirty="0"/>
              <a:t>Le </a:t>
            </a:r>
            <a:r>
              <a:rPr lang="fr-FR" sz="2400" b="1" dirty="0" err="1"/>
              <a:t>Kôfuku-ji</a:t>
            </a:r>
            <a:r>
              <a:rPr lang="fr-FR" sz="2400" b="1" dirty="0"/>
              <a:t> est un temple bouddhiste situé dans le centre de Nara.</a:t>
            </a:r>
          </a:p>
        </p:txBody>
      </p:sp>
    </p:spTree>
    <p:extLst>
      <p:ext uri="{BB962C8B-B14F-4D97-AF65-F5344CB8AC3E}">
        <p14:creationId xmlns:p14="http://schemas.microsoft.com/office/powerpoint/2010/main" val="272919015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plein air, Architecture chinoise&#10;&#10;Description générée automatiquement">
            <a:extLst>
              <a:ext uri="{FF2B5EF4-FFF2-40B4-BE49-F238E27FC236}">
                <a16:creationId xmlns:a16="http://schemas.microsoft.com/office/drawing/2014/main" id="{2F66AF8C-EACF-B6F4-E40A-CD2E1ADAEA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3605" y="279000"/>
            <a:ext cx="9464790" cy="6300000"/>
          </a:xfrm>
          <a:prstGeom prst="rect">
            <a:avLst/>
          </a:prstGeom>
          <a:effectLst>
            <a:softEdge rad="317500"/>
          </a:effectLst>
        </p:spPr>
      </p:pic>
      <p:sp>
        <p:nvSpPr>
          <p:cNvPr id="4" name="ZoneTexte 3">
            <a:extLst>
              <a:ext uri="{FF2B5EF4-FFF2-40B4-BE49-F238E27FC236}">
                <a16:creationId xmlns:a16="http://schemas.microsoft.com/office/drawing/2014/main" id="{133266F6-CDD1-5092-BB3B-FD3B5CB37040}"/>
              </a:ext>
            </a:extLst>
          </p:cNvPr>
          <p:cNvSpPr txBox="1"/>
          <p:nvPr/>
        </p:nvSpPr>
        <p:spPr>
          <a:xfrm>
            <a:off x="1363605" y="6027003"/>
            <a:ext cx="9901645"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Le </a:t>
            </a:r>
            <a:r>
              <a:rPr lang="fr-FR" sz="2400" b="1" dirty="0" err="1">
                <a:solidFill>
                  <a:srgbClr val="FFFF00"/>
                </a:solidFill>
              </a:rPr>
              <a:t>Kôfuku-ji</a:t>
            </a:r>
            <a:r>
              <a:rPr lang="fr-FR" sz="2400" b="1" dirty="0">
                <a:solidFill>
                  <a:srgbClr val="FFFF00"/>
                </a:solidFill>
              </a:rPr>
              <a:t> est un temple bouddhiste situé dans le centre de Nara.</a:t>
            </a:r>
          </a:p>
        </p:txBody>
      </p:sp>
    </p:spTree>
    <p:extLst>
      <p:ext uri="{BB962C8B-B14F-4D97-AF65-F5344CB8AC3E}">
        <p14:creationId xmlns:p14="http://schemas.microsoft.com/office/powerpoint/2010/main" val="272081556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mammifère, chevreuil&#10;&#10;Description générée automatiquement">
            <a:extLst>
              <a:ext uri="{FF2B5EF4-FFF2-40B4-BE49-F238E27FC236}">
                <a16:creationId xmlns:a16="http://schemas.microsoft.com/office/drawing/2014/main" id="{1555949A-3FE4-AE66-FF42-BDC6EAFEB21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95500" y="762000"/>
            <a:ext cx="8001000" cy="5334000"/>
          </a:xfrm>
          <a:prstGeom prst="rect">
            <a:avLst/>
          </a:prstGeom>
          <a:effectLst>
            <a:softEdge rad="317500"/>
          </a:effectLst>
        </p:spPr>
      </p:pic>
      <p:sp>
        <p:nvSpPr>
          <p:cNvPr id="4" name="ZoneTexte 3">
            <a:extLst>
              <a:ext uri="{FF2B5EF4-FFF2-40B4-BE49-F238E27FC236}">
                <a16:creationId xmlns:a16="http://schemas.microsoft.com/office/drawing/2014/main" id="{6CB5AD44-560A-D11A-F13E-B961E26C93F8}"/>
              </a:ext>
            </a:extLst>
          </p:cNvPr>
          <p:cNvSpPr txBox="1"/>
          <p:nvPr/>
        </p:nvSpPr>
        <p:spPr>
          <a:xfrm>
            <a:off x="3435531" y="5508898"/>
            <a:ext cx="7903029" cy="830997"/>
          </a:xfrm>
          <a:prstGeom prst="rect">
            <a:avLst/>
          </a:prstGeom>
          <a:noFill/>
        </p:spPr>
        <p:txBody>
          <a:bodyPr wrap="square" rtlCol="0">
            <a:spAutoFit/>
          </a:bodyPr>
          <a:lstStyle/>
          <a:p>
            <a:endParaRPr lang="fr-FR" sz="2400" b="1" dirty="0"/>
          </a:p>
          <a:p>
            <a:r>
              <a:rPr lang="fr-FR" sz="2400" b="1" dirty="0"/>
              <a:t>Cerfs dans le parc de Nara, en automne.</a:t>
            </a:r>
          </a:p>
        </p:txBody>
      </p:sp>
    </p:spTree>
    <p:extLst>
      <p:ext uri="{BB962C8B-B14F-4D97-AF65-F5344CB8AC3E}">
        <p14:creationId xmlns:p14="http://schemas.microsoft.com/office/powerpoint/2010/main" val="238674114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E973FDA2-D54C-A5F9-52A3-646900FFC0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6979" y="189000"/>
            <a:ext cx="5377592" cy="6480000"/>
          </a:xfrm>
          <a:prstGeom prst="rect">
            <a:avLst/>
          </a:prstGeom>
          <a:ln w="57150">
            <a:solidFill>
              <a:srgbClr val="FFFF00"/>
            </a:solidFill>
            <a:prstDash val="sysDot"/>
          </a:ln>
          <a:effectLst>
            <a:softEdge rad="12700"/>
          </a:effectLst>
        </p:spPr>
      </p:pic>
      <p:sp>
        <p:nvSpPr>
          <p:cNvPr id="5" name="ZoneTexte 4">
            <a:extLst>
              <a:ext uri="{FF2B5EF4-FFF2-40B4-BE49-F238E27FC236}">
                <a16:creationId xmlns:a16="http://schemas.microsoft.com/office/drawing/2014/main" id="{B25FBD4B-2F4D-5AEF-AF8B-C519B4606BF9}"/>
              </a:ext>
            </a:extLst>
          </p:cNvPr>
          <p:cNvSpPr txBox="1"/>
          <p:nvPr/>
        </p:nvSpPr>
        <p:spPr>
          <a:xfrm>
            <a:off x="1613265" y="189000"/>
            <a:ext cx="4624252" cy="461665"/>
          </a:xfrm>
          <a:prstGeom prst="rect">
            <a:avLst/>
          </a:prstGeom>
          <a:noFill/>
        </p:spPr>
        <p:txBody>
          <a:bodyPr wrap="square" rtlCol="0">
            <a:spAutoFit/>
          </a:bodyPr>
          <a:lstStyle/>
          <a:p>
            <a:r>
              <a:rPr lang="fr-FR" sz="2400" b="1"/>
              <a:t>YakushijiPagoda</a:t>
            </a:r>
            <a:endParaRPr lang="fr-FR" sz="2400" b="1" dirty="0"/>
          </a:p>
        </p:txBody>
      </p:sp>
      <p:pic>
        <p:nvPicPr>
          <p:cNvPr id="9" name="Image 8" descr="Une image contenant sculpture, art, Sculpture, Sculpture sur pierre&#10;&#10;Description générée automatiquement">
            <a:extLst>
              <a:ext uri="{FF2B5EF4-FFF2-40B4-BE49-F238E27FC236}">
                <a16:creationId xmlns:a16="http://schemas.microsoft.com/office/drawing/2014/main" id="{F2DAB5B8-FF57-ACB7-AF85-63594D9BBF5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07431" y="189000"/>
            <a:ext cx="5360911" cy="6480000"/>
          </a:xfrm>
          <a:prstGeom prst="rect">
            <a:avLst/>
          </a:prstGeom>
          <a:ln w="38100">
            <a:solidFill>
              <a:srgbClr val="FFFF00"/>
            </a:solidFill>
            <a:prstDash val="sysDot"/>
          </a:ln>
        </p:spPr>
      </p:pic>
      <p:sp>
        <p:nvSpPr>
          <p:cNvPr id="10" name="ZoneTexte 9">
            <a:extLst>
              <a:ext uri="{FF2B5EF4-FFF2-40B4-BE49-F238E27FC236}">
                <a16:creationId xmlns:a16="http://schemas.microsoft.com/office/drawing/2014/main" id="{F7A9AACC-E3A9-8B28-AE09-AA6C223EDB0B}"/>
              </a:ext>
            </a:extLst>
          </p:cNvPr>
          <p:cNvSpPr txBox="1"/>
          <p:nvPr/>
        </p:nvSpPr>
        <p:spPr>
          <a:xfrm>
            <a:off x="6507430" y="5567054"/>
            <a:ext cx="5360911" cy="1200329"/>
          </a:xfrm>
          <a:prstGeom prst="rect">
            <a:avLst/>
          </a:prstGeom>
          <a:noFill/>
        </p:spPr>
        <p:txBody>
          <a:bodyPr wrap="square" rtlCol="0">
            <a:spAutoFit/>
          </a:bodyPr>
          <a:lstStyle/>
          <a:p>
            <a:r>
              <a:rPr lang="fr-FR" sz="2400" b="1">
                <a:solidFill>
                  <a:srgbClr val="FFFF00"/>
                </a:solidFill>
              </a:rPr>
              <a:t>Fukūken-saku Kannon, laque sèche, or, H 3,64 m, et deux devas, argile crue. </a:t>
            </a:r>
            <a:endParaRPr lang="fr-FR" sz="2400" b="1" dirty="0">
              <a:solidFill>
                <a:srgbClr val="FFFF00"/>
              </a:solidFill>
            </a:endParaRPr>
          </a:p>
        </p:txBody>
      </p:sp>
    </p:spTree>
    <p:extLst>
      <p:ext uri="{BB962C8B-B14F-4D97-AF65-F5344CB8AC3E}">
        <p14:creationId xmlns:p14="http://schemas.microsoft.com/office/powerpoint/2010/main" val="126540360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outil, arme, couteau, outil manuel&#10;&#10;Description générée automatiquement">
            <a:extLst>
              <a:ext uri="{FF2B5EF4-FFF2-40B4-BE49-F238E27FC236}">
                <a16:creationId xmlns:a16="http://schemas.microsoft.com/office/drawing/2014/main" id="{9F74839C-1F53-DD3F-1A59-2ED185DB6E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6000" y="189000"/>
            <a:ext cx="8640000" cy="6480000"/>
          </a:xfrm>
          <a:prstGeom prst="rect">
            <a:avLst/>
          </a:prstGeom>
          <a:effectLst>
            <a:softEdge rad="635000"/>
          </a:effectLst>
        </p:spPr>
      </p:pic>
      <p:sp>
        <p:nvSpPr>
          <p:cNvPr id="4" name="ZoneTexte 3">
            <a:extLst>
              <a:ext uri="{FF2B5EF4-FFF2-40B4-BE49-F238E27FC236}">
                <a16:creationId xmlns:a16="http://schemas.microsoft.com/office/drawing/2014/main" id="{2FEFFC4E-673E-B505-8094-627B93C72B8D}"/>
              </a:ext>
            </a:extLst>
          </p:cNvPr>
          <p:cNvSpPr txBox="1"/>
          <p:nvPr/>
        </p:nvSpPr>
        <p:spPr>
          <a:xfrm>
            <a:off x="2416628" y="5818820"/>
            <a:ext cx="8373291" cy="830997"/>
          </a:xfrm>
          <a:prstGeom prst="rect">
            <a:avLst/>
          </a:prstGeom>
          <a:noFill/>
        </p:spPr>
        <p:txBody>
          <a:bodyPr wrap="square" rtlCol="0">
            <a:spAutoFit/>
          </a:bodyPr>
          <a:lstStyle/>
          <a:p>
            <a:endParaRPr lang="fr-FR" sz="2400" b="1" dirty="0"/>
          </a:p>
          <a:p>
            <a:r>
              <a:rPr lang="fr-FR" sz="2400" b="1" dirty="0"/>
              <a:t>Faucille. Époque de Nara . Musée national de Tokyo</a:t>
            </a:r>
          </a:p>
        </p:txBody>
      </p:sp>
    </p:spTree>
    <p:extLst>
      <p:ext uri="{BB962C8B-B14F-4D97-AF65-F5344CB8AC3E}">
        <p14:creationId xmlns:p14="http://schemas.microsoft.com/office/powerpoint/2010/main" val="370371947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Architecture japonaise&#10;&#10;Description générée automatiquement">
            <a:extLst>
              <a:ext uri="{FF2B5EF4-FFF2-40B4-BE49-F238E27FC236}">
                <a16:creationId xmlns:a16="http://schemas.microsoft.com/office/drawing/2014/main" id="{DFA26287-065C-B814-381C-647ED550AB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6000" y="189000"/>
            <a:ext cx="8640000" cy="6480000"/>
          </a:xfrm>
          <a:prstGeom prst="rect">
            <a:avLst/>
          </a:prstGeom>
          <a:ln w="38100">
            <a:solidFill>
              <a:srgbClr val="FFFF00"/>
            </a:solidFill>
            <a:prstDash val="sysDot"/>
          </a:ln>
        </p:spPr>
      </p:pic>
      <p:sp>
        <p:nvSpPr>
          <p:cNvPr id="4" name="ZoneTexte 3">
            <a:extLst>
              <a:ext uri="{FF2B5EF4-FFF2-40B4-BE49-F238E27FC236}">
                <a16:creationId xmlns:a16="http://schemas.microsoft.com/office/drawing/2014/main" id="{5FD08F59-839A-3618-3168-0E2C38569534}"/>
              </a:ext>
            </a:extLst>
          </p:cNvPr>
          <p:cNvSpPr txBox="1"/>
          <p:nvPr/>
        </p:nvSpPr>
        <p:spPr>
          <a:xfrm>
            <a:off x="3209109" y="5838003"/>
            <a:ext cx="5773782" cy="830997"/>
          </a:xfrm>
          <a:prstGeom prst="rect">
            <a:avLst/>
          </a:prstGeom>
          <a:noFill/>
        </p:spPr>
        <p:txBody>
          <a:bodyPr wrap="square" rtlCol="0">
            <a:spAutoFit/>
          </a:bodyPr>
          <a:lstStyle/>
          <a:p>
            <a:endParaRPr lang="fr-FR" sz="2400" b="1" dirty="0"/>
          </a:p>
          <a:p>
            <a:r>
              <a:rPr lang="fr-FR" sz="2400" b="1" dirty="0"/>
              <a:t>kondo du </a:t>
            </a:r>
            <a:r>
              <a:rPr lang="fr-FR" sz="2400" b="1" dirty="0" err="1"/>
              <a:t>Toshodai-ji</a:t>
            </a:r>
            <a:r>
              <a:rPr lang="fr-FR" sz="2400" b="1" dirty="0"/>
              <a:t> (v. 770-780). Nara</a:t>
            </a:r>
          </a:p>
        </p:txBody>
      </p:sp>
    </p:spTree>
    <p:extLst>
      <p:ext uri="{BB962C8B-B14F-4D97-AF65-F5344CB8AC3E}">
        <p14:creationId xmlns:p14="http://schemas.microsoft.com/office/powerpoint/2010/main" val="152146793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olonne, bâtiment, architecture&#10;&#10;Description générée automatiquement">
            <a:extLst>
              <a:ext uri="{FF2B5EF4-FFF2-40B4-BE49-F238E27FC236}">
                <a16:creationId xmlns:a16="http://schemas.microsoft.com/office/drawing/2014/main" id="{F3F61303-5E2B-1B4D-8C15-F387779D09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201" y="279000"/>
            <a:ext cx="9453597" cy="6300000"/>
          </a:xfrm>
          <a:prstGeom prst="rect">
            <a:avLst/>
          </a:prstGeom>
          <a:effectLst>
            <a:softEdge rad="317500"/>
          </a:effectLst>
        </p:spPr>
      </p:pic>
      <p:sp>
        <p:nvSpPr>
          <p:cNvPr id="4" name="ZoneTexte 3">
            <a:extLst>
              <a:ext uri="{FF2B5EF4-FFF2-40B4-BE49-F238E27FC236}">
                <a16:creationId xmlns:a16="http://schemas.microsoft.com/office/drawing/2014/main" id="{C47BFCA3-439F-A88F-E56F-B798D5CD9BB2}"/>
              </a:ext>
            </a:extLst>
          </p:cNvPr>
          <p:cNvSpPr txBox="1"/>
          <p:nvPr/>
        </p:nvSpPr>
        <p:spPr>
          <a:xfrm>
            <a:off x="2521131" y="5924799"/>
            <a:ext cx="9453597"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Jeu de consoles sur la travée de la façade. </a:t>
            </a:r>
            <a:r>
              <a:rPr lang="fr-FR" sz="2400" b="1" dirty="0" err="1">
                <a:solidFill>
                  <a:srgbClr val="FFFF00"/>
                </a:solidFill>
              </a:rPr>
              <a:t>Toshodai-ji</a:t>
            </a:r>
            <a:endParaRPr lang="fr-FR" sz="2400" b="1" dirty="0">
              <a:solidFill>
                <a:srgbClr val="FFFF00"/>
              </a:solidFill>
            </a:endParaRPr>
          </a:p>
        </p:txBody>
      </p:sp>
    </p:spTree>
    <p:extLst>
      <p:ext uri="{BB962C8B-B14F-4D97-AF65-F5344CB8AC3E}">
        <p14:creationId xmlns:p14="http://schemas.microsoft.com/office/powerpoint/2010/main" val="198713295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olonne, plein air, bâtiment, architecture&#10;&#10;Description générée automatiquement">
            <a:extLst>
              <a:ext uri="{FF2B5EF4-FFF2-40B4-BE49-F238E27FC236}">
                <a16:creationId xmlns:a16="http://schemas.microsoft.com/office/drawing/2014/main" id="{AF4ED5F3-B3C9-5960-FF6F-A4F397E887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36970" y="189000"/>
            <a:ext cx="4312806" cy="6480000"/>
          </a:xfrm>
          <a:prstGeom prst="rect">
            <a:avLst/>
          </a:prstGeom>
          <a:ln w="38100">
            <a:solidFill>
              <a:srgbClr val="FFFF00"/>
            </a:solidFill>
            <a:prstDash val="sysDot"/>
          </a:ln>
        </p:spPr>
      </p:pic>
      <p:sp>
        <p:nvSpPr>
          <p:cNvPr id="4" name="ZoneTexte 3">
            <a:extLst>
              <a:ext uri="{FF2B5EF4-FFF2-40B4-BE49-F238E27FC236}">
                <a16:creationId xmlns:a16="http://schemas.microsoft.com/office/drawing/2014/main" id="{E5AA1611-BCE9-B9E4-303E-1BB7EEEC01F6}"/>
              </a:ext>
            </a:extLst>
          </p:cNvPr>
          <p:cNvSpPr txBox="1"/>
          <p:nvPr/>
        </p:nvSpPr>
        <p:spPr>
          <a:xfrm>
            <a:off x="5148704" y="3899875"/>
            <a:ext cx="2066624" cy="2677656"/>
          </a:xfrm>
          <a:prstGeom prst="rect">
            <a:avLst/>
          </a:prstGeom>
          <a:noFill/>
        </p:spPr>
        <p:txBody>
          <a:bodyPr wrap="square" rtlCol="0">
            <a:spAutoFit/>
          </a:bodyPr>
          <a:lstStyle/>
          <a:p>
            <a:r>
              <a:rPr lang="fr-FR" sz="2400" b="1" dirty="0">
                <a:solidFill>
                  <a:srgbClr val="FFFF00"/>
                </a:solidFill>
              </a:rPr>
              <a:t>Vue des entraits et des </a:t>
            </a:r>
            <a:r>
              <a:rPr lang="fr-FR" sz="2400" b="1" dirty="0" err="1">
                <a:solidFill>
                  <a:srgbClr val="FFFF00"/>
                </a:solidFill>
              </a:rPr>
              <a:t>kaerumata</a:t>
            </a:r>
            <a:r>
              <a:rPr lang="fr-FR" sz="2400" b="1" dirty="0">
                <a:solidFill>
                  <a:srgbClr val="FFFF00"/>
                </a:solidFill>
              </a:rPr>
              <a:t>[22], travée de la façade. </a:t>
            </a:r>
            <a:r>
              <a:rPr lang="fr-FR" sz="2400" b="1" dirty="0" err="1">
                <a:solidFill>
                  <a:srgbClr val="FFFF00"/>
                </a:solidFill>
              </a:rPr>
              <a:t>Toshodai-ji</a:t>
            </a:r>
            <a:r>
              <a:rPr lang="fr-FR" sz="2400" b="1" dirty="0">
                <a:solidFill>
                  <a:srgbClr val="FFFF00"/>
                </a:solidFill>
              </a:rPr>
              <a:t>[</a:t>
            </a:r>
          </a:p>
        </p:txBody>
      </p:sp>
      <p:pic>
        <p:nvPicPr>
          <p:cNvPr id="6" name="Image 5" descr="Une image contenant statue, temple, Siddhartha Gautama, méditation&#10;&#10;Description générée automatiquement">
            <a:extLst>
              <a:ext uri="{FF2B5EF4-FFF2-40B4-BE49-F238E27FC236}">
                <a16:creationId xmlns:a16="http://schemas.microsoft.com/office/drawing/2014/main" id="{07FBA711-EDA0-68B4-223A-BF902D53FE2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42224" y="189000"/>
            <a:ext cx="4140573" cy="6480000"/>
          </a:xfrm>
          <a:prstGeom prst="rect">
            <a:avLst/>
          </a:prstGeom>
          <a:ln w="38100">
            <a:solidFill>
              <a:srgbClr val="FFFF00"/>
            </a:solidFill>
            <a:prstDash val="sysDot"/>
          </a:ln>
        </p:spPr>
      </p:pic>
      <p:sp>
        <p:nvSpPr>
          <p:cNvPr id="7" name="ZoneTexte 6">
            <a:extLst>
              <a:ext uri="{FF2B5EF4-FFF2-40B4-BE49-F238E27FC236}">
                <a16:creationId xmlns:a16="http://schemas.microsoft.com/office/drawing/2014/main" id="{C915C3E3-D307-26C0-7BA0-E27A09C0324C}"/>
              </a:ext>
            </a:extLst>
          </p:cNvPr>
          <p:cNvSpPr txBox="1"/>
          <p:nvPr/>
        </p:nvSpPr>
        <p:spPr>
          <a:xfrm>
            <a:off x="4896156" y="280469"/>
            <a:ext cx="2227454" cy="3416320"/>
          </a:xfrm>
          <a:prstGeom prst="rect">
            <a:avLst/>
          </a:prstGeom>
          <a:noFill/>
        </p:spPr>
        <p:txBody>
          <a:bodyPr wrap="square" rtlCol="0">
            <a:spAutoFit/>
          </a:bodyPr>
          <a:lstStyle/>
          <a:p>
            <a:r>
              <a:rPr lang="fr-FR" sz="2400" b="1" dirty="0" err="1">
                <a:solidFill>
                  <a:schemeClr val="bg1"/>
                </a:solidFill>
              </a:rPr>
              <a:t>Yakushi</a:t>
            </a:r>
            <a:r>
              <a:rPr lang="fr-FR" sz="2400" b="1" dirty="0">
                <a:solidFill>
                  <a:schemeClr val="bg1"/>
                </a:solidFill>
              </a:rPr>
              <a:t> </a:t>
            </a:r>
            <a:r>
              <a:rPr lang="fr-FR" sz="2400" b="1" dirty="0" err="1">
                <a:solidFill>
                  <a:schemeClr val="bg1"/>
                </a:solidFill>
              </a:rPr>
              <a:t>Nyorai</a:t>
            </a:r>
            <a:r>
              <a:rPr lang="fr-FR" sz="2400" b="1" dirty="0">
                <a:solidFill>
                  <a:schemeClr val="bg1"/>
                </a:solidFill>
              </a:rPr>
              <a:t>, début VIIIe siècle ? Bronze doré; H. 2,55 m. Salle principale </a:t>
            </a:r>
            <a:r>
              <a:rPr lang="fr-FR" sz="2400" b="1" dirty="0" err="1">
                <a:solidFill>
                  <a:schemeClr val="bg1"/>
                </a:solidFill>
              </a:rPr>
              <a:t>Yakushi-ji</a:t>
            </a:r>
            <a:r>
              <a:rPr lang="fr-FR" sz="2400" b="1" dirty="0">
                <a:solidFill>
                  <a:schemeClr val="bg1"/>
                </a:solidFill>
              </a:rPr>
              <a:t>, Nara</a:t>
            </a:r>
          </a:p>
        </p:txBody>
      </p:sp>
      <p:sp>
        <p:nvSpPr>
          <p:cNvPr id="8" name="ZoneTexte 7">
            <a:extLst>
              <a:ext uri="{FF2B5EF4-FFF2-40B4-BE49-F238E27FC236}">
                <a16:creationId xmlns:a16="http://schemas.microsoft.com/office/drawing/2014/main" id="{76132243-A476-CA78-CD50-CA3A3F228631}"/>
              </a:ext>
            </a:extLst>
          </p:cNvPr>
          <p:cNvSpPr txBox="1"/>
          <p:nvPr/>
        </p:nvSpPr>
        <p:spPr>
          <a:xfrm>
            <a:off x="5632999" y="-33069"/>
            <a:ext cx="1395787" cy="584775"/>
          </a:xfrm>
          <a:prstGeom prst="rect">
            <a:avLst/>
          </a:prstGeom>
          <a:noFill/>
        </p:spPr>
        <p:txBody>
          <a:bodyPr wrap="square" rtlCol="0">
            <a:spAutoFit/>
          </a:bodyPr>
          <a:lstStyle/>
          <a:p>
            <a:r>
              <a:rPr lang="fr-FR" sz="3200" b="1" dirty="0">
                <a:solidFill>
                  <a:schemeClr val="bg1"/>
                </a:solidFill>
              </a:rPr>
              <a:t>1</a:t>
            </a:r>
          </a:p>
        </p:txBody>
      </p:sp>
      <p:sp>
        <p:nvSpPr>
          <p:cNvPr id="9" name="ZoneTexte 8">
            <a:extLst>
              <a:ext uri="{FF2B5EF4-FFF2-40B4-BE49-F238E27FC236}">
                <a16:creationId xmlns:a16="http://schemas.microsoft.com/office/drawing/2014/main" id="{F693BE1C-3737-AF5C-E3DF-8BA13037DF7D}"/>
              </a:ext>
            </a:extLst>
          </p:cNvPr>
          <p:cNvSpPr txBox="1"/>
          <p:nvPr/>
        </p:nvSpPr>
        <p:spPr>
          <a:xfrm>
            <a:off x="5792308" y="3505945"/>
            <a:ext cx="779415" cy="584775"/>
          </a:xfrm>
          <a:prstGeom prst="rect">
            <a:avLst/>
          </a:prstGeom>
          <a:noFill/>
        </p:spPr>
        <p:txBody>
          <a:bodyPr wrap="square" rtlCol="0">
            <a:spAutoFit/>
          </a:bodyPr>
          <a:lstStyle/>
          <a:p>
            <a:r>
              <a:rPr lang="fr-FR" sz="3200" b="1" dirty="0">
                <a:solidFill>
                  <a:srgbClr val="FFFF00"/>
                </a:solidFill>
              </a:rPr>
              <a:t>2</a:t>
            </a:r>
          </a:p>
        </p:txBody>
      </p:sp>
    </p:spTree>
    <p:extLst>
      <p:ext uri="{BB962C8B-B14F-4D97-AF65-F5344CB8AC3E}">
        <p14:creationId xmlns:p14="http://schemas.microsoft.com/office/powerpoint/2010/main" val="242970895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tatue, bâtiment, sanctuaire, intérieur&#10;&#10;Description générée automatiquement">
            <a:extLst>
              <a:ext uri="{FF2B5EF4-FFF2-40B4-BE49-F238E27FC236}">
                <a16:creationId xmlns:a16="http://schemas.microsoft.com/office/drawing/2014/main" id="{F0A7799C-5D40-4B99-959B-B596C4D866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2000" y="702000"/>
            <a:ext cx="10908000" cy="5454000"/>
          </a:xfrm>
          <a:prstGeom prst="rect">
            <a:avLst/>
          </a:prstGeom>
          <a:ln w="38100">
            <a:solidFill>
              <a:srgbClr val="FFFF00"/>
            </a:solidFill>
            <a:prstDash val="sysDot"/>
          </a:ln>
        </p:spPr>
      </p:pic>
      <p:sp>
        <p:nvSpPr>
          <p:cNvPr id="4" name="ZoneTexte 3">
            <a:extLst>
              <a:ext uri="{FF2B5EF4-FFF2-40B4-BE49-F238E27FC236}">
                <a16:creationId xmlns:a16="http://schemas.microsoft.com/office/drawing/2014/main" id="{E8631491-11FE-D4DD-C93B-48410A3BC238}"/>
              </a:ext>
            </a:extLst>
          </p:cNvPr>
          <p:cNvSpPr txBox="1"/>
          <p:nvPr/>
        </p:nvSpPr>
        <p:spPr>
          <a:xfrm>
            <a:off x="2468880" y="6027003"/>
            <a:ext cx="7994469" cy="830997"/>
          </a:xfrm>
          <a:prstGeom prst="rect">
            <a:avLst/>
          </a:prstGeom>
          <a:noFill/>
        </p:spPr>
        <p:txBody>
          <a:bodyPr wrap="square" rtlCol="0">
            <a:spAutoFit/>
          </a:bodyPr>
          <a:lstStyle/>
          <a:p>
            <a:r>
              <a:rPr lang="fr-FR" sz="2400" b="1">
                <a:solidFill>
                  <a:srgbClr val="FFFF00"/>
                </a:solidFill>
              </a:rPr>
              <a:t>Birushana Butsu, centre, et Senju Kannon, à g. Intérieur du kondo, Toshodaiji. Laques sèches</a:t>
            </a:r>
            <a:endParaRPr lang="fr-FR" sz="2400" b="1" dirty="0">
              <a:solidFill>
                <a:srgbClr val="FFFF00"/>
              </a:solidFill>
            </a:endParaRPr>
          </a:p>
        </p:txBody>
      </p:sp>
    </p:spTree>
    <p:extLst>
      <p:ext uri="{BB962C8B-B14F-4D97-AF65-F5344CB8AC3E}">
        <p14:creationId xmlns:p14="http://schemas.microsoft.com/office/powerpoint/2010/main" val="210124680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dessin, statue&#10;&#10;Description générée automatiquement">
            <a:extLst>
              <a:ext uri="{FF2B5EF4-FFF2-40B4-BE49-F238E27FC236}">
                <a16:creationId xmlns:a16="http://schemas.microsoft.com/office/drawing/2014/main" id="{34EDDAAA-8CDE-CE81-9936-8010DA1763B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9697" y="189000"/>
            <a:ext cx="4918404" cy="6480000"/>
          </a:xfrm>
          <a:prstGeom prst="rect">
            <a:avLst/>
          </a:prstGeom>
          <a:ln w="38100">
            <a:solidFill>
              <a:srgbClr val="FFFF00"/>
            </a:solidFill>
            <a:prstDash val="sysDot"/>
          </a:ln>
        </p:spPr>
      </p:pic>
      <p:sp>
        <p:nvSpPr>
          <p:cNvPr id="4" name="ZoneTexte 3">
            <a:extLst>
              <a:ext uri="{FF2B5EF4-FFF2-40B4-BE49-F238E27FC236}">
                <a16:creationId xmlns:a16="http://schemas.microsoft.com/office/drawing/2014/main" id="{27C09F8C-E6C2-1D84-5C9A-21AA2BBB2499}"/>
              </a:ext>
            </a:extLst>
          </p:cNvPr>
          <p:cNvSpPr txBox="1"/>
          <p:nvPr/>
        </p:nvSpPr>
        <p:spPr>
          <a:xfrm>
            <a:off x="5368101" y="1589126"/>
            <a:ext cx="2482676" cy="2308324"/>
          </a:xfrm>
          <a:prstGeom prst="rect">
            <a:avLst/>
          </a:prstGeom>
          <a:noFill/>
        </p:spPr>
        <p:txBody>
          <a:bodyPr wrap="square" rtlCol="0">
            <a:spAutoFit/>
          </a:bodyPr>
          <a:lstStyle/>
          <a:p>
            <a:r>
              <a:rPr lang="fr-FR" sz="2400" b="1" dirty="0" err="1">
                <a:solidFill>
                  <a:srgbClr val="FFFF00"/>
                </a:solidFill>
              </a:rPr>
              <a:t>Vajrapani</a:t>
            </a:r>
            <a:r>
              <a:rPr lang="fr-FR" sz="2400" b="1" dirty="0">
                <a:solidFill>
                  <a:srgbClr val="FFFF00"/>
                </a:solidFill>
              </a:rPr>
              <a:t> </a:t>
            </a:r>
            <a:r>
              <a:rPr lang="fr-FR" sz="2400" b="1" dirty="0" err="1">
                <a:solidFill>
                  <a:srgbClr val="FFFF00"/>
                </a:solidFill>
              </a:rPr>
              <a:t>Shukongoshin</a:t>
            </a:r>
            <a:r>
              <a:rPr lang="fr-FR" sz="2400" b="1" dirty="0">
                <a:solidFill>
                  <a:srgbClr val="FFFF00"/>
                </a:solidFill>
              </a:rPr>
              <a:t>. Argile crue, v. 740. H 170 cm. </a:t>
            </a:r>
            <a:r>
              <a:rPr lang="fr-FR" sz="2400" b="1" dirty="0" err="1">
                <a:solidFill>
                  <a:srgbClr val="FFFF00"/>
                </a:solidFill>
              </a:rPr>
              <a:t>Hokkedo</a:t>
            </a:r>
            <a:r>
              <a:rPr lang="fr-FR" sz="2400" b="1" dirty="0">
                <a:solidFill>
                  <a:srgbClr val="FFFF00"/>
                </a:solidFill>
              </a:rPr>
              <a:t> du </a:t>
            </a:r>
            <a:r>
              <a:rPr lang="fr-FR" sz="2400" b="1" dirty="0" err="1">
                <a:solidFill>
                  <a:srgbClr val="FFFF00"/>
                </a:solidFill>
              </a:rPr>
              <a:t>Todai-ji</a:t>
            </a:r>
            <a:r>
              <a:rPr lang="fr-FR" sz="2400" b="1" dirty="0">
                <a:solidFill>
                  <a:srgbClr val="FFFF00"/>
                </a:solidFill>
              </a:rPr>
              <a:t>, Nara</a:t>
            </a:r>
          </a:p>
        </p:txBody>
      </p:sp>
      <p:pic>
        <p:nvPicPr>
          <p:cNvPr id="6" name="Image 5" descr="Une image contenant art, Arts visuels&#10;&#10;Description générée automatiquement">
            <a:extLst>
              <a:ext uri="{FF2B5EF4-FFF2-40B4-BE49-F238E27FC236}">
                <a16:creationId xmlns:a16="http://schemas.microsoft.com/office/drawing/2014/main" id="{2F52A219-ED9A-462C-6FCF-BE0BDB4590A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770121" y="189000"/>
            <a:ext cx="3032767" cy="6480000"/>
          </a:xfrm>
          <a:prstGeom prst="rect">
            <a:avLst/>
          </a:prstGeom>
          <a:ln w="38100">
            <a:solidFill>
              <a:srgbClr val="FFFF00"/>
            </a:solidFill>
            <a:prstDash val="sysDot"/>
          </a:ln>
        </p:spPr>
      </p:pic>
      <p:sp>
        <p:nvSpPr>
          <p:cNvPr id="7" name="ZoneTexte 6">
            <a:extLst>
              <a:ext uri="{FF2B5EF4-FFF2-40B4-BE49-F238E27FC236}">
                <a16:creationId xmlns:a16="http://schemas.microsoft.com/office/drawing/2014/main" id="{9D76707A-2438-C7FE-E78F-3230249386AA}"/>
              </a:ext>
            </a:extLst>
          </p:cNvPr>
          <p:cNvSpPr txBox="1"/>
          <p:nvPr/>
        </p:nvSpPr>
        <p:spPr>
          <a:xfrm>
            <a:off x="5803601" y="1039781"/>
            <a:ext cx="1611675" cy="584775"/>
          </a:xfrm>
          <a:prstGeom prst="rect">
            <a:avLst/>
          </a:prstGeom>
          <a:noFill/>
        </p:spPr>
        <p:txBody>
          <a:bodyPr wrap="square" rtlCol="0">
            <a:spAutoFit/>
          </a:bodyPr>
          <a:lstStyle/>
          <a:p>
            <a:r>
              <a:rPr lang="fr-FR" sz="3200" b="1" dirty="0">
                <a:solidFill>
                  <a:srgbClr val="FFFF00"/>
                </a:solidFill>
              </a:rPr>
              <a:t>1</a:t>
            </a:r>
          </a:p>
        </p:txBody>
      </p:sp>
      <p:sp>
        <p:nvSpPr>
          <p:cNvPr id="8" name="ZoneTexte 7">
            <a:extLst>
              <a:ext uri="{FF2B5EF4-FFF2-40B4-BE49-F238E27FC236}">
                <a16:creationId xmlns:a16="http://schemas.microsoft.com/office/drawing/2014/main" id="{4398896F-845F-1835-EF2B-9AD1C7D0980D}"/>
              </a:ext>
            </a:extLst>
          </p:cNvPr>
          <p:cNvSpPr txBox="1"/>
          <p:nvPr/>
        </p:nvSpPr>
        <p:spPr>
          <a:xfrm>
            <a:off x="6995236" y="3956171"/>
            <a:ext cx="1938096" cy="1569660"/>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Vantail de lanterne. Bronze,</a:t>
            </a:r>
          </a:p>
        </p:txBody>
      </p:sp>
      <p:sp>
        <p:nvSpPr>
          <p:cNvPr id="9" name="ZoneTexte 8">
            <a:extLst>
              <a:ext uri="{FF2B5EF4-FFF2-40B4-BE49-F238E27FC236}">
                <a16:creationId xmlns:a16="http://schemas.microsoft.com/office/drawing/2014/main" id="{989251A6-B7AF-489B-C1A4-642F48EDD794}"/>
              </a:ext>
            </a:extLst>
          </p:cNvPr>
          <p:cNvSpPr txBox="1"/>
          <p:nvPr/>
        </p:nvSpPr>
        <p:spPr>
          <a:xfrm>
            <a:off x="7423913" y="4019227"/>
            <a:ext cx="1267097" cy="584775"/>
          </a:xfrm>
          <a:prstGeom prst="rect">
            <a:avLst/>
          </a:prstGeom>
          <a:noFill/>
        </p:spPr>
        <p:txBody>
          <a:bodyPr wrap="square" rtlCol="0">
            <a:spAutoFit/>
          </a:bodyPr>
          <a:lstStyle/>
          <a:p>
            <a:r>
              <a:rPr lang="fr-FR" sz="3200" b="1" dirty="0">
                <a:solidFill>
                  <a:srgbClr val="FFFF00"/>
                </a:solidFill>
              </a:rPr>
              <a:t>2</a:t>
            </a:r>
          </a:p>
        </p:txBody>
      </p:sp>
    </p:spTree>
    <p:extLst>
      <p:ext uri="{BB962C8B-B14F-4D97-AF65-F5344CB8AC3E}">
        <p14:creationId xmlns:p14="http://schemas.microsoft.com/office/powerpoint/2010/main" val="413375278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art, Arts visuels&#10;&#10;Description générée automatiquement">
            <a:extLst>
              <a:ext uri="{FF2B5EF4-FFF2-40B4-BE49-F238E27FC236}">
                <a16:creationId xmlns:a16="http://schemas.microsoft.com/office/drawing/2014/main" id="{5031474C-DA76-2D0C-06FA-252B8A05CE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8726" y="189000"/>
            <a:ext cx="4107766" cy="6480000"/>
          </a:xfrm>
          <a:prstGeom prst="rect">
            <a:avLst/>
          </a:prstGeom>
          <a:ln w="38100">
            <a:solidFill>
              <a:srgbClr val="7030A0"/>
            </a:solidFill>
            <a:prstDash val="sysDot"/>
          </a:ln>
        </p:spPr>
      </p:pic>
      <p:sp>
        <p:nvSpPr>
          <p:cNvPr id="4" name="ZoneTexte 3">
            <a:extLst>
              <a:ext uri="{FF2B5EF4-FFF2-40B4-BE49-F238E27FC236}">
                <a16:creationId xmlns:a16="http://schemas.microsoft.com/office/drawing/2014/main" id="{48BC6FE7-C4CA-F5DC-9230-E34E42BA94EC}"/>
              </a:ext>
            </a:extLst>
          </p:cNvPr>
          <p:cNvSpPr txBox="1"/>
          <p:nvPr/>
        </p:nvSpPr>
        <p:spPr>
          <a:xfrm>
            <a:off x="4619069" y="3811778"/>
            <a:ext cx="2429692" cy="1938992"/>
          </a:xfrm>
          <a:prstGeom prst="rect">
            <a:avLst/>
          </a:prstGeom>
          <a:noFill/>
        </p:spPr>
        <p:txBody>
          <a:bodyPr wrap="square" rtlCol="0">
            <a:spAutoFit/>
          </a:bodyPr>
          <a:lstStyle/>
          <a:p>
            <a:r>
              <a:rPr lang="fr-FR" sz="2400" b="1" dirty="0" err="1"/>
              <a:t>Kichijo</a:t>
            </a:r>
            <a:r>
              <a:rPr lang="fr-FR" sz="2400" b="1" dirty="0"/>
              <a:t> </a:t>
            </a:r>
            <a:r>
              <a:rPr lang="fr-FR" sz="2400" b="1" dirty="0" err="1"/>
              <a:t>Ten</a:t>
            </a:r>
            <a:r>
              <a:rPr lang="fr-FR" sz="2400" b="1" dirty="0"/>
              <a:t>. Peinture sur chanvre (d'un habit de cérémonie</a:t>
            </a:r>
          </a:p>
        </p:txBody>
      </p:sp>
      <p:pic>
        <p:nvPicPr>
          <p:cNvPr id="6" name="Image 5" descr="Une image contenant sculpture, art, statue&#10;&#10;Description générée automatiquement">
            <a:extLst>
              <a:ext uri="{FF2B5EF4-FFF2-40B4-BE49-F238E27FC236}">
                <a16:creationId xmlns:a16="http://schemas.microsoft.com/office/drawing/2014/main" id="{6C897AF4-95D4-FECD-2DB2-5D66427BD2D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90052" y="189000"/>
            <a:ext cx="4393222" cy="6480000"/>
          </a:xfrm>
          <a:prstGeom prst="rect">
            <a:avLst/>
          </a:prstGeom>
          <a:ln w="38100">
            <a:solidFill>
              <a:srgbClr val="7030A0"/>
            </a:solidFill>
            <a:prstDash val="sysDot"/>
          </a:ln>
        </p:spPr>
      </p:pic>
      <p:sp>
        <p:nvSpPr>
          <p:cNvPr id="7" name="ZoneTexte 6">
            <a:extLst>
              <a:ext uri="{FF2B5EF4-FFF2-40B4-BE49-F238E27FC236}">
                <a16:creationId xmlns:a16="http://schemas.microsoft.com/office/drawing/2014/main" id="{E4D88C43-11E0-BCED-4BFE-24E4C09FE9D0}"/>
              </a:ext>
            </a:extLst>
          </p:cNvPr>
          <p:cNvSpPr txBox="1"/>
          <p:nvPr/>
        </p:nvSpPr>
        <p:spPr>
          <a:xfrm>
            <a:off x="4710537" y="0"/>
            <a:ext cx="2679515" cy="2677656"/>
          </a:xfrm>
          <a:prstGeom prst="rect">
            <a:avLst/>
          </a:prstGeom>
          <a:noFill/>
        </p:spPr>
        <p:txBody>
          <a:bodyPr wrap="square" rtlCol="0">
            <a:spAutoFit/>
          </a:bodyPr>
          <a:lstStyle/>
          <a:p>
            <a:r>
              <a:rPr lang="fr-FR" sz="2400" b="1" dirty="0"/>
              <a:t>Un des deux </a:t>
            </a:r>
            <a:r>
              <a:rPr lang="fr-FR" sz="2400" b="1" dirty="0" err="1"/>
              <a:t>Niō</a:t>
            </a:r>
            <a:r>
              <a:rPr lang="fr-FR" sz="2400" b="1" dirty="0"/>
              <a:t>, divinités gardiennes japonaises des temples bouddhiques. (711). </a:t>
            </a:r>
          </a:p>
        </p:txBody>
      </p:sp>
      <p:sp>
        <p:nvSpPr>
          <p:cNvPr id="8" name="ZoneTexte 7">
            <a:extLst>
              <a:ext uri="{FF2B5EF4-FFF2-40B4-BE49-F238E27FC236}">
                <a16:creationId xmlns:a16="http://schemas.microsoft.com/office/drawing/2014/main" id="{D63C3430-22D9-313F-3F76-D0BD919F5B3D}"/>
              </a:ext>
            </a:extLst>
          </p:cNvPr>
          <p:cNvSpPr txBox="1"/>
          <p:nvPr/>
        </p:nvSpPr>
        <p:spPr>
          <a:xfrm>
            <a:off x="4890812" y="3227003"/>
            <a:ext cx="1886206" cy="584775"/>
          </a:xfrm>
          <a:prstGeom prst="rect">
            <a:avLst/>
          </a:prstGeom>
          <a:noFill/>
        </p:spPr>
        <p:txBody>
          <a:bodyPr wrap="square" rtlCol="0">
            <a:spAutoFit/>
          </a:bodyPr>
          <a:lstStyle/>
          <a:p>
            <a:r>
              <a:rPr lang="fr-FR" sz="3200" b="1" dirty="0"/>
              <a:t>1</a:t>
            </a:r>
          </a:p>
        </p:txBody>
      </p:sp>
      <p:sp>
        <p:nvSpPr>
          <p:cNvPr id="9" name="ZoneTexte 8">
            <a:extLst>
              <a:ext uri="{FF2B5EF4-FFF2-40B4-BE49-F238E27FC236}">
                <a16:creationId xmlns:a16="http://schemas.microsoft.com/office/drawing/2014/main" id="{96788464-34A9-D366-4CB4-742C841597A1}"/>
              </a:ext>
            </a:extLst>
          </p:cNvPr>
          <p:cNvSpPr txBox="1"/>
          <p:nvPr/>
        </p:nvSpPr>
        <p:spPr>
          <a:xfrm>
            <a:off x="6606373" y="352696"/>
            <a:ext cx="954325" cy="584775"/>
          </a:xfrm>
          <a:prstGeom prst="rect">
            <a:avLst/>
          </a:prstGeom>
          <a:noFill/>
        </p:spPr>
        <p:txBody>
          <a:bodyPr wrap="square" rtlCol="0">
            <a:spAutoFit/>
          </a:bodyPr>
          <a:lstStyle/>
          <a:p>
            <a:r>
              <a:rPr lang="fr-FR" sz="3200" b="1" dirty="0"/>
              <a:t>2</a:t>
            </a:r>
          </a:p>
        </p:txBody>
      </p:sp>
    </p:spTree>
    <p:extLst>
      <p:ext uri="{BB962C8B-B14F-4D97-AF65-F5344CB8AC3E}">
        <p14:creationId xmlns:p14="http://schemas.microsoft.com/office/powerpoint/2010/main" val="273433023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ciel, plante&#10;&#10;Description générée automatiquement">
            <a:extLst>
              <a:ext uri="{FF2B5EF4-FFF2-40B4-BE49-F238E27FC236}">
                <a16:creationId xmlns:a16="http://schemas.microsoft.com/office/drawing/2014/main" id="{3B8EEFFF-E520-3BEE-D2C4-A2D8FA030FE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76698" y="189000"/>
            <a:ext cx="8640000" cy="6480000"/>
          </a:xfrm>
          <a:prstGeom prst="rect">
            <a:avLst/>
          </a:prstGeom>
          <a:effectLst>
            <a:softEdge rad="635000"/>
          </a:effectLst>
        </p:spPr>
      </p:pic>
      <p:sp>
        <p:nvSpPr>
          <p:cNvPr id="4" name="ZoneTexte 3">
            <a:extLst>
              <a:ext uri="{FF2B5EF4-FFF2-40B4-BE49-F238E27FC236}">
                <a16:creationId xmlns:a16="http://schemas.microsoft.com/office/drawing/2014/main" id="{9EDB9DBA-6B36-7474-43CE-3BFFF8CDA81C}"/>
              </a:ext>
            </a:extLst>
          </p:cNvPr>
          <p:cNvSpPr txBox="1"/>
          <p:nvPr/>
        </p:nvSpPr>
        <p:spPr>
          <a:xfrm>
            <a:off x="2625633" y="6027003"/>
            <a:ext cx="8242664" cy="830997"/>
          </a:xfrm>
          <a:prstGeom prst="rect">
            <a:avLst/>
          </a:prstGeom>
          <a:noFill/>
        </p:spPr>
        <p:txBody>
          <a:bodyPr wrap="square" rtlCol="0">
            <a:spAutoFit/>
          </a:bodyPr>
          <a:lstStyle/>
          <a:p>
            <a:endParaRPr lang="fr-FR" sz="2400" b="1" dirty="0"/>
          </a:p>
          <a:p>
            <a:r>
              <a:rPr lang="fr-FR" sz="2400" b="1" dirty="0" err="1"/>
              <a:t>Kasuganocho</a:t>
            </a:r>
            <a:r>
              <a:rPr lang="fr-FR" sz="2400" b="1" dirty="0"/>
              <a:t>, Nara, Nara </a:t>
            </a:r>
            <a:r>
              <a:rPr lang="fr-FR" sz="2400" b="1" dirty="0" err="1"/>
              <a:t>Prefecture</a:t>
            </a:r>
            <a:r>
              <a:rPr lang="fr-FR" sz="2400" b="1" dirty="0"/>
              <a:t> 630-8212, Japan</a:t>
            </a:r>
          </a:p>
        </p:txBody>
      </p:sp>
    </p:spTree>
    <p:extLst>
      <p:ext uri="{BB962C8B-B14F-4D97-AF65-F5344CB8AC3E}">
        <p14:creationId xmlns:p14="http://schemas.microsoft.com/office/powerpoint/2010/main" val="293302829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hevreuil, plein air, sol, arbre&#10;&#10;Description générée automatiquement">
            <a:extLst>
              <a:ext uri="{FF2B5EF4-FFF2-40B4-BE49-F238E27FC236}">
                <a16:creationId xmlns:a16="http://schemas.microsoft.com/office/drawing/2014/main" id="{8F9CB0AA-F935-2440-A397-633B090F07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98320" y="279000"/>
            <a:ext cx="8400000" cy="6300000"/>
          </a:xfrm>
          <a:prstGeom prst="rect">
            <a:avLst/>
          </a:prstGeom>
          <a:effectLst>
            <a:softEdge rad="635000"/>
          </a:effectLst>
        </p:spPr>
      </p:pic>
      <p:sp>
        <p:nvSpPr>
          <p:cNvPr id="5" name="ZoneTexte 4">
            <a:extLst>
              <a:ext uri="{FF2B5EF4-FFF2-40B4-BE49-F238E27FC236}">
                <a16:creationId xmlns:a16="http://schemas.microsoft.com/office/drawing/2014/main" id="{F9B71A84-5619-7D79-FC51-E157884B38F3}"/>
              </a:ext>
            </a:extLst>
          </p:cNvPr>
          <p:cNvSpPr txBox="1"/>
          <p:nvPr/>
        </p:nvSpPr>
        <p:spPr>
          <a:xfrm>
            <a:off x="4180115" y="5748003"/>
            <a:ext cx="7471955" cy="830997"/>
          </a:xfrm>
          <a:prstGeom prst="rect">
            <a:avLst/>
          </a:prstGeom>
          <a:noFill/>
        </p:spPr>
        <p:txBody>
          <a:bodyPr wrap="square" rtlCol="0">
            <a:spAutoFit/>
          </a:bodyPr>
          <a:lstStyle/>
          <a:p>
            <a:endParaRPr lang="fr-FR" sz="2400" b="1" dirty="0"/>
          </a:p>
          <a:p>
            <a:r>
              <a:rPr lang="fr-FR" sz="2400" b="1" dirty="0"/>
              <a:t>Cerfs </a:t>
            </a:r>
            <a:r>
              <a:rPr lang="fr-FR" sz="2400" b="1" dirty="0" err="1"/>
              <a:t>sika</a:t>
            </a:r>
            <a:r>
              <a:rPr lang="fr-FR" sz="2400" b="1" dirty="0"/>
              <a:t> dans le parc de Nara.</a:t>
            </a:r>
          </a:p>
        </p:txBody>
      </p:sp>
    </p:spTree>
    <p:extLst>
      <p:ext uri="{BB962C8B-B14F-4D97-AF65-F5344CB8AC3E}">
        <p14:creationId xmlns:p14="http://schemas.microsoft.com/office/powerpoint/2010/main" val="142649628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plein air, bâtiment, hutte&#10;&#10;Description générée automatiquement">
            <a:extLst>
              <a:ext uri="{FF2B5EF4-FFF2-40B4-BE49-F238E27FC236}">
                <a16:creationId xmlns:a16="http://schemas.microsoft.com/office/drawing/2014/main" id="{571301EF-AFFB-48BF-57F4-7F745342228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7" cy="6300000"/>
          </a:xfrm>
          <a:prstGeom prst="rect">
            <a:avLst/>
          </a:prstGeom>
          <a:effectLst>
            <a:softEdge rad="635000"/>
          </a:effectLst>
        </p:spPr>
      </p:pic>
      <p:sp>
        <p:nvSpPr>
          <p:cNvPr id="4" name="ZoneTexte 3">
            <a:extLst>
              <a:ext uri="{FF2B5EF4-FFF2-40B4-BE49-F238E27FC236}">
                <a16:creationId xmlns:a16="http://schemas.microsoft.com/office/drawing/2014/main" id="{9A64DC17-304C-B80D-C062-E9B0CE35272E}"/>
              </a:ext>
            </a:extLst>
          </p:cNvPr>
          <p:cNvSpPr txBox="1"/>
          <p:nvPr/>
        </p:nvSpPr>
        <p:spPr>
          <a:xfrm>
            <a:off x="2586445" y="5657671"/>
            <a:ext cx="8138160" cy="1200329"/>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Au sein du parc se trouve un </a:t>
            </a:r>
            <a:r>
              <a:rPr lang="fr-FR" sz="2400" b="1" dirty="0" err="1">
                <a:solidFill>
                  <a:srgbClr val="FFFF00"/>
                </a:solidFill>
              </a:rPr>
              <a:t>chaya</a:t>
            </a:r>
            <a:r>
              <a:rPr lang="fr-FR" sz="2400" b="1" dirty="0">
                <a:solidFill>
                  <a:srgbClr val="FFFF00"/>
                </a:solidFill>
              </a:rPr>
              <a:t> ou maison de thé japonaise traditionnelle proposant thé et wagashi.</a:t>
            </a:r>
          </a:p>
        </p:txBody>
      </p:sp>
    </p:spTree>
    <p:extLst>
      <p:ext uri="{BB962C8B-B14F-4D97-AF65-F5344CB8AC3E}">
        <p14:creationId xmlns:p14="http://schemas.microsoft.com/office/powerpoint/2010/main" val="293390894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hute, automne, feuillu&#10;&#10;Description générée automatiquement">
            <a:extLst>
              <a:ext uri="{FF2B5EF4-FFF2-40B4-BE49-F238E27FC236}">
                <a16:creationId xmlns:a16="http://schemas.microsoft.com/office/drawing/2014/main" id="{037EF948-2144-DB80-BEB7-4A80F148C0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1246" y="189000"/>
            <a:ext cx="4863040" cy="6480000"/>
          </a:xfrm>
          <a:prstGeom prst="rect">
            <a:avLst/>
          </a:prstGeom>
          <a:ln w="38100">
            <a:solidFill>
              <a:srgbClr val="FFFF00"/>
            </a:solidFill>
            <a:prstDash val="sysDot"/>
          </a:ln>
        </p:spPr>
      </p:pic>
      <p:sp>
        <p:nvSpPr>
          <p:cNvPr id="4" name="ZoneTexte 3">
            <a:extLst>
              <a:ext uri="{FF2B5EF4-FFF2-40B4-BE49-F238E27FC236}">
                <a16:creationId xmlns:a16="http://schemas.microsoft.com/office/drawing/2014/main" id="{9EE9C646-498E-46E3-2C79-5AA0261C2C04}"/>
              </a:ext>
            </a:extLst>
          </p:cNvPr>
          <p:cNvSpPr txBox="1"/>
          <p:nvPr/>
        </p:nvSpPr>
        <p:spPr>
          <a:xfrm>
            <a:off x="5577840" y="2978331"/>
            <a:ext cx="1920240" cy="1569660"/>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Promenade dans le parc (</a:t>
            </a:r>
            <a:r>
              <a:rPr lang="fr-FR" sz="2400" b="1" dirty="0" err="1">
                <a:solidFill>
                  <a:srgbClr val="FFFF00"/>
                </a:solidFill>
              </a:rPr>
              <a:t>Nov</a:t>
            </a:r>
            <a:r>
              <a:rPr lang="fr-FR" sz="2400" b="1" dirty="0">
                <a:solidFill>
                  <a:srgbClr val="FFFF00"/>
                </a:solidFill>
              </a:rPr>
              <a:t> 2016).</a:t>
            </a:r>
          </a:p>
        </p:txBody>
      </p:sp>
    </p:spTree>
    <p:extLst>
      <p:ext uri="{BB962C8B-B14F-4D97-AF65-F5344CB8AC3E}">
        <p14:creationId xmlns:p14="http://schemas.microsoft.com/office/powerpoint/2010/main" val="184884270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sol, chevreuil, personne&#10;&#10;Description générée automatiquement">
            <a:extLst>
              <a:ext uri="{FF2B5EF4-FFF2-40B4-BE49-F238E27FC236}">
                <a16:creationId xmlns:a16="http://schemas.microsoft.com/office/drawing/2014/main" id="{1FD94EE2-D893-C54A-1BA0-9944C825CC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1281" y="279000"/>
            <a:ext cx="9509437" cy="6300000"/>
          </a:xfrm>
          <a:prstGeom prst="rect">
            <a:avLst/>
          </a:prstGeom>
          <a:effectLst>
            <a:softEdge rad="635000"/>
          </a:effectLst>
        </p:spPr>
      </p:pic>
      <p:sp>
        <p:nvSpPr>
          <p:cNvPr id="4" name="ZoneTexte 3">
            <a:extLst>
              <a:ext uri="{FF2B5EF4-FFF2-40B4-BE49-F238E27FC236}">
                <a16:creationId xmlns:a16="http://schemas.microsoft.com/office/drawing/2014/main" id="{71F7E609-2641-5E90-E1F3-FE3F96A6F485}"/>
              </a:ext>
            </a:extLst>
          </p:cNvPr>
          <p:cNvSpPr txBox="1"/>
          <p:nvPr/>
        </p:nvSpPr>
        <p:spPr>
          <a:xfrm>
            <a:off x="4297680" y="5578566"/>
            <a:ext cx="8072845"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Cerf approchant les touristes</a:t>
            </a:r>
          </a:p>
        </p:txBody>
      </p:sp>
    </p:spTree>
    <p:extLst>
      <p:ext uri="{BB962C8B-B14F-4D97-AF65-F5344CB8AC3E}">
        <p14:creationId xmlns:p14="http://schemas.microsoft.com/office/powerpoint/2010/main" val="276717897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Bassin réfléchissant&#10;&#10;Description générée automatiquement">
            <a:extLst>
              <a:ext uri="{FF2B5EF4-FFF2-40B4-BE49-F238E27FC236}">
                <a16:creationId xmlns:a16="http://schemas.microsoft.com/office/drawing/2014/main" id="{68F1302B-094B-3D38-407C-A36F4F6121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319" y="279000"/>
            <a:ext cx="9453361" cy="6300000"/>
          </a:xfrm>
          <a:prstGeom prst="rect">
            <a:avLst/>
          </a:prstGeom>
          <a:effectLst>
            <a:softEdge rad="635000"/>
          </a:effectLst>
        </p:spPr>
      </p:pic>
      <p:sp>
        <p:nvSpPr>
          <p:cNvPr id="4" name="ZoneTexte 3">
            <a:extLst>
              <a:ext uri="{FF2B5EF4-FFF2-40B4-BE49-F238E27FC236}">
                <a16:creationId xmlns:a16="http://schemas.microsoft.com/office/drawing/2014/main" id="{A3D236B9-10E4-B6F6-DF3A-33C630EC12F0}"/>
              </a:ext>
            </a:extLst>
          </p:cNvPr>
          <p:cNvSpPr txBox="1"/>
          <p:nvPr/>
        </p:nvSpPr>
        <p:spPr>
          <a:xfrm>
            <a:off x="2549539" y="6138888"/>
            <a:ext cx="8712925" cy="461665"/>
          </a:xfrm>
          <a:prstGeom prst="rect">
            <a:avLst/>
          </a:prstGeom>
          <a:noFill/>
        </p:spPr>
        <p:txBody>
          <a:bodyPr wrap="square" rtlCol="0">
            <a:spAutoFit/>
          </a:bodyPr>
          <a:lstStyle/>
          <a:p>
            <a:r>
              <a:rPr lang="fr-FR" sz="2400" b="1"/>
              <a:t>Todai-ji, l'un des plus puissants temples de Nara</a:t>
            </a:r>
            <a:endParaRPr lang="fr-FR" sz="2400" b="1" dirty="0"/>
          </a:p>
        </p:txBody>
      </p:sp>
    </p:spTree>
    <p:extLst>
      <p:ext uri="{BB962C8B-B14F-4D97-AF65-F5344CB8AC3E}">
        <p14:creationId xmlns:p14="http://schemas.microsoft.com/office/powerpoint/2010/main" val="270274905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bâtiment&#10;&#10;Description générée automatiquement">
            <a:extLst>
              <a:ext uri="{FF2B5EF4-FFF2-40B4-BE49-F238E27FC236}">
                <a16:creationId xmlns:a16="http://schemas.microsoft.com/office/drawing/2014/main" id="{B1EF51DA-753C-55F0-CDD2-4D975D0405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315" y="279000"/>
            <a:ext cx="9453369" cy="6300000"/>
          </a:xfrm>
          <a:prstGeom prst="rect">
            <a:avLst/>
          </a:prstGeom>
          <a:effectLst>
            <a:softEdge rad="635000"/>
          </a:effectLst>
        </p:spPr>
      </p:pic>
      <p:sp>
        <p:nvSpPr>
          <p:cNvPr id="4" name="ZoneTexte 3">
            <a:extLst>
              <a:ext uri="{FF2B5EF4-FFF2-40B4-BE49-F238E27FC236}">
                <a16:creationId xmlns:a16="http://schemas.microsoft.com/office/drawing/2014/main" id="{A2F8083E-12B5-8BC4-94F9-373721F18490}"/>
              </a:ext>
            </a:extLst>
          </p:cNvPr>
          <p:cNvSpPr txBox="1"/>
          <p:nvPr/>
        </p:nvSpPr>
        <p:spPr>
          <a:xfrm>
            <a:off x="3331029" y="6117335"/>
            <a:ext cx="8693438" cy="461665"/>
          </a:xfrm>
          <a:prstGeom prst="rect">
            <a:avLst/>
          </a:prstGeom>
          <a:noFill/>
        </p:spPr>
        <p:txBody>
          <a:bodyPr wrap="square" rtlCol="0">
            <a:spAutoFit/>
          </a:bodyPr>
          <a:lstStyle/>
          <a:p>
            <a:r>
              <a:rPr lang="fr-FR" sz="2400" b="1">
                <a:solidFill>
                  <a:srgbClr val="FFFF00"/>
                </a:solidFill>
              </a:rPr>
              <a:t>Nandai-mon, l'une des portes de Todai-ji</a:t>
            </a:r>
            <a:endParaRPr lang="fr-FR" sz="2400" b="1" dirty="0">
              <a:solidFill>
                <a:srgbClr val="FFFF00"/>
              </a:solidFill>
            </a:endParaRPr>
          </a:p>
        </p:txBody>
      </p:sp>
    </p:spTree>
    <p:extLst>
      <p:ext uri="{BB962C8B-B14F-4D97-AF65-F5344CB8AC3E}">
        <p14:creationId xmlns:p14="http://schemas.microsoft.com/office/powerpoint/2010/main" val="226746697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tatue, sculpture, bâtiment, temple&#10;&#10;Description générée automatiquement">
            <a:extLst>
              <a:ext uri="{FF2B5EF4-FFF2-40B4-BE49-F238E27FC236}">
                <a16:creationId xmlns:a16="http://schemas.microsoft.com/office/drawing/2014/main" id="{924B03B9-9968-D404-0EEA-F3844286E4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6102" y="189000"/>
            <a:ext cx="4860000" cy="6480000"/>
          </a:xfrm>
          <a:prstGeom prst="rect">
            <a:avLst/>
          </a:prstGeom>
          <a:ln w="38100">
            <a:solidFill>
              <a:srgbClr val="FFFF00"/>
            </a:solidFill>
            <a:prstDash val="sysDot"/>
          </a:ln>
        </p:spPr>
      </p:pic>
      <p:sp>
        <p:nvSpPr>
          <p:cNvPr id="5" name="ZoneTexte 4">
            <a:extLst>
              <a:ext uri="{FF2B5EF4-FFF2-40B4-BE49-F238E27FC236}">
                <a16:creationId xmlns:a16="http://schemas.microsoft.com/office/drawing/2014/main" id="{555D407A-615C-D76A-E5E0-B66024FA7EF3}"/>
              </a:ext>
            </a:extLst>
          </p:cNvPr>
          <p:cNvSpPr txBox="1"/>
          <p:nvPr/>
        </p:nvSpPr>
        <p:spPr>
          <a:xfrm>
            <a:off x="5350365" y="3811012"/>
            <a:ext cx="1899521" cy="2308324"/>
          </a:xfrm>
          <a:prstGeom prst="rect">
            <a:avLst/>
          </a:prstGeom>
          <a:noFill/>
        </p:spPr>
        <p:txBody>
          <a:bodyPr wrap="square" rtlCol="0">
            <a:spAutoFit/>
          </a:bodyPr>
          <a:lstStyle/>
          <a:p>
            <a:r>
              <a:rPr lang="fr-FR" sz="2400" b="1">
                <a:solidFill>
                  <a:srgbClr val="FFFF00"/>
                </a:solidFill>
              </a:rPr>
              <a:t>Le grand Bouddha du Daibutsu-ji, massif et monumental</a:t>
            </a:r>
            <a:endParaRPr lang="fr-FR" sz="2400" b="1" dirty="0">
              <a:solidFill>
                <a:srgbClr val="FFFF00"/>
              </a:solidFill>
            </a:endParaRPr>
          </a:p>
        </p:txBody>
      </p:sp>
      <p:pic>
        <p:nvPicPr>
          <p:cNvPr id="7" name="Image 6" descr="Une image contenant plein air, ciel, arbre, bâtiment&#10;&#10;Description générée automatiquement">
            <a:extLst>
              <a:ext uri="{FF2B5EF4-FFF2-40B4-BE49-F238E27FC236}">
                <a16:creationId xmlns:a16="http://schemas.microsoft.com/office/drawing/2014/main" id="{592DBA6F-AF22-3E92-C756-2E8F318DFC5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97589" y="189000"/>
            <a:ext cx="4318309" cy="6480000"/>
          </a:xfrm>
          <a:prstGeom prst="rect">
            <a:avLst/>
          </a:prstGeom>
          <a:ln w="38100">
            <a:solidFill>
              <a:srgbClr val="FFFF00"/>
            </a:solidFill>
            <a:prstDash val="sysDot"/>
          </a:ln>
        </p:spPr>
      </p:pic>
      <p:sp>
        <p:nvSpPr>
          <p:cNvPr id="9" name="ZoneTexte 8">
            <a:extLst>
              <a:ext uri="{FF2B5EF4-FFF2-40B4-BE49-F238E27FC236}">
                <a16:creationId xmlns:a16="http://schemas.microsoft.com/office/drawing/2014/main" id="{B31A549A-A96F-645B-3FBB-DB40A0102936}"/>
              </a:ext>
            </a:extLst>
          </p:cNvPr>
          <p:cNvSpPr txBox="1"/>
          <p:nvPr/>
        </p:nvSpPr>
        <p:spPr>
          <a:xfrm>
            <a:off x="5460274" y="627017"/>
            <a:ext cx="2037315" cy="2308324"/>
          </a:xfrm>
          <a:prstGeom prst="rect">
            <a:avLst/>
          </a:prstGeom>
          <a:noFill/>
        </p:spPr>
        <p:txBody>
          <a:bodyPr wrap="square" rtlCol="0">
            <a:spAutoFit/>
          </a:bodyPr>
          <a:lstStyle/>
          <a:p>
            <a:r>
              <a:rPr lang="fr-FR" sz="2400" b="1">
                <a:solidFill>
                  <a:srgbClr val="FFFF00"/>
                </a:solidFill>
              </a:rPr>
              <a:t>, le temple original fût brûlé puis reconstruit au 17e siècle.</a:t>
            </a:r>
            <a:endParaRPr lang="fr-FR" sz="2400" b="1" dirty="0">
              <a:solidFill>
                <a:srgbClr val="FFFF00"/>
              </a:solidFill>
            </a:endParaRPr>
          </a:p>
        </p:txBody>
      </p:sp>
      <p:sp>
        <p:nvSpPr>
          <p:cNvPr id="10" name="ZoneTexte 9">
            <a:extLst>
              <a:ext uri="{FF2B5EF4-FFF2-40B4-BE49-F238E27FC236}">
                <a16:creationId xmlns:a16="http://schemas.microsoft.com/office/drawing/2014/main" id="{BA9E5450-618F-80A9-D425-2B7E74D165DC}"/>
              </a:ext>
            </a:extLst>
          </p:cNvPr>
          <p:cNvSpPr txBox="1"/>
          <p:nvPr/>
        </p:nvSpPr>
        <p:spPr>
          <a:xfrm>
            <a:off x="5838852" y="189000"/>
            <a:ext cx="1280160" cy="584775"/>
          </a:xfrm>
          <a:prstGeom prst="rect">
            <a:avLst/>
          </a:prstGeom>
          <a:noFill/>
        </p:spPr>
        <p:txBody>
          <a:bodyPr wrap="square" rtlCol="0">
            <a:spAutoFit/>
          </a:bodyPr>
          <a:lstStyle/>
          <a:p>
            <a:r>
              <a:rPr lang="fr-FR" sz="3200" b="1" dirty="0">
                <a:solidFill>
                  <a:srgbClr val="FFFF00"/>
                </a:solidFill>
              </a:rPr>
              <a:t>2</a:t>
            </a:r>
          </a:p>
        </p:txBody>
      </p:sp>
      <p:sp>
        <p:nvSpPr>
          <p:cNvPr id="11" name="ZoneTexte 10">
            <a:extLst>
              <a:ext uri="{FF2B5EF4-FFF2-40B4-BE49-F238E27FC236}">
                <a16:creationId xmlns:a16="http://schemas.microsoft.com/office/drawing/2014/main" id="{BBB7FCEA-4F3C-948B-CD79-C08483623A7D}"/>
              </a:ext>
            </a:extLst>
          </p:cNvPr>
          <p:cNvSpPr txBox="1"/>
          <p:nvPr/>
        </p:nvSpPr>
        <p:spPr>
          <a:xfrm>
            <a:off x="5734350" y="3389667"/>
            <a:ext cx="1267097" cy="584775"/>
          </a:xfrm>
          <a:prstGeom prst="rect">
            <a:avLst/>
          </a:prstGeom>
          <a:noFill/>
        </p:spPr>
        <p:txBody>
          <a:bodyPr wrap="square" rtlCol="0">
            <a:spAutoFit/>
          </a:bodyPr>
          <a:lstStyle/>
          <a:p>
            <a:r>
              <a:rPr lang="fr-FR" sz="3200" b="1" dirty="0">
                <a:solidFill>
                  <a:srgbClr val="FFFF00"/>
                </a:solidFill>
              </a:rPr>
              <a:t>1</a:t>
            </a:r>
          </a:p>
        </p:txBody>
      </p:sp>
    </p:spTree>
    <p:extLst>
      <p:ext uri="{BB962C8B-B14F-4D97-AF65-F5344CB8AC3E}">
        <p14:creationId xmlns:p14="http://schemas.microsoft.com/office/powerpoint/2010/main" val="160115366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automne, ciel&#10;&#10;Description générée automatiquement">
            <a:extLst>
              <a:ext uri="{FF2B5EF4-FFF2-40B4-BE49-F238E27FC236}">
                <a16:creationId xmlns:a16="http://schemas.microsoft.com/office/drawing/2014/main" id="{10A3403E-F103-FFD3-9FBC-7D0AAA11C31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324" y="279000"/>
            <a:ext cx="9453351" cy="6300000"/>
          </a:xfrm>
          <a:prstGeom prst="rect">
            <a:avLst/>
          </a:prstGeom>
          <a:effectLst>
            <a:softEdge rad="635000"/>
          </a:effectLst>
        </p:spPr>
      </p:pic>
      <p:sp>
        <p:nvSpPr>
          <p:cNvPr id="4" name="ZoneTexte 3">
            <a:extLst>
              <a:ext uri="{FF2B5EF4-FFF2-40B4-BE49-F238E27FC236}">
                <a16:creationId xmlns:a16="http://schemas.microsoft.com/office/drawing/2014/main" id="{317D20A2-C51C-01B6-8E63-F65F406C1A3B}"/>
              </a:ext>
            </a:extLst>
          </p:cNvPr>
          <p:cNvSpPr txBox="1"/>
          <p:nvPr/>
        </p:nvSpPr>
        <p:spPr>
          <a:xfrm>
            <a:off x="3594562" y="6161370"/>
            <a:ext cx="8033657" cy="461665"/>
          </a:xfrm>
          <a:prstGeom prst="rect">
            <a:avLst/>
          </a:prstGeom>
          <a:noFill/>
        </p:spPr>
        <p:txBody>
          <a:bodyPr wrap="square" rtlCol="0">
            <a:spAutoFit/>
          </a:bodyPr>
          <a:lstStyle/>
          <a:p>
            <a:r>
              <a:rPr lang="fr-FR" sz="2400" b="1">
                <a:solidFill>
                  <a:srgbClr val="FFFF00"/>
                </a:solidFill>
              </a:rPr>
              <a:t>Le Yoshiki-en, un parc sous-estimé</a:t>
            </a:r>
            <a:endParaRPr lang="fr-FR" sz="2400" b="1" dirty="0">
              <a:solidFill>
                <a:srgbClr val="FFFF00"/>
              </a:solidFill>
            </a:endParaRPr>
          </a:p>
        </p:txBody>
      </p:sp>
    </p:spTree>
    <p:extLst>
      <p:ext uri="{BB962C8B-B14F-4D97-AF65-F5344CB8AC3E}">
        <p14:creationId xmlns:p14="http://schemas.microsoft.com/office/powerpoint/2010/main" val="30357669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eau, ciel&#10;&#10;Description générée automatiquement">
            <a:extLst>
              <a:ext uri="{FF2B5EF4-FFF2-40B4-BE49-F238E27FC236}">
                <a16:creationId xmlns:a16="http://schemas.microsoft.com/office/drawing/2014/main" id="{06FF32B7-62A2-64E7-E823-E1AE327D7C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319" y="279000"/>
            <a:ext cx="9453362" cy="6300000"/>
          </a:xfrm>
          <a:prstGeom prst="rect">
            <a:avLst/>
          </a:prstGeom>
          <a:effectLst>
            <a:softEdge rad="635000"/>
          </a:effectLst>
        </p:spPr>
      </p:pic>
      <p:sp>
        <p:nvSpPr>
          <p:cNvPr id="4" name="ZoneTexte 3">
            <a:extLst>
              <a:ext uri="{FF2B5EF4-FFF2-40B4-BE49-F238E27FC236}">
                <a16:creationId xmlns:a16="http://schemas.microsoft.com/office/drawing/2014/main" id="{827CBB0C-371A-AC9A-A37D-B15925781D13}"/>
              </a:ext>
            </a:extLst>
          </p:cNvPr>
          <p:cNvSpPr txBox="1"/>
          <p:nvPr/>
        </p:nvSpPr>
        <p:spPr>
          <a:xfrm>
            <a:off x="3592286" y="6117335"/>
            <a:ext cx="7811589" cy="461665"/>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l'ancien jardin du temple </a:t>
            </a:r>
            <a:r>
              <a:rPr lang="fr-FR" sz="2400" b="1" dirty="0" err="1">
                <a:solidFill>
                  <a:srgbClr val="FFFF00"/>
                </a:solidFill>
              </a:rPr>
              <a:t>Daijo</a:t>
            </a:r>
            <a:r>
              <a:rPr lang="fr-FR" sz="2400" b="1" dirty="0">
                <a:solidFill>
                  <a:srgbClr val="FFFF00"/>
                </a:solidFill>
              </a:rPr>
              <a:t>-in. </a:t>
            </a:r>
            <a:endParaRPr lang="fr-FR" b="1" dirty="0">
              <a:solidFill>
                <a:srgbClr val="FFFF00"/>
              </a:solidFill>
            </a:endParaRPr>
          </a:p>
        </p:txBody>
      </p:sp>
    </p:spTree>
    <p:extLst>
      <p:ext uri="{BB962C8B-B14F-4D97-AF65-F5344CB8AC3E}">
        <p14:creationId xmlns:p14="http://schemas.microsoft.com/office/powerpoint/2010/main" val="425679286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iel, Architecture chinoise&#10;&#10;Description générée automatiquement">
            <a:extLst>
              <a:ext uri="{FF2B5EF4-FFF2-40B4-BE49-F238E27FC236}">
                <a16:creationId xmlns:a16="http://schemas.microsoft.com/office/drawing/2014/main" id="{258A139C-0D56-B1CC-7F6B-D9519857FA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6331" y="297000"/>
            <a:ext cx="9399338" cy="6264000"/>
          </a:xfrm>
          <a:prstGeom prst="rect">
            <a:avLst/>
          </a:prstGeom>
          <a:effectLst>
            <a:softEdge rad="635000"/>
          </a:effectLst>
        </p:spPr>
      </p:pic>
      <p:sp>
        <p:nvSpPr>
          <p:cNvPr id="4" name="ZoneTexte 3">
            <a:extLst>
              <a:ext uri="{FF2B5EF4-FFF2-40B4-BE49-F238E27FC236}">
                <a16:creationId xmlns:a16="http://schemas.microsoft.com/office/drawing/2014/main" id="{8F359C6C-20AA-0FBD-7813-C41D4BAD8CC5}"/>
              </a:ext>
            </a:extLst>
          </p:cNvPr>
          <p:cNvSpPr txBox="1"/>
          <p:nvPr/>
        </p:nvSpPr>
        <p:spPr>
          <a:xfrm>
            <a:off x="3017520" y="6113417"/>
            <a:ext cx="9627325" cy="461665"/>
          </a:xfrm>
          <a:prstGeom prst="rect">
            <a:avLst/>
          </a:prstGeom>
          <a:noFill/>
        </p:spPr>
        <p:txBody>
          <a:bodyPr wrap="square" rtlCol="0">
            <a:spAutoFit/>
          </a:bodyPr>
          <a:lstStyle/>
          <a:p>
            <a:r>
              <a:rPr lang="fr-FR" sz="2400" b="1"/>
              <a:t> Machiya, les maisons japonaises en bois.</a:t>
            </a:r>
            <a:endParaRPr lang="fr-FR" sz="2400" b="1" dirty="0"/>
          </a:p>
        </p:txBody>
      </p:sp>
    </p:spTree>
    <p:extLst>
      <p:ext uri="{BB962C8B-B14F-4D97-AF65-F5344CB8AC3E}">
        <p14:creationId xmlns:p14="http://schemas.microsoft.com/office/powerpoint/2010/main" val="237587410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arbre, ciel&#10;&#10;Description générée automatiquement">
            <a:extLst>
              <a:ext uri="{FF2B5EF4-FFF2-40B4-BE49-F238E27FC236}">
                <a16:creationId xmlns:a16="http://schemas.microsoft.com/office/drawing/2014/main" id="{3C980A5D-413C-FA49-EC18-ABC1774617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9770" y="3429000"/>
            <a:ext cx="4860000" cy="3238853"/>
          </a:xfrm>
          <a:prstGeom prst="rect">
            <a:avLst/>
          </a:prstGeom>
          <a:ln w="38100">
            <a:solidFill>
              <a:srgbClr val="FFFF00"/>
            </a:solidFill>
            <a:prstDash val="sysDot"/>
          </a:ln>
        </p:spPr>
      </p:pic>
      <p:pic>
        <p:nvPicPr>
          <p:cNvPr id="5" name="Image 4" descr="Une image contenant plein air, bâtiment, ciel, ville&#10;&#10;Description générée automatiquement">
            <a:extLst>
              <a:ext uri="{FF2B5EF4-FFF2-40B4-BE49-F238E27FC236}">
                <a16:creationId xmlns:a16="http://schemas.microsoft.com/office/drawing/2014/main" id="{B2F3D18E-3D43-D6BA-9495-75CB47785D2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82232" y="261305"/>
            <a:ext cx="4896000" cy="3262844"/>
          </a:xfrm>
          <a:prstGeom prst="rect">
            <a:avLst/>
          </a:prstGeom>
          <a:ln w="38100">
            <a:solidFill>
              <a:srgbClr val="FFFF00"/>
            </a:solidFill>
            <a:prstDash val="sysDot"/>
          </a:ln>
        </p:spPr>
      </p:pic>
    </p:spTree>
    <p:extLst>
      <p:ext uri="{BB962C8B-B14F-4D97-AF65-F5344CB8AC3E}">
        <p14:creationId xmlns:p14="http://schemas.microsoft.com/office/powerpoint/2010/main" val="374621160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Voisinage, ciel&#10;&#10;Description générée automatiquement">
            <a:extLst>
              <a:ext uri="{FF2B5EF4-FFF2-40B4-BE49-F238E27FC236}">
                <a16:creationId xmlns:a16="http://schemas.microsoft.com/office/drawing/2014/main" id="{EB46DB09-30B2-489D-01BA-82A28B090E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4429" y="222138"/>
            <a:ext cx="4644000" cy="3094904"/>
          </a:xfrm>
          <a:prstGeom prst="rect">
            <a:avLst/>
          </a:prstGeom>
          <a:ln w="38100">
            <a:solidFill>
              <a:srgbClr val="FFFF00"/>
            </a:solidFill>
            <a:prstDash val="sysDot"/>
          </a:ln>
        </p:spPr>
      </p:pic>
      <p:pic>
        <p:nvPicPr>
          <p:cNvPr id="5" name="Image 4" descr="Une image contenant plein air, ciel, arbre, Architecture japonaise&#10;&#10;Description générée automatiquement">
            <a:extLst>
              <a:ext uri="{FF2B5EF4-FFF2-40B4-BE49-F238E27FC236}">
                <a16:creationId xmlns:a16="http://schemas.microsoft.com/office/drawing/2014/main" id="{6098DA9C-605D-C792-13BA-EC4294AFE61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87571" y="3187391"/>
            <a:ext cx="5220000" cy="3478623"/>
          </a:xfrm>
          <a:prstGeom prst="rect">
            <a:avLst/>
          </a:prstGeom>
          <a:ln w="38100">
            <a:solidFill>
              <a:srgbClr val="FFFF00"/>
            </a:solidFill>
            <a:prstDash val="sysDot"/>
          </a:ln>
        </p:spPr>
      </p:pic>
    </p:spTree>
    <p:extLst>
      <p:ext uri="{BB962C8B-B14F-4D97-AF65-F5344CB8AC3E}">
        <p14:creationId xmlns:p14="http://schemas.microsoft.com/office/powerpoint/2010/main" val="75166611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hevreuil, arbre, plein air, sanctuaire&#10;&#10;Description générée automatiquement">
            <a:extLst>
              <a:ext uri="{FF2B5EF4-FFF2-40B4-BE49-F238E27FC236}">
                <a16:creationId xmlns:a16="http://schemas.microsoft.com/office/drawing/2014/main" id="{E53800BB-6570-4EF2-A28E-82A2867FF6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0169" y="3592285"/>
            <a:ext cx="4500000" cy="3000000"/>
          </a:xfrm>
          <a:prstGeom prst="rect">
            <a:avLst/>
          </a:prstGeom>
          <a:ln w="38100">
            <a:solidFill>
              <a:srgbClr val="FFFF00"/>
            </a:solidFill>
            <a:prstDash val="sysDot"/>
          </a:ln>
        </p:spPr>
      </p:pic>
      <p:pic>
        <p:nvPicPr>
          <p:cNvPr id="5" name="Image 4" descr="Une image contenant mammifère, chevreuil, plein air, sol&#10;&#10;Description générée automatiquement">
            <a:extLst>
              <a:ext uri="{FF2B5EF4-FFF2-40B4-BE49-F238E27FC236}">
                <a16:creationId xmlns:a16="http://schemas.microsoft.com/office/drawing/2014/main" id="{DBC73C48-F5E0-AB9A-F9B2-0EDFC9F7A27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99831" y="304285"/>
            <a:ext cx="4932000" cy="3288000"/>
          </a:xfrm>
          <a:prstGeom prst="rect">
            <a:avLst/>
          </a:prstGeom>
          <a:ln w="38100">
            <a:solidFill>
              <a:srgbClr val="FFFF00"/>
            </a:solidFill>
            <a:prstDash val="sysDot"/>
          </a:ln>
        </p:spPr>
      </p:pic>
    </p:spTree>
    <p:extLst>
      <p:ext uri="{BB962C8B-B14F-4D97-AF65-F5344CB8AC3E}">
        <p14:creationId xmlns:p14="http://schemas.microsoft.com/office/powerpoint/2010/main" val="16382185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0EAD3E1D-6699-9075-E58C-C6BDA4D8097A}"/>
              </a:ext>
            </a:extLst>
          </p:cNvPr>
          <p:cNvSpPr txBox="1"/>
          <p:nvPr/>
        </p:nvSpPr>
        <p:spPr>
          <a:xfrm>
            <a:off x="1907176" y="757646"/>
            <a:ext cx="11717383" cy="584775"/>
          </a:xfrm>
          <a:prstGeom prst="rect">
            <a:avLst/>
          </a:prstGeom>
          <a:noFill/>
        </p:spPr>
        <p:txBody>
          <a:bodyPr wrap="square" rtlCol="0">
            <a:spAutoFit/>
          </a:bodyPr>
          <a:lstStyle/>
          <a:p>
            <a:r>
              <a:rPr lang="fr-FR" sz="3200" b="1" dirty="0"/>
              <a:t>Lorient Vous Présente La Ville De Nara -Japon</a:t>
            </a:r>
          </a:p>
        </p:txBody>
      </p:sp>
      <p:sp>
        <p:nvSpPr>
          <p:cNvPr id="3" name="ZoneTexte 2">
            <a:extLst>
              <a:ext uri="{FF2B5EF4-FFF2-40B4-BE49-F238E27FC236}">
                <a16:creationId xmlns:a16="http://schemas.microsoft.com/office/drawing/2014/main" id="{8A058781-4E58-3914-9C85-F882F7B32763}"/>
              </a:ext>
            </a:extLst>
          </p:cNvPr>
          <p:cNvSpPr txBox="1"/>
          <p:nvPr/>
        </p:nvSpPr>
        <p:spPr>
          <a:xfrm>
            <a:off x="3513909" y="1418846"/>
            <a:ext cx="8229600" cy="584775"/>
          </a:xfrm>
          <a:prstGeom prst="rect">
            <a:avLst/>
          </a:prstGeom>
          <a:noFill/>
        </p:spPr>
        <p:txBody>
          <a:bodyPr wrap="square" rtlCol="0">
            <a:spAutoFit/>
          </a:bodyPr>
          <a:lstStyle/>
          <a:p>
            <a:r>
              <a:rPr lang="fr-FR" sz="3200" b="1" dirty="0"/>
              <a:t>Les Images Et Le son Du Net</a:t>
            </a:r>
          </a:p>
        </p:txBody>
      </p:sp>
      <p:sp>
        <p:nvSpPr>
          <p:cNvPr id="4" name="ZoneTexte 3">
            <a:extLst>
              <a:ext uri="{FF2B5EF4-FFF2-40B4-BE49-F238E27FC236}">
                <a16:creationId xmlns:a16="http://schemas.microsoft.com/office/drawing/2014/main" id="{65F61491-412F-7A37-7437-04417B0C08C5}"/>
              </a:ext>
            </a:extLst>
          </p:cNvPr>
          <p:cNvSpPr txBox="1"/>
          <p:nvPr/>
        </p:nvSpPr>
        <p:spPr>
          <a:xfrm>
            <a:off x="4232367" y="2080046"/>
            <a:ext cx="6244045" cy="584775"/>
          </a:xfrm>
          <a:prstGeom prst="rect">
            <a:avLst/>
          </a:prstGeom>
          <a:noFill/>
        </p:spPr>
        <p:txBody>
          <a:bodyPr wrap="square" rtlCol="0">
            <a:spAutoFit/>
          </a:bodyPr>
          <a:lstStyle/>
          <a:p>
            <a:r>
              <a:rPr lang="fr-FR" sz="3200" b="1" dirty="0"/>
              <a:t>Merci  De Votre Visite</a:t>
            </a:r>
          </a:p>
        </p:txBody>
      </p:sp>
      <p:sp>
        <p:nvSpPr>
          <p:cNvPr id="6" name="ZoneTexte 5">
            <a:extLst>
              <a:ext uri="{FF2B5EF4-FFF2-40B4-BE49-F238E27FC236}">
                <a16:creationId xmlns:a16="http://schemas.microsoft.com/office/drawing/2014/main" id="{6C3CA03A-5873-8F15-9FC0-4F8369109CD3}"/>
              </a:ext>
            </a:extLst>
          </p:cNvPr>
          <p:cNvSpPr txBox="1"/>
          <p:nvPr/>
        </p:nvSpPr>
        <p:spPr>
          <a:xfrm>
            <a:off x="5643155" y="2664821"/>
            <a:ext cx="6100354" cy="584775"/>
          </a:xfrm>
          <a:prstGeom prst="rect">
            <a:avLst/>
          </a:prstGeom>
          <a:noFill/>
        </p:spPr>
        <p:txBody>
          <a:bodyPr wrap="square" rtlCol="0">
            <a:spAutoFit/>
          </a:bodyPr>
          <a:lstStyle/>
          <a:p>
            <a:r>
              <a:rPr lang="fr-FR" sz="3200" b="1" dirty="0"/>
              <a:t>Daniel</a:t>
            </a:r>
          </a:p>
        </p:txBody>
      </p:sp>
    </p:spTree>
    <p:extLst>
      <p:ext uri="{BB962C8B-B14F-4D97-AF65-F5344CB8AC3E}">
        <p14:creationId xmlns:p14="http://schemas.microsoft.com/office/powerpoint/2010/main" val="339274204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100</TotalTime>
  <Words>499</Words>
  <Application>Microsoft Office PowerPoint</Application>
  <PresentationFormat>Grand écran</PresentationFormat>
  <Paragraphs>57</Paragraphs>
  <Slides>29</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2024-06-17T08:56:06Z</dcterms:created>
  <dcterms:modified xsi:type="dcterms:W3CDTF">2024-06-17T11:28:33Z</dcterms:modified>
</cp:coreProperties>
</file>