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4" r:id="rId4"/>
    <p:sldId id="273" r:id="rId5"/>
    <p:sldId id="259" r:id="rId6"/>
    <p:sldId id="260" r:id="rId7"/>
    <p:sldId id="261" r:id="rId8"/>
    <p:sldId id="262" r:id="rId9"/>
    <p:sldId id="265" r:id="rId10"/>
    <p:sldId id="266" r:id="rId11"/>
    <p:sldId id="263" r:id="rId12"/>
    <p:sldId id="267" r:id="rId13"/>
    <p:sldId id="268" r:id="rId14"/>
    <p:sldId id="270" r:id="rId15"/>
    <p:sldId id="269" r:id="rId16"/>
    <p:sldId id="272" r:id="rId17"/>
    <p:sldId id="275" r:id="rId18"/>
    <p:sldId id="274" r:id="rId19"/>
    <p:sldId id="276" r:id="rId20"/>
    <p:sldId id="27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t6Od2un2aR1Ko1fsAunfQ==" hashData="KDFIqKLzUxYaptBgpG1/yiGbh/RhCQTzmM2SwgH0ahrgZFEYg6y4iYF0ewkeSm/NdEbZAoKni7BqBLpdGhSt9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3366FF"/>
    <a:srgbClr val="0000FF"/>
    <a:srgbClr val="009900"/>
    <a:srgbClr val="00CC00"/>
    <a:srgbClr val="AAA8A3"/>
    <a:srgbClr val="ECE2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E4737239-039A-4BC6-AF0A-501DEA2A5047}"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994438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4737239-039A-4BC6-AF0A-501DEA2A5047}"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2047841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E4737239-039A-4BC6-AF0A-501DEA2A5047}"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563944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737239-039A-4BC6-AF0A-501DEA2A5047}"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1930744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4737239-039A-4BC6-AF0A-501DEA2A5047}"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1147140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4737239-039A-4BC6-AF0A-501DEA2A5047}"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1140400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4737239-039A-4BC6-AF0A-501DEA2A5047}"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737131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4737239-039A-4BC6-AF0A-501DEA2A5047}"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1997608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4737239-039A-4BC6-AF0A-501DEA2A5047}"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2218712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4737239-039A-4BC6-AF0A-501DEA2A5047}"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2301440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4737239-039A-4BC6-AF0A-501DEA2A5047}"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5319744-9AD9-4A6B-8F17-5B279EB5F631}" type="slidenum">
              <a:rPr lang="fr-FR" smtClean="0"/>
              <a:t>‹N°›</a:t>
            </a:fld>
            <a:endParaRPr lang="fr-FR"/>
          </a:p>
        </p:txBody>
      </p:sp>
    </p:spTree>
    <p:extLst>
      <p:ext uri="{BB962C8B-B14F-4D97-AF65-F5344CB8AC3E}">
        <p14:creationId xmlns:p14="http://schemas.microsoft.com/office/powerpoint/2010/main" val="2851401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737239-039A-4BC6-AF0A-501DEA2A5047}"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319744-9AD9-4A6B-8F17-5B279EB5F631}" type="slidenum">
              <a:rPr lang="fr-FR" smtClean="0"/>
              <a:t>‹N°›</a:t>
            </a:fld>
            <a:endParaRPr lang="fr-FR"/>
          </a:p>
        </p:txBody>
      </p:sp>
    </p:spTree>
    <p:extLst>
      <p:ext uri="{BB962C8B-B14F-4D97-AF65-F5344CB8AC3E}">
        <p14:creationId xmlns:p14="http://schemas.microsoft.com/office/powerpoint/2010/main" val="4245416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Dynastie_Qing"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hyperlink" Target="http://www.pirates-corsaires.com/olonnais.htm" TargetMode="Externa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hyperlink" Target="http://www.pirates-corsaires.com/je-voudrais-avoir-une-chronologie-de-la-conquete-de-puerto-bello-faite-par-qr1499.htm"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hyperlink" Target="https://fr.wikipedia.org/wiki/Barbe_Noire" TargetMode="External"/><Relationship Id="rId4" Type="http://schemas.openxmlformats.org/officeDocument/2006/relationships/hyperlink" Target="http://www.pirates-corsaires.com/barbe-noire.ht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www.pirates-corsaires.com/levasseur-la-buse.htm" TargetMode="External"/><Relationship Id="rId5" Type="http://schemas.openxmlformats.org/officeDocument/2006/relationships/image" Target="../media/image14.jpeg"/><Relationship Id="rId4" Type="http://schemas.openxmlformats.org/officeDocument/2006/relationships/hyperlink" Target="http://www.pirates-corsaires.com/quel-est-le-surnom-de-bartholomew-roberts-qr755.ht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hyperlink" Target="https://fr.wikipedia.org/wiki/Anne_Bonny" TargetMode="External"/><Relationship Id="rId4" Type="http://schemas.openxmlformats.org/officeDocument/2006/relationships/hyperlink" Target="http://http/www.pirates-corsaires.com/est-il-vrai-que-le-tresor-du-capitaine-kid-a-ete-retrouve-a-madagascar-le-7-mai-qr11229.htm"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fr.wikipedia.org/wiki/1809" TargetMode="External"/><Relationship Id="rId3" Type="http://schemas.openxmlformats.org/officeDocument/2006/relationships/hyperlink" Target="http://www.pirates-corsaires.com/glossaire.htm#lettredemarque" TargetMode="External"/><Relationship Id="rId7" Type="http://schemas.openxmlformats.org/officeDocument/2006/relationships/hyperlink" Target="https://fr.wikipedia.org/wiki/F%C3%A9vrier_1809"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fr.wikipedia.org/wiki/27_f%C3%A9vrier" TargetMode="External"/><Relationship Id="rId5" Type="http://schemas.openxmlformats.org/officeDocument/2006/relationships/hyperlink" Target="https://fr.wikipedia.org/wiki/Corsaire" TargetMode="Externa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hyperlink" Target="https://fr.wikipedia.org/wiki/Comt%C3%A9_de_Flandre" TargetMode="External"/><Relationship Id="rId13" Type="http://schemas.openxmlformats.org/officeDocument/2006/relationships/hyperlink" Target="https://fr.wikipedia.org/wiki/Louis_XIV_de_France" TargetMode="External"/><Relationship Id="rId18" Type="http://schemas.openxmlformats.org/officeDocument/2006/relationships/hyperlink" Target="https://fr.wikipedia.org/wiki/8_juillet" TargetMode="External"/><Relationship Id="rId26" Type="http://schemas.openxmlformats.org/officeDocument/2006/relationships/hyperlink" Target="https://fr.wikipedia.org/wiki/An_XII" TargetMode="External"/><Relationship Id="rId3" Type="http://schemas.openxmlformats.org/officeDocument/2006/relationships/image" Target="../media/image18.jpeg"/><Relationship Id="rId21" Type="http://schemas.openxmlformats.org/officeDocument/2006/relationships/hyperlink" Target="https://fr.wikipedia.org/wiki/Saint-Servan" TargetMode="External"/><Relationship Id="rId7" Type="http://schemas.openxmlformats.org/officeDocument/2006/relationships/hyperlink" Target="https://fr.wikipedia.org/wiki/Dunkerque" TargetMode="External"/><Relationship Id="rId12" Type="http://schemas.openxmlformats.org/officeDocument/2006/relationships/hyperlink" Target="https://fr.wikipedia.org/wiki/Corsaire_dunkerquois" TargetMode="External"/><Relationship Id="rId17" Type="http://schemas.openxmlformats.org/officeDocument/2006/relationships/hyperlink" Target="https://fr.wikipedia.org/wiki/Saint-Malo" TargetMode="External"/><Relationship Id="rId25" Type="http://schemas.openxmlformats.org/officeDocument/2006/relationships/hyperlink" Target="https://fr.wikipedia.org/wiki/Prairial" TargetMode="External"/><Relationship Id="rId2" Type="http://schemas.openxmlformats.org/officeDocument/2006/relationships/image" Target="../media/image4.png"/><Relationship Id="rId16" Type="http://schemas.openxmlformats.org/officeDocument/2006/relationships/hyperlink" Target="https://fr.wikipedia.org/wiki/1773" TargetMode="External"/><Relationship Id="rId20" Type="http://schemas.openxmlformats.org/officeDocument/2006/relationships/hyperlink" Target="https://fr.wikipedia.org/wiki/1827" TargetMode="External"/><Relationship Id="rId29" Type="http://schemas.openxmlformats.org/officeDocument/2006/relationships/hyperlink" Target="https://fr.wikipedia.org/wiki/1804" TargetMode="External"/><Relationship Id="rId1" Type="http://schemas.openxmlformats.org/officeDocument/2006/relationships/slideLayout" Target="../slideLayouts/slideLayout7.xml"/><Relationship Id="rId6" Type="http://schemas.openxmlformats.org/officeDocument/2006/relationships/hyperlink" Target="https://fr.wikipedia.org/wiki/1650" TargetMode="External"/><Relationship Id="rId11" Type="http://schemas.openxmlformats.org/officeDocument/2006/relationships/hyperlink" Target="https://fr.wikipedia.org/wiki/Flandre_fran%C3%A7aise" TargetMode="External"/><Relationship Id="rId24" Type="http://schemas.openxmlformats.org/officeDocument/2006/relationships/hyperlink" Target="https://fr.wikipedia.org/wiki/L%C3%A9gion_d%27honneur" TargetMode="External"/><Relationship Id="rId5" Type="http://schemas.openxmlformats.org/officeDocument/2006/relationships/hyperlink" Target="https://fr.wikipedia.org/wiki/21_octobre" TargetMode="External"/><Relationship Id="rId15" Type="http://schemas.openxmlformats.org/officeDocument/2006/relationships/hyperlink" Target="https://fr.wikipedia.org/wiki/D%C3%A9cembre_1773" TargetMode="External"/><Relationship Id="rId23" Type="http://schemas.openxmlformats.org/officeDocument/2006/relationships/hyperlink" Target="https://fr.wikipedia.org/wiki/France" TargetMode="External"/><Relationship Id="rId28" Type="http://schemas.openxmlformats.org/officeDocument/2006/relationships/hyperlink" Target="https://fr.wikipedia.org/wiki/Juin_1804" TargetMode="External"/><Relationship Id="rId10" Type="http://schemas.openxmlformats.org/officeDocument/2006/relationships/hyperlink" Target="https://fr.wikipedia.org/wiki/1702" TargetMode="External"/><Relationship Id="rId19" Type="http://schemas.openxmlformats.org/officeDocument/2006/relationships/hyperlink" Target="https://fr.wikipedia.org/wiki/Juillet_1827" TargetMode="External"/><Relationship Id="rId4" Type="http://schemas.openxmlformats.org/officeDocument/2006/relationships/hyperlink" Target="https://fr.wikipedia.org/wiki/Flamand_fran%C3%A7ais" TargetMode="External"/><Relationship Id="rId9" Type="http://schemas.openxmlformats.org/officeDocument/2006/relationships/hyperlink" Target="https://fr.wikipedia.org/wiki/27_avril" TargetMode="External"/><Relationship Id="rId14" Type="http://schemas.openxmlformats.org/officeDocument/2006/relationships/hyperlink" Target="https://fr.wikipedia.org/wiki/12_d%C3%A9cembre" TargetMode="External"/><Relationship Id="rId22" Type="http://schemas.openxmlformats.org/officeDocument/2006/relationships/hyperlink" Target="https://fr.wikipedia.org/wiki/Corsaire" TargetMode="External"/><Relationship Id="rId27" Type="http://schemas.openxmlformats.org/officeDocument/2006/relationships/hyperlink" Target="https://fr.wikipedia.org/wiki/14_jui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pirates-corsaires.com/glossaire.htm#freredelacote" TargetMode="Externa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8" Type="http://schemas.openxmlformats.org/officeDocument/2006/relationships/hyperlink" Target="https://fr.wikipedia.org/wiki/Marais" TargetMode="External"/><Relationship Id="rId13" Type="http://schemas.openxmlformats.org/officeDocument/2006/relationships/hyperlink" Target="https://fr.wikipedia.org/wiki/Vente_de_la_Louisiane" TargetMode="External"/><Relationship Id="rId18" Type="http://schemas.openxmlformats.org/officeDocument/2006/relationships/hyperlink" Target="https://fr.wikipedia.org/wiki/Esclavage" TargetMode="External"/><Relationship Id="rId3" Type="http://schemas.openxmlformats.org/officeDocument/2006/relationships/image" Target="../media/image21.jpeg"/><Relationship Id="rId21" Type="http://schemas.openxmlformats.org/officeDocument/2006/relationships/hyperlink" Target="https://fr.wikipedia.org/wiki/S%C3%A9ville" TargetMode="External"/><Relationship Id="rId7" Type="http://schemas.openxmlformats.org/officeDocument/2006/relationships/hyperlink" Target="https://fr.wikipedia.org/wiki/Golfe_du_Mexique" TargetMode="External"/><Relationship Id="rId12" Type="http://schemas.openxmlformats.org/officeDocument/2006/relationships/hyperlink" Target="https://fr.wikipedia.org/wiki/Mississippi_(fleuve)" TargetMode="External"/><Relationship Id="rId17" Type="http://schemas.openxmlformats.org/officeDocument/2006/relationships/hyperlink" Target="https://fr.wikipedia.org/wiki/1815" TargetMode="External"/><Relationship Id="rId25" Type="http://schemas.openxmlformats.org/officeDocument/2006/relationships/image" Target="../media/image22.jpeg"/><Relationship Id="rId2" Type="http://schemas.openxmlformats.org/officeDocument/2006/relationships/image" Target="../media/image4.png"/><Relationship Id="rId16" Type="http://schemas.openxmlformats.org/officeDocument/2006/relationships/hyperlink" Target="https://fr.wikipedia.org/wiki/Bataille_de_La_Nouvelle-Orl%C3%A9ans" TargetMode="External"/><Relationship Id="rId20" Type="http://schemas.openxmlformats.org/officeDocument/2006/relationships/hyperlink" Target="https://fr.wikipedia.org/wiki/Espagne" TargetMode="External"/><Relationship Id="rId1" Type="http://schemas.openxmlformats.org/officeDocument/2006/relationships/slideLayout" Target="../slideLayouts/slideLayout7.xml"/><Relationship Id="rId6" Type="http://schemas.openxmlformats.org/officeDocument/2006/relationships/hyperlink" Target="https://fr.wikipedia.org/wiki/Royaume_de_France" TargetMode="External"/><Relationship Id="rId11" Type="http://schemas.openxmlformats.org/officeDocument/2006/relationships/hyperlink" Target="https://fr.wikipedia.org/wiki/Embouchure_(hydrologie)" TargetMode="External"/><Relationship Id="rId24" Type="http://schemas.openxmlformats.org/officeDocument/2006/relationships/hyperlink" Target="https://fr.wikipedia.org/wiki/Texas" TargetMode="External"/><Relationship Id="rId5" Type="http://schemas.openxmlformats.org/officeDocument/2006/relationships/hyperlink" Target="https://fr.wikipedia.org/wiki/Flibustier" TargetMode="External"/><Relationship Id="rId15" Type="http://schemas.openxmlformats.org/officeDocument/2006/relationships/hyperlink" Target="https://fr.wikipedia.org/wiki/Andrew_Jackson" TargetMode="External"/><Relationship Id="rId23" Type="http://schemas.openxmlformats.org/officeDocument/2006/relationships/hyperlink" Target="https://fr.wikipedia.org/wiki/Louisiane" TargetMode="External"/><Relationship Id="rId10" Type="http://schemas.openxmlformats.org/officeDocument/2006/relationships/hyperlink" Target="https://fr.wikipedia.org/wiki/La_Nouvelle-Orl%C3%A9ans" TargetMode="External"/><Relationship Id="rId19" Type="http://schemas.openxmlformats.org/officeDocument/2006/relationships/hyperlink" Target="https://fr.wikipedia.org/wiki/Galveston_(Texas)" TargetMode="External"/><Relationship Id="rId4" Type="http://schemas.openxmlformats.org/officeDocument/2006/relationships/hyperlink" Target="https://fr.wikipedia.org/wiki/Saint-Domingue_(colonie_fran%C3%A7aise)" TargetMode="External"/><Relationship Id="rId9" Type="http://schemas.openxmlformats.org/officeDocument/2006/relationships/hyperlink" Target="https://fr.wikipedia.org/wiki/Bayou" TargetMode="External"/><Relationship Id="rId14" Type="http://schemas.openxmlformats.org/officeDocument/2006/relationships/hyperlink" Target="https://fr.wikipedia.org/wiki/1803" TargetMode="External"/><Relationship Id="rId22" Type="http://schemas.openxmlformats.org/officeDocument/2006/relationships/hyperlink" Target="https://fr.wikipedia.org/wiki/Jean_Lafitte#cite_note-bayou-2"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cosmovisions.com/monuPortobelo.htm" TargetMode="External"/><Relationship Id="rId13" Type="http://schemas.openxmlformats.org/officeDocument/2006/relationships/image" Target="../media/image25.gif"/><Relationship Id="rId3" Type="http://schemas.openxmlformats.org/officeDocument/2006/relationships/image" Target="../media/image23.jpeg"/><Relationship Id="rId7" Type="http://schemas.openxmlformats.org/officeDocument/2006/relationships/hyperlink" Target="http://www.cosmovisions.com/Morgan.htm" TargetMode="External"/><Relationship Id="rId12" Type="http://schemas.openxmlformats.org/officeDocument/2006/relationships/image" Target="../media/image24.gif"/><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www.cosmovisions.com/Montauban.htm" TargetMode="External"/><Relationship Id="rId11" Type="http://schemas.openxmlformats.org/officeDocument/2006/relationships/hyperlink" Target="http://www.cosmovisions.com/histCalifornie.htm" TargetMode="External"/><Relationship Id="rId5" Type="http://schemas.openxmlformats.org/officeDocument/2006/relationships/hyperlink" Target="http://www.cosmovisions.com/Olonnais.htm" TargetMode="External"/><Relationship Id="rId10" Type="http://schemas.openxmlformats.org/officeDocument/2006/relationships/hyperlink" Target="http://www.cosmovisions.com/Detroit-Magellan.htm" TargetMode="External"/><Relationship Id="rId4" Type="http://schemas.openxmlformats.org/officeDocument/2006/relationships/hyperlink" Target="http://www.cosmovisions.com/Montbars.htm" TargetMode="External"/><Relationship Id="rId9" Type="http://schemas.openxmlformats.org/officeDocument/2006/relationships/hyperlink" Target="http://www.cosmovisions.com/ChronoMexique.htm" TargetMode="External"/><Relationship Id="rId14" Type="http://schemas.openxmlformats.org/officeDocument/2006/relationships/image" Target="../media/image26.gif"/></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hyperlink" Target="http://www.pirates-corsaires.com/glossaire.htm#lettredemarque" TargetMode="External"/><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3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Ã©sultat de recherche d'images pour &quot;pirat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22421" y="4871291"/>
            <a:ext cx="8347158" cy="923330"/>
          </a:xfrm>
          <a:prstGeom prst="rect">
            <a:avLst/>
          </a:prstGeom>
          <a:solidFill>
            <a:srgbClr val="FF0000"/>
          </a:solidFill>
          <a:ln>
            <a:noFill/>
          </a:ln>
        </p:spPr>
        <p:txBody>
          <a:bodyPr wrap="none" lIns="91440" tIns="45720" rIns="91440" bIns="45720">
            <a:prstTxWarp prst="textChevronInverted">
              <a:avLst/>
            </a:prstTxWarp>
            <a:spAutoFit/>
            <a:scene3d>
              <a:camera prst="orthographicFront"/>
              <a:lightRig rig="soft" dir="t">
                <a:rot lat="0" lon="0" rev="15600000"/>
              </a:lightRig>
            </a:scene3d>
            <a:sp3d extrusionH="57150" prstMaterial="softEdge">
              <a:bevelT w="25400" h="38100"/>
            </a:sp3d>
          </a:bodyPr>
          <a:lstStyle/>
          <a:p>
            <a:pPr algn="ctr"/>
            <a:r>
              <a:rPr lang="fr-FR" sz="5400" b="1" cap="none" spc="0" dirty="0" smtClean="0">
                <a:ln/>
                <a:solidFill>
                  <a:schemeClr val="accent4"/>
                </a:solidFill>
                <a:effectLst/>
                <a:latin typeface="JUSTICE" panose="00000400000000000000" pitchFamily="2" charset="2"/>
              </a:rPr>
              <a:t>Pirates, Corsaires, Flibustiers, </a:t>
            </a:r>
            <a:r>
              <a:rPr lang="fr-FR" sz="5400" b="1" cap="none" spc="0" dirty="0" smtClean="0">
                <a:solidFill>
                  <a:schemeClr val="accent4"/>
                </a:solidFill>
                <a:effectLst/>
                <a:latin typeface="JUSTICE" panose="00000400000000000000" pitchFamily="2" charset="2"/>
              </a:rPr>
              <a:t>Boucaniers</a:t>
            </a:r>
            <a:endParaRPr lang="fr-FR" sz="5400" b="1" cap="none" spc="0" dirty="0">
              <a:solidFill>
                <a:schemeClr val="accent4"/>
              </a:solidFill>
              <a:effectLst/>
              <a:latin typeface="JUSTICE" panose="00000400000000000000" pitchFamily="2" charset="2"/>
            </a:endParaRP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608" y="246345"/>
            <a:ext cx="3095625" cy="1981200"/>
          </a:xfrm>
          <a:prstGeom prst="rect">
            <a:avLst/>
          </a:prstGeom>
          <a:effectLst>
            <a:softEdge rad="317500"/>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7432" y="246345"/>
            <a:ext cx="1484293" cy="1746379"/>
          </a:xfrm>
          <a:prstGeom prst="rect">
            <a:avLst/>
          </a:prstGeom>
        </p:spPr>
      </p:pic>
    </p:spTree>
    <p:extLst>
      <p:ext uri="{BB962C8B-B14F-4D97-AF65-F5344CB8AC3E}">
        <p14:creationId xmlns:p14="http://schemas.microsoft.com/office/powerpoint/2010/main" val="1898735521"/>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9 - Pirate des Caraïbes.wav"/>
          </p:stSnd>
        </p:sndAc>
      </p:transition>
    </mc:Choice>
    <mc:Fallback xmlns="">
      <p:transition spd="slow">
        <p:sndAc>
          <p:stSnd loop="1">
            <p:snd r:embed="rId6" name="9 - Pirate des Caraïbe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467638" y="290512"/>
            <a:ext cx="5206652" cy="4154984"/>
          </a:xfrm>
          <a:prstGeom prst="rect">
            <a:avLst/>
          </a:prstGeom>
        </p:spPr>
        <p:txBody>
          <a:bodyPr wrap="square">
            <a:spAutoFit/>
          </a:bodyPr>
          <a:lstStyle/>
          <a:p>
            <a:r>
              <a:rPr lang="fr-FR" b="1" i="0" dirty="0" smtClean="0">
                <a:solidFill>
                  <a:srgbClr val="000000"/>
                </a:solidFill>
                <a:effectLst/>
                <a:latin typeface="Times New Roman" panose="02020603050405020304" pitchFamily="18" charset="0"/>
              </a:rPr>
              <a:t>                               </a:t>
            </a:r>
            <a:r>
              <a:rPr lang="fr-FR" sz="2400" b="1" i="1" dirty="0" smtClean="0">
                <a:solidFill>
                  <a:srgbClr val="FF0000"/>
                </a:solidFill>
                <a:latin typeface="Times New Roman" panose="02020603050405020304" pitchFamily="18" charset="0"/>
              </a:rPr>
              <a:t>Le </a:t>
            </a:r>
            <a:r>
              <a:rPr lang="fr-FR" sz="2400" b="1" i="1" dirty="0">
                <a:solidFill>
                  <a:srgbClr val="FF0000"/>
                </a:solidFill>
                <a:latin typeface="Times New Roman" panose="02020603050405020304" pitchFamily="18" charset="0"/>
              </a:rPr>
              <a:t>pirate </a:t>
            </a:r>
            <a:endParaRPr lang="fr-FR" sz="2400" b="1" i="1" dirty="0" smtClean="0">
              <a:solidFill>
                <a:srgbClr val="FF0000"/>
              </a:solidFill>
              <a:latin typeface="Times New Roman" panose="02020603050405020304" pitchFamily="18" charset="0"/>
            </a:endParaRPr>
          </a:p>
          <a:p>
            <a:endParaRPr lang="fr-FR" sz="2400" b="1" i="1" dirty="0">
              <a:solidFill>
                <a:srgbClr val="FF0000"/>
              </a:solidFill>
              <a:effectLst/>
              <a:latin typeface="Times New Roman" panose="02020603050405020304" pitchFamily="18" charset="0"/>
            </a:endParaRPr>
          </a:p>
          <a:p>
            <a:r>
              <a:rPr lang="fr-FR" b="1" i="0" dirty="0" smtClean="0">
                <a:solidFill>
                  <a:srgbClr val="000000"/>
                </a:solidFill>
                <a:effectLst/>
                <a:latin typeface="Times New Roman" panose="02020603050405020304" pitchFamily="18" charset="0"/>
              </a:rPr>
              <a:t>(du latin « pirata », du grec « </a:t>
            </a:r>
            <a:r>
              <a:rPr lang="fr-FR" b="1" i="0" dirty="0" err="1" smtClean="0">
                <a:solidFill>
                  <a:srgbClr val="000000"/>
                </a:solidFill>
                <a:effectLst/>
                <a:latin typeface="Times New Roman" panose="02020603050405020304" pitchFamily="18" charset="0"/>
              </a:rPr>
              <a:t>peiratès</a:t>
            </a:r>
            <a:r>
              <a:rPr lang="fr-FR" b="1" i="0" dirty="0" smtClean="0">
                <a:solidFill>
                  <a:srgbClr val="000000"/>
                </a:solidFill>
                <a:effectLst/>
                <a:latin typeface="Times New Roman" panose="02020603050405020304" pitchFamily="18" charset="0"/>
              </a:rPr>
              <a:t> », racine « </a:t>
            </a:r>
            <a:r>
              <a:rPr lang="fr-FR" b="1" i="0" dirty="0" err="1" smtClean="0">
                <a:solidFill>
                  <a:srgbClr val="000000"/>
                </a:solidFill>
                <a:effectLst/>
                <a:latin typeface="Times New Roman" panose="02020603050405020304" pitchFamily="18" charset="0"/>
              </a:rPr>
              <a:t>peiran</a:t>
            </a:r>
            <a:r>
              <a:rPr lang="fr-FR" b="1" i="0" dirty="0" smtClean="0">
                <a:solidFill>
                  <a:srgbClr val="000000"/>
                </a:solidFill>
                <a:effectLst/>
                <a:latin typeface="Times New Roman" panose="02020603050405020304" pitchFamily="18" charset="0"/>
              </a:rPr>
              <a:t> », qui signifie initialement "celui qui entreprend", "celui qui tente fortune") agit pour son propre compte, c'est un hors-la-loi qui parcours les mers et qui pille, viole et bien souvent tue sans distinction de nationalité. S'il est pris, on le pend haut et court.</a:t>
            </a:r>
          </a:p>
          <a:p>
            <a:r>
              <a:rPr lang="fr-FR" b="1" i="0" dirty="0" smtClean="0">
                <a:solidFill>
                  <a:srgbClr val="000000"/>
                </a:solidFill>
                <a:effectLst/>
                <a:latin typeface="Times New Roman" panose="02020603050405020304" pitchFamily="18" charset="0"/>
              </a:rPr>
              <a:t/>
            </a:r>
            <a:br>
              <a:rPr lang="fr-FR" b="1" i="0" dirty="0" smtClean="0">
                <a:solidFill>
                  <a:srgbClr val="000000"/>
                </a:solidFill>
                <a:effectLst/>
                <a:latin typeface="Times New Roman" panose="02020603050405020304" pitchFamily="18" charset="0"/>
              </a:rPr>
            </a:br>
            <a:r>
              <a:rPr lang="fr-FR" b="1" i="0" dirty="0" smtClean="0">
                <a:solidFill>
                  <a:srgbClr val="000000"/>
                </a:solidFill>
                <a:effectLst/>
                <a:latin typeface="Times New Roman" panose="02020603050405020304" pitchFamily="18" charset="0"/>
              </a:rPr>
              <a:t>Haut pour que tout le monde le voit, et court pour économiser de la corde !</a:t>
            </a:r>
          </a:p>
          <a:p>
            <a:r>
              <a:rPr lang="fr-FR" dirty="0" smtClean="0"/>
              <a:t/>
            </a:r>
            <a:br>
              <a:rPr lang="fr-FR" dirty="0" smtClean="0"/>
            </a:br>
            <a:endParaRPr lang="fr-FR" dirty="0"/>
          </a:p>
        </p:txBody>
      </p:sp>
      <p:pic>
        <p:nvPicPr>
          <p:cNvPr id="3074"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3770" y="290512"/>
            <a:ext cx="6304767" cy="627697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i19.servimg.com/u/f19/10/09/36/87/aborda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2709" y="3986211"/>
            <a:ext cx="3333750" cy="2581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183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943628" y="1530097"/>
            <a:ext cx="6096000" cy="4801314"/>
          </a:xfrm>
          <a:prstGeom prst="rect">
            <a:avLst/>
          </a:prstGeom>
        </p:spPr>
        <p:txBody>
          <a:bodyPr>
            <a:spAutoFit/>
          </a:bodyPr>
          <a:lstStyle/>
          <a:p>
            <a:pPr algn="just"/>
            <a:r>
              <a:rPr lang="fr-FR" b="0" i="0" dirty="0" smtClean="0">
                <a:effectLst/>
                <a:latin typeface="arial" panose="020B0604020202020204" pitchFamily="34" charset="0"/>
              </a:rPr>
              <a:t>Ce sont les pires,… sans foi, ni loi. Ou comme seule loi d´être contre le monde. Avec pour refuge l’or, l’alcool et la dérision.</a:t>
            </a:r>
          </a:p>
          <a:p>
            <a:pPr algn="just"/>
            <a:endParaRPr lang="fr-FR" b="0" i="0" dirty="0" smtClean="0">
              <a:effectLst/>
              <a:latin typeface="arial" panose="020B0604020202020204" pitchFamily="34" charset="0"/>
            </a:endParaRPr>
          </a:p>
          <a:p>
            <a:pPr algn="just"/>
            <a:r>
              <a:rPr lang="fr-FR" b="0" i="0" dirty="0" smtClean="0">
                <a:effectLst/>
                <a:latin typeface="arial" panose="020B0604020202020204" pitchFamily="34" charset="0"/>
              </a:rPr>
              <a:t>Et c’est la seule catégorie qui sévit encore de nos jours, avec un modus operandi bien différent de l‘époque des corsaires : souvent par commando de moins de 10 bandits encagoulés qui, après s'être laissés dériver dans la nuit et le silence, abordent l'objectif par l'arrière et en moins de 30 minutes pillent les effets personnels, la caisse du commandant, l'électronique et repartent sur des pirogues ultra rapides, en principe sans s'en prendre à l'équipage. Ils sévissent surtout dans les mers chaudes sur la côte d’Afrique, l’entrée de la mer Rouge, sur la mer de Chine, … Le dernier cas, dramatique, est l'assassinat de Peter Blake sur la côte brésilienne en décembre 2001, pour quelques dollars </a:t>
            </a:r>
            <a:endParaRPr lang="fr-FR" b="0" i="0" dirty="0">
              <a:effectLst/>
              <a:latin typeface="arial" panose="020B0604020202020204" pitchFamily="34" charset="0"/>
            </a:endParaRPr>
          </a:p>
        </p:txBody>
      </p:sp>
      <p:pic>
        <p:nvPicPr>
          <p:cNvPr id="9220" name="Picture 4" descr="Sir Peter Blake a Ã©tÃ© tuÃ© par balle par des pirates prÃ¨s de l'embouchure de l'Amazone en 2001."/>
          <p:cNvPicPr>
            <a:picLocks noChangeAspect="1" noChangeArrowheads="1"/>
          </p:cNvPicPr>
          <p:nvPr/>
        </p:nvPicPr>
        <p:blipFill rotWithShape="1">
          <a:blip r:embed="rId3">
            <a:extLst>
              <a:ext uri="{28A0092B-C50C-407E-A947-70E740481C1C}">
                <a14:useLocalDpi xmlns:a14="http://schemas.microsoft.com/office/drawing/2010/main" val="0"/>
              </a:ext>
            </a:extLst>
          </a:blip>
          <a:srcRect l="20615" r="6845"/>
          <a:stretch/>
        </p:blipFill>
        <p:spPr bwMode="auto">
          <a:xfrm>
            <a:off x="7352778" y="1854108"/>
            <a:ext cx="4283902" cy="3952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1785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16388" name="Picture 4" descr="DÃ©couverte scientifique navire Queen Anne's Revenge Barbe Noire reprÃ©sent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9500" y="212942"/>
            <a:ext cx="8154966" cy="650100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6490" y="622828"/>
            <a:ext cx="3411255" cy="2862322"/>
          </a:xfrm>
          <a:prstGeom prst="rect">
            <a:avLst/>
          </a:prstGeom>
        </p:spPr>
        <p:txBody>
          <a:bodyPr wrap="square">
            <a:spAutoFit/>
          </a:bodyPr>
          <a:lstStyle/>
          <a:p>
            <a:r>
              <a:rPr lang="fr-FR" b="0" i="0" dirty="0" smtClean="0">
                <a:solidFill>
                  <a:srgbClr val="333333"/>
                </a:solidFill>
                <a:effectLst/>
                <a:latin typeface="Droid Sans"/>
              </a:rPr>
              <a:t>L’épave découverte durant l’année 1995 près des côtes de la Caroline du Nord a été identifiée comme l’épave du navire </a:t>
            </a:r>
            <a:r>
              <a:rPr lang="fr-FR" b="0" i="1" dirty="0" err="1" smtClean="0">
                <a:solidFill>
                  <a:srgbClr val="333333"/>
                </a:solidFill>
                <a:effectLst/>
                <a:latin typeface="Droid Sans"/>
              </a:rPr>
              <a:t>Queen</a:t>
            </a:r>
            <a:r>
              <a:rPr lang="fr-FR" b="0" i="1" dirty="0" smtClean="0">
                <a:solidFill>
                  <a:srgbClr val="333333"/>
                </a:solidFill>
                <a:effectLst/>
                <a:latin typeface="Droid Sans"/>
              </a:rPr>
              <a:t> </a:t>
            </a:r>
            <a:r>
              <a:rPr lang="fr-FR" b="0" i="1" dirty="0" err="1" smtClean="0">
                <a:solidFill>
                  <a:srgbClr val="333333"/>
                </a:solidFill>
                <a:effectLst/>
                <a:latin typeface="Droid Sans"/>
              </a:rPr>
              <a:t>Anne’s</a:t>
            </a:r>
            <a:r>
              <a:rPr lang="fr-FR" b="0" i="1" dirty="0" smtClean="0">
                <a:solidFill>
                  <a:srgbClr val="333333"/>
                </a:solidFill>
                <a:effectLst/>
                <a:latin typeface="Droid Sans"/>
              </a:rPr>
              <a:t> Revenge</a:t>
            </a:r>
            <a:r>
              <a:rPr lang="fr-FR" b="0" i="0" dirty="0" smtClean="0">
                <a:solidFill>
                  <a:srgbClr val="333333"/>
                </a:solidFill>
                <a:effectLst/>
                <a:latin typeface="Droid Sans"/>
              </a:rPr>
              <a:t>, celui du célèbre Barbe Noire. Après 15 années d’incertitude et plusieurs examens/fouilles, il est possible d’affirmer l’authenticité du navire.</a:t>
            </a:r>
            <a:endParaRPr lang="fr-FR" dirty="0"/>
          </a:p>
        </p:txBody>
      </p:sp>
      <p:sp>
        <p:nvSpPr>
          <p:cNvPr id="3" name="Rectangle 2"/>
          <p:cNvSpPr/>
          <p:nvPr/>
        </p:nvSpPr>
        <p:spPr>
          <a:xfrm>
            <a:off x="3827745" y="6024306"/>
            <a:ext cx="6096000" cy="646331"/>
          </a:xfrm>
          <a:prstGeom prst="rect">
            <a:avLst/>
          </a:prstGeom>
        </p:spPr>
        <p:txBody>
          <a:bodyPr>
            <a:spAutoFit/>
          </a:bodyPr>
          <a:lstStyle/>
          <a:p>
            <a:r>
              <a:rPr lang="fr-FR" b="1" i="0" dirty="0" smtClean="0">
                <a:effectLst/>
                <a:latin typeface="Quicksand"/>
              </a:rPr>
              <a:t>Barbe Noire et le </a:t>
            </a:r>
            <a:r>
              <a:rPr lang="fr-FR" b="1" i="1" dirty="0" err="1" smtClean="0">
                <a:effectLst/>
                <a:latin typeface="Quicksand"/>
              </a:rPr>
              <a:t>Queen</a:t>
            </a:r>
            <a:r>
              <a:rPr lang="fr-FR" b="1" i="1" dirty="0" smtClean="0">
                <a:effectLst/>
                <a:latin typeface="Quicksand"/>
              </a:rPr>
              <a:t> </a:t>
            </a:r>
            <a:r>
              <a:rPr lang="fr-FR" b="1" i="1" dirty="0" err="1" smtClean="0">
                <a:effectLst/>
                <a:latin typeface="Quicksand"/>
              </a:rPr>
              <a:t>Anne's</a:t>
            </a:r>
            <a:r>
              <a:rPr lang="fr-FR" b="1" i="1" dirty="0" smtClean="0">
                <a:effectLst/>
                <a:latin typeface="Quicksand"/>
              </a:rPr>
              <a:t> Revenge</a:t>
            </a:r>
            <a:r>
              <a:rPr lang="fr-FR" b="1" i="0" dirty="0" smtClean="0">
                <a:effectLst/>
                <a:latin typeface="Quicksand"/>
              </a:rPr>
              <a:t>, son dernier navire</a:t>
            </a:r>
            <a:endParaRPr lang="fr-FR" b="1" i="0" dirty="0">
              <a:effectLst/>
              <a:latin typeface="Quicksand"/>
            </a:endParaRPr>
          </a:p>
        </p:txBody>
      </p:sp>
      <p:sp>
        <p:nvSpPr>
          <p:cNvPr id="4" name="Rectangle 3"/>
          <p:cNvSpPr/>
          <p:nvPr/>
        </p:nvSpPr>
        <p:spPr>
          <a:xfrm>
            <a:off x="312368" y="3485150"/>
            <a:ext cx="3411255" cy="2862322"/>
          </a:xfrm>
          <a:prstGeom prst="rect">
            <a:avLst/>
          </a:prstGeom>
        </p:spPr>
        <p:txBody>
          <a:bodyPr wrap="square">
            <a:spAutoFit/>
          </a:bodyPr>
          <a:lstStyle/>
          <a:p>
            <a:r>
              <a:rPr lang="fr-FR" b="0" i="0" dirty="0" smtClean="0">
                <a:solidFill>
                  <a:srgbClr val="333333"/>
                </a:solidFill>
                <a:effectLst/>
                <a:latin typeface="Droid Sans"/>
              </a:rPr>
              <a:t>Des poids d’apothicaire estampillés de fleurs de lys, le symbole de la royauté française du 18</a:t>
            </a:r>
            <a:r>
              <a:rPr lang="fr-FR" b="0" i="0" baseline="30000" dirty="0" smtClean="0">
                <a:solidFill>
                  <a:srgbClr val="333333"/>
                </a:solidFill>
                <a:effectLst/>
                <a:latin typeface="Droid Sans"/>
              </a:rPr>
              <a:t>ème</a:t>
            </a:r>
            <a:r>
              <a:rPr lang="fr-FR" b="0" i="0" dirty="0" smtClean="0">
                <a:solidFill>
                  <a:srgbClr val="333333"/>
                </a:solidFill>
                <a:effectLst/>
                <a:latin typeface="Droid Sans"/>
              </a:rPr>
              <a:t> siècle. En effet, le </a:t>
            </a:r>
            <a:r>
              <a:rPr lang="fr-FR" b="0" i="1" dirty="0" err="1" smtClean="0">
                <a:solidFill>
                  <a:srgbClr val="333333"/>
                </a:solidFill>
                <a:effectLst/>
                <a:latin typeface="Droid Sans"/>
              </a:rPr>
              <a:t>Queen</a:t>
            </a:r>
            <a:r>
              <a:rPr lang="fr-FR" b="0" i="1" dirty="0" smtClean="0">
                <a:solidFill>
                  <a:srgbClr val="333333"/>
                </a:solidFill>
                <a:effectLst/>
                <a:latin typeface="Droid Sans"/>
              </a:rPr>
              <a:t> </a:t>
            </a:r>
            <a:r>
              <a:rPr lang="fr-FR" b="0" i="1" dirty="0" err="1" smtClean="0">
                <a:solidFill>
                  <a:srgbClr val="333333"/>
                </a:solidFill>
                <a:effectLst/>
                <a:latin typeface="Droid Sans"/>
              </a:rPr>
              <a:t>Anne’s</a:t>
            </a:r>
            <a:r>
              <a:rPr lang="fr-FR" b="0" i="1" dirty="0" smtClean="0">
                <a:solidFill>
                  <a:srgbClr val="333333"/>
                </a:solidFill>
                <a:effectLst/>
                <a:latin typeface="Droid Sans"/>
              </a:rPr>
              <a:t> Revenge</a:t>
            </a:r>
            <a:r>
              <a:rPr lang="fr-FR" b="0" i="0" dirty="0" smtClean="0">
                <a:solidFill>
                  <a:srgbClr val="333333"/>
                </a:solidFill>
                <a:effectLst/>
                <a:latin typeface="Droid Sans"/>
              </a:rPr>
              <a:t> était un navire français (le </a:t>
            </a:r>
            <a:r>
              <a:rPr lang="fr-FR" b="0" i="1" dirty="0" smtClean="0">
                <a:solidFill>
                  <a:srgbClr val="333333"/>
                </a:solidFill>
                <a:effectLst/>
                <a:latin typeface="Droid Sans"/>
              </a:rPr>
              <a:t>Concorde</a:t>
            </a:r>
            <a:r>
              <a:rPr lang="fr-FR" b="0" i="0" dirty="0" smtClean="0">
                <a:solidFill>
                  <a:srgbClr val="333333"/>
                </a:solidFill>
                <a:effectLst/>
                <a:latin typeface="Droid Sans"/>
              </a:rPr>
              <a:t>) volé par Barbe Noire.</a:t>
            </a:r>
          </a:p>
          <a:p>
            <a:r>
              <a:rPr lang="fr-FR" b="0" i="0" dirty="0" smtClean="0">
                <a:solidFill>
                  <a:srgbClr val="333333"/>
                </a:solidFill>
                <a:effectLst/>
                <a:latin typeface="Droid Sans"/>
              </a:rPr>
              <a:t>- Une cloche gravée avec l’année 1705.</a:t>
            </a:r>
            <a:endParaRPr lang="fr-FR" b="0" i="0" dirty="0">
              <a:solidFill>
                <a:srgbClr val="333333"/>
              </a:solidFill>
              <a:effectLst/>
              <a:latin typeface="Droid Sans"/>
            </a:endParaRPr>
          </a:p>
        </p:txBody>
      </p:sp>
    </p:spTree>
    <p:extLst>
      <p:ext uri="{BB962C8B-B14F-4D97-AF65-F5344CB8AC3E}">
        <p14:creationId xmlns:p14="http://schemas.microsoft.com/office/powerpoint/2010/main" val="1279161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470473" y="425667"/>
            <a:ext cx="8282541" cy="4801314"/>
          </a:xfrm>
          <a:prstGeom prst="rect">
            <a:avLst/>
          </a:prstGeom>
        </p:spPr>
        <p:txBody>
          <a:bodyPr wrap="square">
            <a:spAutoFit/>
          </a:bodyPr>
          <a:lstStyle/>
          <a:p>
            <a:pPr fontAlgn="base"/>
            <a:r>
              <a:rPr lang="fr-FR" b="1" dirty="0" smtClean="0">
                <a:solidFill>
                  <a:srgbClr val="2D2D2D"/>
                </a:solidFill>
                <a:effectLst/>
                <a:latin typeface="Droid Sans"/>
              </a:rPr>
              <a:t>Si un navire pirate se fait attraper, c’est la pendaison, sans concession !</a:t>
            </a:r>
            <a:r>
              <a:rPr lang="fr-FR" b="0" dirty="0" smtClean="0">
                <a:solidFill>
                  <a:srgbClr val="2D2D2D"/>
                </a:solidFill>
                <a:effectLst/>
                <a:latin typeface="Droid Sans"/>
              </a:rPr>
              <a:t>  </a:t>
            </a:r>
          </a:p>
          <a:p>
            <a:pPr fontAlgn="base"/>
            <a:r>
              <a:rPr lang="fr-FR" b="0" dirty="0" smtClean="0">
                <a:solidFill>
                  <a:srgbClr val="2D2D2D"/>
                </a:solidFill>
                <a:effectLst/>
                <a:latin typeface="Droid Sans"/>
              </a:rPr>
              <a:t>La piraterie c'est très vieux, dès </a:t>
            </a:r>
            <a:r>
              <a:rPr lang="fr-FR" b="1" dirty="0" smtClean="0">
                <a:solidFill>
                  <a:srgbClr val="2D2D2D"/>
                </a:solidFill>
                <a:effectLst/>
                <a:latin typeface="Droid Sans"/>
              </a:rPr>
              <a:t>l'Antiquité</a:t>
            </a:r>
            <a:r>
              <a:rPr lang="fr-FR" b="0" dirty="0" smtClean="0">
                <a:solidFill>
                  <a:srgbClr val="2D2D2D"/>
                </a:solidFill>
                <a:effectLst/>
                <a:latin typeface="Droid Sans"/>
              </a:rPr>
              <a:t>, ils sévissaient déjà en Méditerranée. D'ailleurs </a:t>
            </a:r>
            <a:r>
              <a:rPr lang="fr-FR" b="1" dirty="0" smtClean="0">
                <a:solidFill>
                  <a:srgbClr val="2D2D2D"/>
                </a:solidFill>
                <a:effectLst/>
                <a:latin typeface="Droid Sans"/>
              </a:rPr>
              <a:t>Jules César</a:t>
            </a:r>
            <a:r>
              <a:rPr lang="fr-FR" b="0" dirty="0" smtClean="0">
                <a:solidFill>
                  <a:srgbClr val="2D2D2D"/>
                </a:solidFill>
                <a:effectLst/>
                <a:latin typeface="Droid Sans"/>
              </a:rPr>
              <a:t> lui-même fut capturé par des pirates de </a:t>
            </a:r>
            <a:r>
              <a:rPr lang="fr-FR" b="0" dirty="0" err="1" smtClean="0">
                <a:solidFill>
                  <a:srgbClr val="2D2D2D"/>
                </a:solidFill>
                <a:effectLst/>
                <a:latin typeface="Droid Sans"/>
              </a:rPr>
              <a:t>Cicile</a:t>
            </a:r>
            <a:r>
              <a:rPr lang="fr-FR" b="0" dirty="0" smtClean="0">
                <a:solidFill>
                  <a:srgbClr val="2D2D2D"/>
                </a:solidFill>
                <a:effectLst/>
                <a:latin typeface="Droid Sans"/>
              </a:rPr>
              <a:t> (Asie Mineure). On raconte que les forbans réclamèrent une rançon de 20 talents d'or pour sa libération (une somme très conséquente), mais celui-ci fit monter le prix, jugeant qu'il en valait au moins 50 ! Peu après sa libération,</a:t>
            </a:r>
            <a:r>
              <a:rPr lang="fr-FR" b="1" dirty="0" smtClean="0">
                <a:solidFill>
                  <a:srgbClr val="2D2D2D"/>
                </a:solidFill>
                <a:effectLst/>
                <a:latin typeface="Droid Sans"/>
              </a:rPr>
              <a:t> il retrouva ses ravisseurs et les massacra</a:t>
            </a:r>
            <a:r>
              <a:rPr lang="fr-FR" b="0" dirty="0" smtClean="0">
                <a:solidFill>
                  <a:srgbClr val="2D2D2D"/>
                </a:solidFill>
                <a:effectLst/>
                <a:latin typeface="Droid Sans"/>
              </a:rPr>
              <a:t>. </a:t>
            </a:r>
          </a:p>
          <a:p>
            <a:pPr fontAlgn="base"/>
            <a:endParaRPr lang="fr-FR" b="0" dirty="0" smtClean="0">
              <a:solidFill>
                <a:srgbClr val="2D2D2D"/>
              </a:solidFill>
              <a:effectLst/>
              <a:latin typeface="Droid Sans"/>
            </a:endParaRPr>
          </a:p>
          <a:p>
            <a:pPr fontAlgn="base"/>
            <a:r>
              <a:rPr lang="fr-FR" b="0" dirty="0" smtClean="0">
                <a:solidFill>
                  <a:srgbClr val="2D2D2D"/>
                </a:solidFill>
                <a:effectLst/>
                <a:latin typeface="Droid Sans"/>
              </a:rPr>
              <a:t>Des pirates il y en a aussi dans toutes les parties du monde. Par exemple, en Chine, </a:t>
            </a:r>
            <a:r>
              <a:rPr lang="fr-FR" b="1" dirty="0" err="1" smtClean="0">
                <a:solidFill>
                  <a:schemeClr val="accent5">
                    <a:lumMod val="75000"/>
                  </a:schemeClr>
                </a:solidFill>
                <a:effectLst/>
                <a:latin typeface="Droid Sans"/>
              </a:rPr>
              <a:t>Ching</a:t>
            </a:r>
            <a:r>
              <a:rPr lang="fr-FR" b="1" dirty="0" smtClean="0">
                <a:solidFill>
                  <a:schemeClr val="accent5">
                    <a:lumMod val="75000"/>
                  </a:schemeClr>
                </a:solidFill>
                <a:effectLst/>
                <a:latin typeface="Droid Sans"/>
              </a:rPr>
              <a:t> </a:t>
            </a:r>
            <a:r>
              <a:rPr lang="fr-FR" b="1" dirty="0" err="1" smtClean="0">
                <a:solidFill>
                  <a:schemeClr val="accent5">
                    <a:lumMod val="75000"/>
                  </a:schemeClr>
                </a:solidFill>
                <a:effectLst/>
                <a:latin typeface="Droid Sans"/>
              </a:rPr>
              <a:t>Shih</a:t>
            </a:r>
            <a:r>
              <a:rPr lang="fr-FR" b="1" dirty="0" smtClean="0">
                <a:solidFill>
                  <a:schemeClr val="accent5">
                    <a:lumMod val="75000"/>
                  </a:schemeClr>
                </a:solidFill>
                <a:effectLst/>
                <a:latin typeface="Droid Sans"/>
              </a:rPr>
              <a:t> morte en 1844 </a:t>
            </a:r>
            <a:r>
              <a:rPr lang="fr-FR" b="1" dirty="0" smtClean="0">
                <a:solidFill>
                  <a:srgbClr val="008000"/>
                </a:solidFill>
                <a:effectLst/>
                <a:latin typeface="Droid Sans"/>
              </a:rPr>
              <a:t>période d’activité 1807-1810  était une femme pirate que l'on surnommait "La terreur de la Chine du Sud" et pour cause, elle avait sous son commandement 400 navires pirates.</a:t>
            </a:r>
            <a:r>
              <a:rPr lang="fr-FR" dirty="0"/>
              <a:t> </a:t>
            </a:r>
            <a:r>
              <a:rPr lang="fr-FR" b="1" dirty="0">
                <a:solidFill>
                  <a:srgbClr val="008000"/>
                </a:solidFill>
                <a:latin typeface="Verdana" panose="020B0604030504040204" pitchFamily="34" charset="0"/>
                <a:ea typeface="Verdana" panose="020B0604030504040204" pitchFamily="34" charset="0"/>
              </a:rPr>
              <a:t>Importante femme pirate de la fin de la </a:t>
            </a:r>
            <a:r>
              <a:rPr lang="fr-FR" b="1" dirty="0">
                <a:solidFill>
                  <a:srgbClr val="008000"/>
                </a:solidFill>
                <a:latin typeface="Verdana" panose="020B0604030504040204" pitchFamily="34" charset="0"/>
                <a:ea typeface="Verdana" panose="020B0604030504040204" pitchFamily="34" charset="0"/>
                <a:hlinkClick r:id="rId3" tooltip="Dynastie Qing"/>
              </a:rPr>
              <a:t>Dynastie Qing</a:t>
            </a:r>
            <a:r>
              <a:rPr lang="fr-FR" dirty="0"/>
              <a:t>.</a:t>
            </a:r>
            <a:r>
              <a:rPr lang="fr-FR" b="1" dirty="0" smtClean="0">
                <a:solidFill>
                  <a:srgbClr val="008000"/>
                </a:solidFill>
                <a:effectLst/>
                <a:latin typeface="Droid Sans"/>
              </a:rPr>
              <a:t> Destin d'exception pour cette ex-prostituée qui avait été enlevée par un pirate tombé amoureux d'elle !  </a:t>
            </a:r>
          </a:p>
          <a:p>
            <a:r>
              <a:rPr lang="fr-FR" dirty="0" smtClean="0"/>
              <a:t/>
            </a:r>
            <a:br>
              <a:rPr lang="fr-FR" dirty="0" smtClean="0"/>
            </a:br>
            <a:endParaRPr lang="fr-FR" dirty="0"/>
          </a:p>
        </p:txBody>
      </p:sp>
      <p:pic>
        <p:nvPicPr>
          <p:cNvPr id="2050" name="Picture 2" descr="RÃ©sultat de recherche d'images pour &quot;Ching Shih Ã©tait une femme pirat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3015" y="153835"/>
            <a:ext cx="2676394" cy="361649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43211" y="4932495"/>
            <a:ext cx="6096000" cy="1477328"/>
          </a:xfrm>
          <a:prstGeom prst="rect">
            <a:avLst/>
          </a:prstGeom>
        </p:spPr>
        <p:txBody>
          <a:bodyPr>
            <a:spAutoFit/>
          </a:bodyPr>
          <a:lstStyle/>
          <a:p>
            <a:r>
              <a:rPr lang="fr-FR" b="1" i="0" u="sng" dirty="0" smtClean="0">
                <a:solidFill>
                  <a:srgbClr val="4C7252"/>
                </a:solidFill>
                <a:effectLst/>
                <a:latin typeface="verdana" panose="020B0604030504040204" pitchFamily="34" charset="0"/>
                <a:hlinkClick r:id="rId5"/>
              </a:rPr>
              <a:t>François L'</a:t>
            </a:r>
            <a:r>
              <a:rPr lang="fr-FR" b="1" i="0" u="sng" dirty="0" err="1" smtClean="0">
                <a:solidFill>
                  <a:srgbClr val="4C7252"/>
                </a:solidFill>
                <a:effectLst/>
                <a:latin typeface="verdana" panose="020B0604030504040204" pitchFamily="34" charset="0"/>
                <a:hlinkClick r:id="rId5"/>
              </a:rPr>
              <a:t>Olonnais</a:t>
            </a:r>
            <a:r>
              <a:rPr lang="fr-FR" b="1" i="0" u="sng" dirty="0" smtClean="0">
                <a:solidFill>
                  <a:srgbClr val="4C7252"/>
                </a:solidFill>
                <a:effectLst/>
                <a:latin typeface="verdana" panose="020B0604030504040204" pitchFamily="34" charset="0"/>
              </a:rPr>
              <a:t> </a:t>
            </a:r>
            <a:r>
              <a:rPr lang="fr-FR" b="1" u="sng" dirty="0" smtClean="0">
                <a:solidFill>
                  <a:schemeClr val="accent5">
                    <a:lumMod val="75000"/>
                  </a:schemeClr>
                </a:solidFill>
                <a:latin typeface="Verdana" panose="020B0604030504040204" pitchFamily="34" charset="0"/>
                <a:ea typeface="Verdana" panose="020B0604030504040204" pitchFamily="34" charset="0"/>
              </a:rPr>
              <a:t>1635-1668</a:t>
            </a:r>
            <a:r>
              <a:rPr lang="fr-FR" b="1" i="0" dirty="0" smtClean="0">
                <a:solidFill>
                  <a:srgbClr val="008000"/>
                </a:solidFill>
                <a:effectLst/>
                <a:latin typeface="verdana" panose="020B0604030504040204" pitchFamily="34" charset="0"/>
              </a:rPr>
              <a:t>, Français, période d’activité 1660-1668 le pirate français des plus cruels.</a:t>
            </a:r>
            <a:r>
              <a:rPr lang="fr-FR" dirty="0" smtClean="0"/>
              <a:t> </a:t>
            </a:r>
            <a:r>
              <a:rPr lang="fr-FR" b="1" dirty="0" smtClean="0">
                <a:solidFill>
                  <a:srgbClr val="008000"/>
                </a:solidFill>
                <a:latin typeface="Verdana" panose="020B0604030504040204" pitchFamily="34" charset="0"/>
                <a:ea typeface="Verdana" panose="020B0604030504040204" pitchFamily="34" charset="0"/>
              </a:rPr>
              <a:t>Surnommé le « fléau des Espagnols », il était connu pour sa brutalité – il ne faisait jamais de prisonniers.</a:t>
            </a:r>
            <a:endParaRPr lang="fr-FR" b="1" i="0" dirty="0">
              <a:solidFill>
                <a:srgbClr val="008000"/>
              </a:solidFill>
              <a:effectLst/>
              <a:latin typeface="Verdana" panose="020B0604030504040204" pitchFamily="34" charset="0"/>
              <a:ea typeface="Verdana" panose="020B0604030504040204" pitchFamily="34" charset="0"/>
            </a:endParaRPr>
          </a:p>
        </p:txBody>
      </p:sp>
      <p:pic>
        <p:nvPicPr>
          <p:cNvPr id="2052" name="Picture 4" descr="RÃ©sultat de recherche d'images pour &quot;ancien pavillon jolly roger sablier&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37852" y="3897852"/>
            <a:ext cx="2306720" cy="2960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70719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4098" name="Picture 2" descr="http://www.pirates-corsaires.com/img4/barbe-noi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3405" y="444674"/>
            <a:ext cx="2226721" cy="26429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6854" y="1110971"/>
            <a:ext cx="6096000" cy="2585323"/>
          </a:xfrm>
          <a:prstGeom prst="rect">
            <a:avLst/>
          </a:prstGeom>
        </p:spPr>
        <p:txBody>
          <a:bodyPr wrap="square">
            <a:spAutoFit/>
          </a:bodyPr>
          <a:lstStyle/>
          <a:p>
            <a:r>
              <a:rPr lang="fr-FR" b="1" i="0" dirty="0" smtClean="0">
                <a:solidFill>
                  <a:srgbClr val="008000"/>
                </a:solidFill>
                <a:effectLst/>
                <a:latin typeface="verdana" panose="020B0604030504040204" pitchFamily="34" charset="0"/>
              </a:rPr>
              <a:t> </a:t>
            </a:r>
            <a:r>
              <a:rPr lang="fr-FR" b="1" i="0" u="sng" dirty="0" smtClean="0">
                <a:solidFill>
                  <a:srgbClr val="4C7252"/>
                </a:solidFill>
                <a:effectLst/>
                <a:latin typeface="verdana" panose="020B0604030504040204" pitchFamily="34" charset="0"/>
                <a:hlinkClick r:id="rId4"/>
              </a:rPr>
              <a:t>Edward </a:t>
            </a:r>
            <a:r>
              <a:rPr lang="fr-FR" b="1" i="0" u="sng" dirty="0" err="1" smtClean="0">
                <a:solidFill>
                  <a:srgbClr val="4C7252"/>
                </a:solidFill>
                <a:effectLst/>
                <a:latin typeface="verdana" panose="020B0604030504040204" pitchFamily="34" charset="0"/>
                <a:hlinkClick r:id="rId4"/>
              </a:rPr>
              <a:t>Teach</a:t>
            </a:r>
            <a:r>
              <a:rPr lang="fr-FR" b="1" i="0" u="sng" dirty="0" smtClean="0">
                <a:solidFill>
                  <a:srgbClr val="4C7252"/>
                </a:solidFill>
                <a:effectLst/>
                <a:latin typeface="verdana" panose="020B0604030504040204" pitchFamily="34" charset="0"/>
                <a:hlinkClick r:id="rId4"/>
              </a:rPr>
              <a:t> dit "Barbe-Noire"</a:t>
            </a:r>
            <a:r>
              <a:rPr lang="fr-FR" b="1" u="sng" dirty="0" smtClean="0">
                <a:solidFill>
                  <a:schemeClr val="accent5">
                    <a:lumMod val="75000"/>
                  </a:schemeClr>
                </a:solidFill>
                <a:latin typeface="Verdana" panose="020B0604030504040204" pitchFamily="34" charset="0"/>
                <a:ea typeface="Verdana" panose="020B0604030504040204" pitchFamily="34" charset="0"/>
              </a:rPr>
              <a:t>1680-1718</a:t>
            </a:r>
            <a:r>
              <a:rPr lang="fr-FR" b="1" i="0" dirty="0" smtClean="0">
                <a:solidFill>
                  <a:srgbClr val="008000"/>
                </a:solidFill>
                <a:effectLst/>
                <a:latin typeface="verdana" panose="020B0604030504040204" pitchFamily="34" charset="0"/>
              </a:rPr>
              <a:t>,d’Angleterre,période d’activité </a:t>
            </a:r>
            <a:r>
              <a:rPr lang="fr-FR" b="1" dirty="0">
                <a:solidFill>
                  <a:srgbClr val="008000"/>
                </a:solidFill>
                <a:latin typeface="Verdana" panose="020B0604030504040204" pitchFamily="34" charset="0"/>
                <a:ea typeface="Verdana" panose="020B0604030504040204" pitchFamily="34" charset="0"/>
              </a:rPr>
              <a:t>1716-1718</a:t>
            </a:r>
            <a:r>
              <a:rPr lang="fr-FR" b="1" i="0" dirty="0" smtClean="0">
                <a:solidFill>
                  <a:srgbClr val="008000"/>
                </a:solidFill>
                <a:effectLst/>
                <a:latin typeface="verdana" panose="020B0604030504040204" pitchFamily="34" charset="0"/>
              </a:rPr>
              <a:t> qui en l'espace de 2 ans a fait trembler le sud des États-Unis d'Amérique et les Caraïbes. C'est la figure la plus célèbre de la piraterie.</a:t>
            </a:r>
            <a:r>
              <a:rPr lang="fr-FR" dirty="0"/>
              <a:t> </a:t>
            </a:r>
            <a:r>
              <a:rPr lang="fr-FR" b="1" dirty="0">
                <a:solidFill>
                  <a:srgbClr val="008000"/>
                </a:solidFill>
                <a:latin typeface="Verdana" panose="020B0604030504040204" pitchFamily="34" charset="0"/>
                <a:ea typeface="Verdana" panose="020B0604030504040204" pitchFamily="34" charset="0"/>
              </a:rPr>
              <a:t>D'apparence très effrayante, </a:t>
            </a:r>
            <a:r>
              <a:rPr lang="fr-FR" b="1" dirty="0">
                <a:solidFill>
                  <a:srgbClr val="008000"/>
                </a:solidFill>
                <a:latin typeface="Verdana" panose="020B0604030504040204" pitchFamily="34" charset="0"/>
                <a:ea typeface="Verdana" panose="020B0604030504040204" pitchFamily="34" charset="0"/>
                <a:hlinkClick r:id="rId5" tooltip="Barbe Noire"/>
              </a:rPr>
              <a:t>Barbe Noire</a:t>
            </a:r>
            <a:r>
              <a:rPr lang="fr-FR" b="1" dirty="0">
                <a:solidFill>
                  <a:srgbClr val="008000"/>
                </a:solidFill>
                <a:latin typeface="Verdana" panose="020B0604030504040204" pitchFamily="34" charset="0"/>
                <a:ea typeface="Verdana" panose="020B0604030504040204" pitchFamily="34" charset="0"/>
              </a:rPr>
              <a:t> est souvent crédité comme le stéréotype même du pirate des Caraïbes</a:t>
            </a:r>
            <a:r>
              <a:rPr lang="fr-FR" b="1" i="0" dirty="0" smtClean="0">
                <a:solidFill>
                  <a:srgbClr val="008000"/>
                </a:solidFill>
                <a:effectLst/>
                <a:latin typeface="verdana" panose="020B0604030504040204" pitchFamily="34" charset="0"/>
              </a:rPr>
              <a:t/>
            </a:r>
            <a:br>
              <a:rPr lang="fr-FR" b="1" i="0" dirty="0" smtClean="0">
                <a:solidFill>
                  <a:srgbClr val="008000"/>
                </a:solidFill>
                <a:effectLst/>
                <a:latin typeface="verdana" panose="020B0604030504040204" pitchFamily="34" charset="0"/>
              </a:rPr>
            </a:br>
            <a:endParaRPr lang="fr-FR" b="1" i="0" dirty="0">
              <a:solidFill>
                <a:srgbClr val="000000"/>
              </a:solidFill>
              <a:effectLst/>
              <a:latin typeface="Times New Roman" panose="02020603050405020304" pitchFamily="18" charset="0"/>
            </a:endParaRPr>
          </a:p>
        </p:txBody>
      </p:sp>
      <p:pic>
        <p:nvPicPr>
          <p:cNvPr id="4100" name="Picture 4" descr="http://www.pirates-corsaires.com/img/henry-morgan-qr.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63404" y="3532340"/>
            <a:ext cx="2226721" cy="26429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96853" y="4002438"/>
            <a:ext cx="6096000" cy="2031325"/>
          </a:xfrm>
          <a:prstGeom prst="rect">
            <a:avLst/>
          </a:prstGeom>
        </p:spPr>
        <p:txBody>
          <a:bodyPr>
            <a:spAutoFit/>
          </a:bodyPr>
          <a:lstStyle/>
          <a:p>
            <a:r>
              <a:rPr lang="fr-FR" b="1" i="0" dirty="0" smtClean="0">
                <a:solidFill>
                  <a:srgbClr val="008000"/>
                </a:solidFill>
                <a:effectLst/>
                <a:latin typeface="verdana" panose="020B0604030504040204" pitchFamily="34" charset="0"/>
              </a:rPr>
              <a:t>- </a:t>
            </a:r>
            <a:r>
              <a:rPr lang="fr-FR" b="1" i="0" u="sng" dirty="0" smtClean="0">
                <a:solidFill>
                  <a:schemeClr val="accent1">
                    <a:lumMod val="75000"/>
                  </a:schemeClr>
                </a:solidFill>
                <a:effectLst/>
                <a:latin typeface="verdana" panose="020B0604030504040204" pitchFamily="34" charset="0"/>
              </a:rPr>
              <a:t>Sir </a:t>
            </a:r>
            <a:r>
              <a:rPr lang="fr-FR" b="1" i="0" u="sng" dirty="0" smtClean="0">
                <a:solidFill>
                  <a:schemeClr val="accent1">
                    <a:lumMod val="75000"/>
                  </a:schemeClr>
                </a:solidFill>
                <a:effectLst/>
                <a:latin typeface="verdana" panose="020B0604030504040204" pitchFamily="34" charset="0"/>
                <a:hlinkClick r:id="rId7"/>
              </a:rPr>
              <a:t>Henry Morgan</a:t>
            </a:r>
            <a:r>
              <a:rPr lang="fr-FR" b="1" i="0" u="sng" dirty="0" smtClean="0">
                <a:solidFill>
                  <a:schemeClr val="accent1">
                    <a:lumMod val="75000"/>
                  </a:schemeClr>
                </a:solidFill>
                <a:effectLst/>
                <a:latin typeface="verdana" panose="020B0604030504040204" pitchFamily="34" charset="0"/>
              </a:rPr>
              <a:t> 1635-1668</a:t>
            </a:r>
            <a:r>
              <a:rPr lang="fr-FR" b="1" i="0" dirty="0" smtClean="0">
                <a:solidFill>
                  <a:srgbClr val="008000"/>
                </a:solidFill>
                <a:effectLst/>
                <a:latin typeface="verdana" panose="020B0604030504040204" pitchFamily="34" charset="0"/>
              </a:rPr>
              <a:t>,Pays de Galles période d’activité 1663-1674 qui a effectué des expéditions prodigieuses. Il a notamment réussi à passer du stade de pirate à celui d'homme respectable : Gouverneur de la Jamaïque.</a:t>
            </a:r>
            <a:br>
              <a:rPr lang="fr-FR" b="1" i="0" dirty="0" smtClean="0">
                <a:solidFill>
                  <a:srgbClr val="008000"/>
                </a:solidFill>
                <a:effectLst/>
                <a:latin typeface="verdana" panose="020B0604030504040204" pitchFamily="34" charset="0"/>
              </a:rPr>
            </a:br>
            <a:endParaRPr lang="fr-FR" b="1"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1354899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3" name="Picture 2" descr="http://www.pirates-corsaires.com/img/bartholomew-roberts-gravu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5720" y="419623"/>
            <a:ext cx="2196229" cy="26429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20034" y="1262463"/>
            <a:ext cx="6096000" cy="1477328"/>
          </a:xfrm>
          <a:prstGeom prst="rect">
            <a:avLst/>
          </a:prstGeom>
        </p:spPr>
        <p:txBody>
          <a:bodyPr>
            <a:spAutoFit/>
          </a:bodyPr>
          <a:lstStyle/>
          <a:p>
            <a:r>
              <a:rPr lang="fr-FR" b="1" i="0" dirty="0" smtClean="0">
                <a:solidFill>
                  <a:srgbClr val="008000"/>
                </a:solidFill>
                <a:effectLst/>
                <a:latin typeface="verdana" panose="020B0604030504040204" pitchFamily="34" charset="0"/>
              </a:rPr>
              <a:t>- </a:t>
            </a:r>
            <a:r>
              <a:rPr lang="fr-FR" b="1" i="0" u="sng" dirty="0" smtClean="0">
                <a:solidFill>
                  <a:schemeClr val="accent1">
                    <a:lumMod val="75000"/>
                  </a:schemeClr>
                </a:solidFill>
                <a:effectLst/>
                <a:latin typeface="verdana" panose="020B0604030504040204" pitchFamily="34" charset="0"/>
                <a:hlinkClick r:id="rId4"/>
              </a:rPr>
              <a:t>Bartholomew Roberts</a:t>
            </a:r>
            <a:r>
              <a:rPr lang="fr-FR" b="1" i="0" u="sng" dirty="0" smtClean="0">
                <a:solidFill>
                  <a:schemeClr val="accent1">
                    <a:lumMod val="75000"/>
                  </a:schemeClr>
                </a:solidFill>
                <a:effectLst/>
                <a:latin typeface="verdana" panose="020B0604030504040204" pitchFamily="34" charset="0"/>
              </a:rPr>
              <a:t>  (Le Baronet Noir) 1682-1722,</a:t>
            </a:r>
            <a:r>
              <a:rPr lang="fr-FR" b="1" i="0" dirty="0" smtClean="0">
                <a:solidFill>
                  <a:srgbClr val="008000"/>
                </a:solidFill>
                <a:effectLst/>
                <a:latin typeface="verdana" panose="020B0604030504040204" pitchFamily="34" charset="0"/>
              </a:rPr>
              <a:t>Pays de Galles période d’activité 1719-1722qui à mené la carrière de pirate la plus réussi de toute l'histoire, en pillant quelques 400 navires.</a:t>
            </a:r>
            <a:endParaRPr lang="fr-FR" b="1" i="0" dirty="0">
              <a:solidFill>
                <a:srgbClr val="000000"/>
              </a:solidFill>
              <a:effectLst/>
              <a:latin typeface="Times New Roman" panose="02020603050405020304" pitchFamily="18" charset="0"/>
            </a:endParaRPr>
          </a:p>
        </p:txBody>
      </p:sp>
      <p:pic>
        <p:nvPicPr>
          <p:cNvPr id="5124" name="Picture 4" descr="http://www.pirates-corsaires.com/img/olivier-le-vasseur-la-bus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5719" y="3482238"/>
            <a:ext cx="2196229" cy="314403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20034" y="3448256"/>
            <a:ext cx="6096000" cy="3139321"/>
          </a:xfrm>
          <a:prstGeom prst="rect">
            <a:avLst/>
          </a:prstGeom>
        </p:spPr>
        <p:txBody>
          <a:bodyPr>
            <a:spAutoFit/>
          </a:bodyPr>
          <a:lstStyle/>
          <a:p>
            <a:r>
              <a:rPr lang="fr-FR" b="1" i="0" dirty="0" smtClean="0">
                <a:solidFill>
                  <a:srgbClr val="008000"/>
                </a:solidFill>
                <a:effectLst/>
                <a:latin typeface="verdana" panose="020B0604030504040204" pitchFamily="34" charset="0"/>
              </a:rPr>
              <a:t>- </a:t>
            </a:r>
            <a:r>
              <a:rPr lang="fr-FR" b="1" i="0" u="sng" dirty="0" smtClean="0">
                <a:solidFill>
                  <a:srgbClr val="4C7252"/>
                </a:solidFill>
                <a:effectLst/>
                <a:latin typeface="verdana" panose="020B0604030504040204" pitchFamily="34" charset="0"/>
                <a:hlinkClick r:id="rId6"/>
              </a:rPr>
              <a:t>Olivier Levasseur dit "La Buse"</a:t>
            </a:r>
            <a:r>
              <a:rPr lang="fr-FR" b="1" u="sng" dirty="0">
                <a:solidFill>
                  <a:srgbClr val="3366FF"/>
                </a:solidFill>
                <a:latin typeface="Verdana" panose="020B0604030504040204" pitchFamily="34" charset="0"/>
                <a:ea typeface="Verdana" panose="020B0604030504040204" pitchFamily="34" charset="0"/>
              </a:rPr>
              <a:t>1680-1730</a:t>
            </a:r>
            <a:r>
              <a:rPr lang="fr-FR" b="1" i="0" dirty="0" smtClean="0">
                <a:solidFill>
                  <a:srgbClr val="008000"/>
                </a:solidFill>
                <a:effectLst/>
                <a:latin typeface="verdana" panose="020B0604030504040204" pitchFamily="34" charset="0"/>
              </a:rPr>
              <a:t>, </a:t>
            </a:r>
            <a:r>
              <a:rPr lang="fr-FR" b="1" dirty="0" smtClean="0">
                <a:solidFill>
                  <a:srgbClr val="008000"/>
                </a:solidFill>
                <a:latin typeface="Verdana" panose="020B0604030504040204" pitchFamily="34" charset="0"/>
                <a:ea typeface="Verdana" panose="020B0604030504040204" pitchFamily="34" charset="0"/>
              </a:rPr>
              <a:t>période d’activité 1716-1730 Français Actif </a:t>
            </a:r>
            <a:r>
              <a:rPr lang="fr-FR" b="1" dirty="0">
                <a:solidFill>
                  <a:srgbClr val="008000"/>
                </a:solidFill>
                <a:latin typeface="Verdana" panose="020B0604030504040204" pitchFamily="34" charset="0"/>
                <a:ea typeface="Verdana" panose="020B0604030504040204" pitchFamily="34" charset="0"/>
              </a:rPr>
              <a:t>dans l'océan Indien, plus particulièrement l'île de la Réunion autrefois nommée île Bourbon</a:t>
            </a:r>
            <a:r>
              <a:rPr lang="fr-FR" b="1" dirty="0" smtClean="0">
                <a:solidFill>
                  <a:srgbClr val="008000"/>
                </a:solidFill>
                <a:latin typeface="Verdana" panose="020B0604030504040204" pitchFamily="34" charset="0"/>
                <a:ea typeface="Verdana" panose="020B0604030504040204" pitchFamily="34" charset="0"/>
              </a:rPr>
              <a:t>. Surnommé </a:t>
            </a:r>
            <a:r>
              <a:rPr lang="fr-FR" b="1" dirty="0">
                <a:solidFill>
                  <a:srgbClr val="008000"/>
                </a:solidFill>
                <a:latin typeface="Verdana" panose="020B0604030504040204" pitchFamily="34" charset="0"/>
                <a:ea typeface="Verdana" panose="020B0604030504040204" pitchFamily="34" charset="0"/>
              </a:rPr>
              <a:t>« la Buse » pour la rapidité avec laquelle il attaquait ses proies</a:t>
            </a:r>
            <a:r>
              <a:rPr lang="fr-FR" dirty="0"/>
              <a:t>,</a:t>
            </a:r>
            <a:r>
              <a:rPr lang="fr-FR" b="1" dirty="0" smtClean="0">
                <a:solidFill>
                  <a:srgbClr val="008000"/>
                </a:solidFill>
                <a:latin typeface="Verdana" panose="020B0604030504040204" pitchFamily="34" charset="0"/>
                <a:ea typeface="Verdana" panose="020B0604030504040204" pitchFamily="34" charset="0"/>
              </a:rPr>
              <a:t> </a:t>
            </a:r>
            <a:r>
              <a:rPr lang="fr-FR" b="1" i="0" dirty="0" smtClean="0">
                <a:solidFill>
                  <a:srgbClr val="008000"/>
                </a:solidFill>
                <a:effectLst/>
                <a:latin typeface="Verdana" panose="020B0604030504040204" pitchFamily="34" charset="0"/>
                <a:ea typeface="Verdana" panose="020B0604030504040204" pitchFamily="34" charset="0"/>
              </a:rPr>
              <a:t>qui </a:t>
            </a:r>
            <a:r>
              <a:rPr lang="fr-FR" b="1" i="0" dirty="0" smtClean="0">
                <a:solidFill>
                  <a:srgbClr val="008000"/>
                </a:solidFill>
                <a:effectLst/>
                <a:latin typeface="verdana" panose="020B0604030504040204" pitchFamily="34" charset="0"/>
              </a:rPr>
              <a:t>a laissé son cryptogramme et des indices gravés sur des pierres, révélant l'emplacement de son trésor, à ce jour toujours introuvable.</a:t>
            </a:r>
            <a:br>
              <a:rPr lang="fr-FR" b="1" i="0" dirty="0" smtClean="0">
                <a:solidFill>
                  <a:srgbClr val="008000"/>
                </a:solidFill>
                <a:effectLst/>
                <a:latin typeface="verdana" panose="020B0604030504040204" pitchFamily="34" charset="0"/>
              </a:rPr>
            </a:br>
            <a:endParaRPr lang="fr-FR" b="1"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31094873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6" name="Picture 4" descr="http://www.pirates-corsaires.com/img/william-kid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8559" y="350730"/>
            <a:ext cx="2226721" cy="264299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96436" y="958614"/>
            <a:ext cx="6096000" cy="1754326"/>
          </a:xfrm>
          <a:prstGeom prst="rect">
            <a:avLst/>
          </a:prstGeom>
        </p:spPr>
        <p:txBody>
          <a:bodyPr>
            <a:spAutoFit/>
          </a:bodyPr>
          <a:lstStyle/>
          <a:p>
            <a:r>
              <a:rPr lang="fr-FR" b="1" i="0" dirty="0" smtClean="0">
                <a:solidFill>
                  <a:srgbClr val="008000"/>
                </a:solidFill>
                <a:effectLst/>
                <a:latin typeface="verdana" panose="020B0604030504040204" pitchFamily="34" charset="0"/>
              </a:rPr>
              <a:t> </a:t>
            </a:r>
            <a:r>
              <a:rPr lang="fr-FR" b="1" i="0" u="sng" dirty="0" smtClean="0">
                <a:solidFill>
                  <a:srgbClr val="0070C0"/>
                </a:solidFill>
                <a:effectLst/>
                <a:latin typeface="verdana" panose="020B0604030504040204" pitchFamily="34" charset="0"/>
                <a:hlinkClick r:id="rId4"/>
              </a:rPr>
              <a:t>William</a:t>
            </a:r>
            <a:r>
              <a:rPr lang="fr-FR" b="1" i="0" u="sng" dirty="0" smtClean="0">
                <a:solidFill>
                  <a:srgbClr val="4C7252"/>
                </a:solidFill>
                <a:effectLst/>
                <a:latin typeface="verdana" panose="020B0604030504040204" pitchFamily="34" charset="0"/>
                <a:hlinkClick r:id="rId4"/>
              </a:rPr>
              <a:t> Kidd</a:t>
            </a:r>
            <a:r>
              <a:rPr lang="fr-FR" b="1" i="0" u="sng" dirty="0" smtClean="0">
                <a:solidFill>
                  <a:srgbClr val="4C7252"/>
                </a:solidFill>
                <a:effectLst/>
                <a:latin typeface="verdana" panose="020B0604030504040204" pitchFamily="34" charset="0"/>
              </a:rPr>
              <a:t> </a:t>
            </a:r>
            <a:r>
              <a:rPr lang="fr-FR" b="1" u="sng" dirty="0" smtClean="0">
                <a:solidFill>
                  <a:srgbClr val="0070C0"/>
                </a:solidFill>
                <a:latin typeface="Verdana" panose="020B0604030504040204" pitchFamily="34" charset="0"/>
                <a:ea typeface="Verdana" panose="020B0604030504040204" pitchFamily="34" charset="0"/>
              </a:rPr>
              <a:t>1645-1701</a:t>
            </a:r>
            <a:r>
              <a:rPr lang="fr-FR" b="1" i="0" dirty="0" smtClean="0">
                <a:solidFill>
                  <a:srgbClr val="008000"/>
                </a:solidFill>
                <a:effectLst/>
                <a:latin typeface="verdana" panose="020B0604030504040204" pitchFamily="34" charset="0"/>
              </a:rPr>
              <a:t>,D’Ecosse, période d’activité </a:t>
            </a:r>
            <a:r>
              <a:rPr lang="fr-FR" b="1" dirty="0">
                <a:solidFill>
                  <a:srgbClr val="008000"/>
                </a:solidFill>
                <a:latin typeface="Verdana" panose="020B0604030504040204" pitchFamily="34" charset="0"/>
                <a:ea typeface="Verdana" panose="020B0604030504040204" pitchFamily="34" charset="0"/>
              </a:rPr>
              <a:t>1695-1699</a:t>
            </a:r>
            <a:r>
              <a:rPr lang="fr-FR" b="1" i="0" dirty="0" smtClean="0">
                <a:solidFill>
                  <a:srgbClr val="008000"/>
                </a:solidFill>
                <a:effectLst/>
                <a:latin typeface="verdana" panose="020B0604030504040204" pitchFamily="34" charset="0"/>
              </a:rPr>
              <a:t> corsaire envoyé dans l'Océan Indien pour chasser les pirates, et qui est devenu pirate à son tour. Il a été exécuté et exposé dans une cage de gibet.</a:t>
            </a:r>
            <a:br>
              <a:rPr lang="fr-FR" b="1" i="0" dirty="0" smtClean="0">
                <a:solidFill>
                  <a:srgbClr val="008000"/>
                </a:solidFill>
                <a:effectLst/>
                <a:latin typeface="verdana" panose="020B0604030504040204" pitchFamily="34" charset="0"/>
              </a:rPr>
            </a:br>
            <a:endParaRPr lang="fr-FR" b="1" i="0" dirty="0">
              <a:solidFill>
                <a:srgbClr val="000000"/>
              </a:solidFill>
              <a:effectLst/>
              <a:latin typeface="Times New Roman" panose="02020603050405020304" pitchFamily="18" charset="0"/>
            </a:endParaRPr>
          </a:p>
        </p:txBody>
      </p:sp>
      <p:sp>
        <p:nvSpPr>
          <p:cNvPr id="5" name="Rectangle 4"/>
          <p:cNvSpPr/>
          <p:nvPr/>
        </p:nvSpPr>
        <p:spPr>
          <a:xfrm>
            <a:off x="889348" y="3718679"/>
            <a:ext cx="6915822" cy="3139321"/>
          </a:xfrm>
          <a:prstGeom prst="rect">
            <a:avLst/>
          </a:prstGeom>
        </p:spPr>
        <p:txBody>
          <a:bodyPr wrap="square">
            <a:spAutoFit/>
          </a:bodyPr>
          <a:lstStyle/>
          <a:p>
            <a:r>
              <a:rPr lang="fr-FR" b="1" i="0" u="sng" dirty="0" smtClean="0">
                <a:solidFill>
                  <a:srgbClr val="0070C0"/>
                </a:solidFill>
                <a:effectLst/>
                <a:latin typeface="verdana" panose="020B0604030504040204" pitchFamily="34" charset="0"/>
              </a:rPr>
              <a:t>Anne Bonny</a:t>
            </a:r>
            <a:r>
              <a:rPr lang="fr-FR" b="1" u="sng" dirty="0" smtClean="0">
                <a:solidFill>
                  <a:srgbClr val="0070C0"/>
                </a:solidFill>
                <a:latin typeface="Verdana" panose="020B0604030504040204" pitchFamily="34" charset="0"/>
                <a:ea typeface="Verdana" panose="020B0604030504040204" pitchFamily="34" charset="0"/>
              </a:rPr>
              <a:t>1698-1782</a:t>
            </a:r>
            <a:r>
              <a:rPr lang="fr-FR" b="1" i="0" dirty="0" smtClean="0">
                <a:solidFill>
                  <a:srgbClr val="009900"/>
                </a:solidFill>
                <a:effectLst/>
                <a:latin typeface="verdana" panose="020B0604030504040204" pitchFamily="34" charset="0"/>
              </a:rPr>
              <a:t>, </a:t>
            </a:r>
            <a:r>
              <a:rPr lang="fr-FR" dirty="0"/>
              <a:t> </a:t>
            </a:r>
            <a:r>
              <a:rPr lang="fr-FR" b="1" dirty="0">
                <a:solidFill>
                  <a:srgbClr val="008000"/>
                </a:solidFill>
                <a:latin typeface="Verdana" panose="020B0604030504040204" pitchFamily="34" charset="0"/>
                <a:ea typeface="Verdana" panose="020B0604030504040204" pitchFamily="34" charset="0"/>
              </a:rPr>
              <a:t>est une Jamaïcaine d'origine européenne, née d'une mère servante qui eut des rapports avec son patron qui devint par la suite son mari</a:t>
            </a:r>
            <a:r>
              <a:rPr lang="fr-FR" dirty="0"/>
              <a:t> </a:t>
            </a:r>
            <a:r>
              <a:rPr lang="fr-FR" b="1" i="0" dirty="0" smtClean="0">
                <a:solidFill>
                  <a:srgbClr val="009900"/>
                </a:solidFill>
                <a:effectLst/>
                <a:latin typeface="verdana" panose="020B0604030504040204" pitchFamily="34" charset="0"/>
              </a:rPr>
              <a:t> </a:t>
            </a:r>
            <a:r>
              <a:rPr lang="fr-FR" b="1" i="0" dirty="0" smtClean="0">
                <a:solidFill>
                  <a:srgbClr val="008000"/>
                </a:solidFill>
                <a:effectLst/>
                <a:latin typeface="verdana" panose="020B0604030504040204" pitchFamily="34" charset="0"/>
              </a:rPr>
              <a:t>a commencée </a:t>
            </a:r>
            <a:r>
              <a:rPr lang="fr-FR" b="1" dirty="0">
                <a:solidFill>
                  <a:srgbClr val="008000"/>
                </a:solidFill>
                <a:latin typeface="Verdana" panose="020B0604030504040204" pitchFamily="34" charset="0"/>
                <a:ea typeface="Verdana" panose="020B0604030504040204" pitchFamily="34" charset="0"/>
              </a:rPr>
              <a:t>à partir de </a:t>
            </a:r>
            <a:r>
              <a:rPr lang="fr-FR" b="1" dirty="0" smtClean="0">
                <a:solidFill>
                  <a:srgbClr val="008000"/>
                </a:solidFill>
                <a:latin typeface="Verdana" panose="020B0604030504040204" pitchFamily="34" charset="0"/>
                <a:ea typeface="Verdana" panose="020B0604030504040204" pitchFamily="34" charset="0"/>
              </a:rPr>
              <a:t>1725 </a:t>
            </a:r>
            <a:r>
              <a:rPr lang="fr-FR" b="1" i="0" dirty="0" smtClean="0">
                <a:solidFill>
                  <a:srgbClr val="008000"/>
                </a:solidFill>
                <a:effectLst/>
                <a:latin typeface="verdana" panose="020B0604030504040204" pitchFamily="34" charset="0"/>
              </a:rPr>
              <a:t>une femme pirate très célèbre qui avait un courage extraordinaire et qui pouvait se battre mieux qu'un homme lorsqu'elle était enragée !</a:t>
            </a:r>
            <a:r>
              <a:rPr lang="fr-FR" dirty="0"/>
              <a:t> </a:t>
            </a:r>
            <a:r>
              <a:rPr lang="fr-FR" b="1" dirty="0">
                <a:solidFill>
                  <a:srgbClr val="008000"/>
                </a:solidFill>
                <a:latin typeface="Verdana" panose="020B0604030504040204" pitchFamily="34" charset="0"/>
                <a:ea typeface="Verdana" panose="020B0604030504040204" pitchFamily="34" charset="0"/>
              </a:rPr>
              <a:t>Bien qu'elle n'ait jamais commandé de navire elle-même, </a:t>
            </a:r>
            <a:r>
              <a:rPr lang="fr-FR" b="1" dirty="0">
                <a:solidFill>
                  <a:srgbClr val="008000"/>
                </a:solidFill>
                <a:latin typeface="Verdana" panose="020B0604030504040204" pitchFamily="34" charset="0"/>
                <a:ea typeface="Verdana" panose="020B0604030504040204" pitchFamily="34" charset="0"/>
                <a:hlinkClick r:id="rId5" tooltip="Anne Bonny"/>
              </a:rPr>
              <a:t>Anne Bonny</a:t>
            </a:r>
            <a:r>
              <a:rPr lang="fr-FR" b="1" dirty="0">
                <a:solidFill>
                  <a:srgbClr val="008000"/>
                </a:solidFill>
                <a:latin typeface="Verdana" panose="020B0604030504040204" pitchFamily="34" charset="0"/>
                <a:ea typeface="Verdana" panose="020B0604030504040204" pitchFamily="34" charset="0"/>
              </a:rPr>
              <a:t> est reconnue comme l'une des quelques femmes pirates de l'histoire</a:t>
            </a:r>
            <a:r>
              <a:rPr lang="fr-FR" b="1" i="0" dirty="0" smtClean="0">
                <a:solidFill>
                  <a:srgbClr val="008000"/>
                </a:solidFill>
                <a:effectLst/>
                <a:latin typeface="verdana" panose="020B0604030504040204" pitchFamily="34" charset="0"/>
              </a:rPr>
              <a:t/>
            </a:r>
            <a:br>
              <a:rPr lang="fr-FR" b="1" i="0" dirty="0" smtClean="0">
                <a:solidFill>
                  <a:srgbClr val="008000"/>
                </a:solidFill>
                <a:effectLst/>
                <a:latin typeface="verdana" panose="020B0604030504040204" pitchFamily="34" charset="0"/>
              </a:rPr>
            </a:br>
            <a:endParaRPr lang="fr-FR" b="1" i="0" dirty="0">
              <a:solidFill>
                <a:srgbClr val="000000"/>
              </a:solidFill>
              <a:effectLst/>
              <a:latin typeface="Times New Roman" panose="02020603050405020304" pitchFamily="18" charset="0"/>
            </a:endParaRPr>
          </a:p>
        </p:txBody>
      </p:sp>
      <p:pic>
        <p:nvPicPr>
          <p:cNvPr id="5122" name="Picture 2" descr="http://www.mrugala.net/Histoire/Grand%20Siecle/Pirates/TN_Bonny%20Ann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88872" y="3280251"/>
            <a:ext cx="2076408" cy="349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3002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805841" y="566678"/>
            <a:ext cx="6096000" cy="5724644"/>
          </a:xfrm>
          <a:prstGeom prst="rect">
            <a:avLst/>
          </a:prstGeom>
        </p:spPr>
        <p:txBody>
          <a:bodyPr>
            <a:spAutoFit/>
          </a:bodyPr>
          <a:lstStyle/>
          <a:p>
            <a:r>
              <a:rPr lang="fr-FR" sz="2400" b="1" dirty="0" smtClean="0">
                <a:solidFill>
                  <a:srgbClr val="FF0000"/>
                </a:solidFill>
                <a:effectLst/>
                <a:latin typeface="Times New Roman" panose="02020603050405020304" pitchFamily="18" charset="0"/>
              </a:rPr>
              <a:t>                     Le corsaire</a:t>
            </a:r>
          </a:p>
          <a:p>
            <a:endParaRPr lang="fr-FR" b="1" i="1" dirty="0">
              <a:solidFill>
                <a:srgbClr val="000000"/>
              </a:solidFill>
              <a:latin typeface="Times New Roman" panose="02020603050405020304" pitchFamily="18" charset="0"/>
            </a:endParaRPr>
          </a:p>
          <a:p>
            <a:r>
              <a:rPr lang="fr-FR" b="1" i="0" dirty="0" smtClean="0">
                <a:solidFill>
                  <a:srgbClr val="000000"/>
                </a:solidFill>
                <a:effectLst/>
                <a:latin typeface="Times New Roman" panose="02020603050405020304" pitchFamily="18" charset="0"/>
              </a:rPr>
              <a:t> (de l'anglo-saxon « </a:t>
            </a:r>
            <a:r>
              <a:rPr lang="fr-FR" b="1" i="0" dirty="0" err="1" smtClean="0">
                <a:solidFill>
                  <a:srgbClr val="000000"/>
                </a:solidFill>
                <a:effectLst/>
                <a:latin typeface="Times New Roman" panose="02020603050405020304" pitchFamily="18" charset="0"/>
              </a:rPr>
              <a:t>privateers</a:t>
            </a:r>
            <a:r>
              <a:rPr lang="fr-FR" b="1" i="0" dirty="0" smtClean="0">
                <a:solidFill>
                  <a:srgbClr val="000000"/>
                </a:solidFill>
                <a:effectLst/>
                <a:latin typeface="Times New Roman" panose="02020603050405020304" pitchFamily="18" charset="0"/>
              </a:rPr>
              <a:t> ») lui, agit sur </a:t>
            </a:r>
            <a:r>
              <a:rPr lang="fr-FR" b="1" i="0" dirty="0" smtClean="0">
                <a:solidFill>
                  <a:srgbClr val="4C7252"/>
                </a:solidFill>
                <a:effectLst/>
                <a:latin typeface="Times New Roman" panose="02020603050405020304" pitchFamily="18" charset="0"/>
                <a:hlinkClick r:id="rId3" tooltip="lettre de marque (ou lettre de course)"/>
              </a:rPr>
              <a:t>lettre de marque</a:t>
            </a:r>
            <a:r>
              <a:rPr lang="fr-FR" b="1" i="0" dirty="0" smtClean="0">
                <a:solidFill>
                  <a:srgbClr val="000000"/>
                </a:solidFill>
                <a:effectLst/>
                <a:latin typeface="Times New Roman" panose="02020603050405020304" pitchFamily="18" charset="0"/>
              </a:rPr>
              <a:t> délivrée au nom du roi (bien souvent, ce dernier n'était pas averti). Ce papier est un document par lequel un pays le reconnaît comme force militaire auxiliaire. Les corsaires agissent au service de leur pays. S'il est capturé, il exhibe ses lettres de marques, ce qui lui assure le sort d'un prisonnier de guerre et lui évite la corde.</a:t>
            </a:r>
            <a:r>
              <a:rPr lang="fr-FR" dirty="0" smtClean="0"/>
              <a:t/>
            </a:r>
            <a:br>
              <a:rPr lang="fr-FR" dirty="0" smtClean="0"/>
            </a:br>
            <a:r>
              <a:rPr lang="fr-FR" b="1" i="0" dirty="0" smtClean="0">
                <a:solidFill>
                  <a:srgbClr val="000000"/>
                </a:solidFill>
                <a:effectLst/>
                <a:latin typeface="Times New Roman" panose="02020603050405020304" pitchFamily="18" charset="0"/>
              </a:rPr>
              <a:t>Le corsaire est tenu par sa lettre de marque, de n'attaquer exclusivement que les ennemis de son souverain, respectant les neutres et toujours ses propres concitoyens. En mer, il lui arrive quelque fois de ne pas avoir été informé de la paix survenue quelques jours auparavant, et en continuant son activité, il est traité tel un pirate.</a:t>
            </a:r>
            <a:r>
              <a:rPr lang="fr-FR" dirty="0" smtClean="0"/>
              <a:t/>
            </a:r>
            <a:br>
              <a:rPr lang="fr-FR" dirty="0" smtClean="0"/>
            </a:br>
            <a:r>
              <a:rPr lang="fr-FR" b="1" i="0" dirty="0" smtClean="0">
                <a:solidFill>
                  <a:srgbClr val="000000"/>
                </a:solidFill>
                <a:effectLst/>
                <a:latin typeface="Times New Roman" panose="02020603050405020304" pitchFamily="18" charset="0"/>
              </a:rPr>
              <a:t>Quelques corsaires peu scrupuleux profitaient de ce papier officiel pour piller et tuer les marchands comme les pirates.</a:t>
            </a:r>
            <a:r>
              <a:rPr lang="fr-FR" dirty="0" smtClean="0"/>
              <a:t/>
            </a:r>
            <a:br>
              <a:rPr lang="fr-FR" dirty="0" smtClean="0"/>
            </a:br>
            <a:r>
              <a:rPr lang="fr-FR" b="1" i="0" dirty="0" smtClean="0">
                <a:solidFill>
                  <a:srgbClr val="000000"/>
                </a:solidFill>
                <a:effectLst/>
                <a:latin typeface="Times New Roman" panose="02020603050405020304" pitchFamily="18" charset="0"/>
              </a:rPr>
              <a:t>La piraterie est vieille comme le monde et existe toujours, tandis que les corsaires ont sévit durant trois siècles (du XVIe au XIXe siècle).</a:t>
            </a:r>
            <a:endParaRPr lang="fr-FR" dirty="0"/>
          </a:p>
        </p:txBody>
      </p:sp>
      <p:pic>
        <p:nvPicPr>
          <p:cNvPr id="10244" name="Picture 4" descr="https://upload.wikimedia.org/wikipedia/commons/thumb/e/eb/Lettre-de-marque2.png/300px-Lettre-de-marque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1841" y="1055536"/>
            <a:ext cx="4922729" cy="50353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776580" y="243512"/>
            <a:ext cx="5047989" cy="646331"/>
          </a:xfrm>
          <a:prstGeom prst="rect">
            <a:avLst/>
          </a:prstGeom>
        </p:spPr>
        <p:txBody>
          <a:bodyPr wrap="square">
            <a:spAutoFit/>
          </a:bodyPr>
          <a:lstStyle/>
          <a:p>
            <a:r>
              <a:rPr lang="fr-FR" b="0" i="0" dirty="0" smtClean="0">
                <a:solidFill>
                  <a:srgbClr val="222222"/>
                </a:solidFill>
                <a:effectLst/>
                <a:latin typeface="Arial" panose="020B0604020202020204" pitchFamily="34" charset="0"/>
              </a:rPr>
              <a:t>Lettre de marque instituant </a:t>
            </a:r>
            <a:r>
              <a:rPr lang="fr-FR" b="0" i="0" u="none" strike="noStrike" dirty="0" smtClean="0">
                <a:solidFill>
                  <a:srgbClr val="0B0080"/>
                </a:solidFill>
                <a:effectLst/>
                <a:latin typeface="Arial" panose="020B0604020202020204" pitchFamily="34" charset="0"/>
                <a:hlinkClick r:id="rId5" tooltip="Corsaire"/>
              </a:rPr>
              <a:t>corsaire</a:t>
            </a:r>
            <a:r>
              <a:rPr lang="fr-FR" b="0" i="0" dirty="0" smtClean="0">
                <a:solidFill>
                  <a:srgbClr val="222222"/>
                </a:solidFill>
                <a:effectLst/>
                <a:latin typeface="Arial" panose="020B0604020202020204" pitchFamily="34" charset="0"/>
              </a:rPr>
              <a:t> le capitaine Antoine </a:t>
            </a:r>
            <a:r>
              <a:rPr lang="fr-FR" b="0" i="0" dirty="0" err="1" smtClean="0">
                <a:solidFill>
                  <a:srgbClr val="222222"/>
                </a:solidFill>
                <a:effectLst/>
                <a:latin typeface="Arial" panose="020B0604020202020204" pitchFamily="34" charset="0"/>
              </a:rPr>
              <a:t>Bollo</a:t>
            </a:r>
            <a:r>
              <a:rPr lang="fr-FR" b="0" i="0" dirty="0" smtClean="0">
                <a:solidFill>
                  <a:srgbClr val="222222"/>
                </a:solidFill>
                <a:effectLst/>
                <a:latin typeface="Arial" panose="020B0604020202020204" pitchFamily="34" charset="0"/>
              </a:rPr>
              <a:t>, le </a:t>
            </a:r>
            <a:r>
              <a:rPr lang="fr-FR" u="none" strike="noStrike" dirty="0" smtClean="0">
                <a:solidFill>
                  <a:srgbClr val="0B0080"/>
                </a:solidFill>
                <a:effectLst/>
                <a:hlinkClick r:id="rId6" tooltip="27 février"/>
              </a:rPr>
              <a:t>27</a:t>
            </a:r>
            <a:r>
              <a:rPr lang="fr-FR" dirty="0" smtClean="0"/>
              <a:t> </a:t>
            </a:r>
            <a:r>
              <a:rPr lang="fr-FR" u="none" strike="noStrike" dirty="0" smtClean="0">
                <a:solidFill>
                  <a:srgbClr val="0B0080"/>
                </a:solidFill>
                <a:effectLst/>
                <a:hlinkClick r:id="rId7" tooltip="Février 1809"/>
              </a:rPr>
              <a:t>février</a:t>
            </a:r>
            <a:r>
              <a:rPr lang="fr-FR" dirty="0" smtClean="0"/>
              <a:t> </a:t>
            </a:r>
            <a:r>
              <a:rPr lang="fr-FR" u="none" strike="noStrike" dirty="0" smtClean="0">
                <a:solidFill>
                  <a:srgbClr val="0B0080"/>
                </a:solidFill>
                <a:effectLst/>
                <a:hlinkClick r:id="rId8" tooltip="1809"/>
              </a:rPr>
              <a:t>1809</a:t>
            </a:r>
            <a:r>
              <a:rPr lang="fr-FR" b="0" i="0" dirty="0" smtClean="0">
                <a:solidFill>
                  <a:srgbClr val="222222"/>
                </a:solidFill>
                <a:effectLst/>
                <a:latin typeface="Arial" panose="020B0604020202020204" pitchFamily="34" charset="0"/>
              </a:rPr>
              <a:t>.</a:t>
            </a:r>
            <a:endParaRPr lang="fr-FR" dirty="0"/>
          </a:p>
        </p:txBody>
      </p:sp>
    </p:spTree>
    <p:extLst>
      <p:ext uri="{BB962C8B-B14F-4D97-AF65-F5344CB8AC3E}">
        <p14:creationId xmlns:p14="http://schemas.microsoft.com/office/powerpoint/2010/main" val="15424991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11266" name="Picture 2" descr="RÃ©sultat de recherche d'images pour &quot;corsaire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7026" y="243512"/>
            <a:ext cx="6000750" cy="64203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7733" y="243512"/>
            <a:ext cx="5136758" cy="1754326"/>
          </a:xfrm>
          <a:prstGeom prst="rect">
            <a:avLst/>
          </a:prstGeom>
        </p:spPr>
        <p:txBody>
          <a:bodyPr wrap="square">
            <a:spAutoFit/>
          </a:bodyPr>
          <a:lstStyle/>
          <a:p>
            <a:r>
              <a:rPr lang="fr-FR" b="1" i="0" dirty="0" smtClean="0">
                <a:solidFill>
                  <a:srgbClr val="222222"/>
                </a:solidFill>
                <a:effectLst/>
                <a:latin typeface="Arial" panose="020B0604020202020204" pitchFamily="34" charset="0"/>
              </a:rPr>
              <a:t>Jean Bart</a:t>
            </a:r>
            <a:r>
              <a:rPr lang="fr-FR" b="0" i="0" dirty="0" smtClean="0">
                <a:solidFill>
                  <a:srgbClr val="222222"/>
                </a:solidFill>
                <a:effectLst/>
                <a:latin typeface="Arial" panose="020B0604020202020204" pitchFamily="34" charset="0"/>
              </a:rPr>
              <a:t>, en </a:t>
            </a:r>
            <a:r>
              <a:rPr lang="fr-FR" b="0" i="0" u="none" strike="noStrike" dirty="0" smtClean="0">
                <a:solidFill>
                  <a:srgbClr val="0B0080"/>
                </a:solidFill>
                <a:effectLst/>
                <a:latin typeface="Arial" panose="020B0604020202020204" pitchFamily="34" charset="0"/>
                <a:hlinkClick r:id="rId4" tooltip="Flamand français"/>
              </a:rPr>
              <a:t>flamand</a:t>
            </a:r>
            <a:r>
              <a:rPr lang="fr-FR" b="0" i="0" dirty="0" smtClean="0">
                <a:solidFill>
                  <a:srgbClr val="222222"/>
                </a:solidFill>
                <a:effectLst/>
                <a:latin typeface="Arial" panose="020B0604020202020204" pitchFamily="34" charset="0"/>
              </a:rPr>
              <a:t> </a:t>
            </a:r>
            <a:r>
              <a:rPr lang="fr-FR" b="0" i="1" dirty="0" smtClean="0">
                <a:solidFill>
                  <a:srgbClr val="222222"/>
                </a:solidFill>
                <a:effectLst/>
                <a:latin typeface="Arial" panose="020B0604020202020204" pitchFamily="34" charset="0"/>
              </a:rPr>
              <a:t>Jan Bart</a:t>
            </a:r>
            <a:r>
              <a:rPr lang="fr-FR" baseline="30000" dirty="0">
                <a:solidFill>
                  <a:srgbClr val="0B0080"/>
                </a:solidFill>
                <a:latin typeface="Arial" panose="020B0604020202020204" pitchFamily="34" charset="0"/>
              </a:rPr>
              <a:t> </a:t>
            </a:r>
            <a:r>
              <a:rPr lang="fr-FR" b="0" i="0" dirty="0" smtClean="0">
                <a:solidFill>
                  <a:srgbClr val="222222"/>
                </a:solidFill>
                <a:effectLst/>
                <a:latin typeface="Arial" panose="020B0604020202020204" pitchFamily="34" charset="0"/>
              </a:rPr>
              <a:t>ou </a:t>
            </a:r>
            <a:r>
              <a:rPr lang="fr-FR" b="0" i="1" dirty="0" smtClean="0">
                <a:solidFill>
                  <a:srgbClr val="222222"/>
                </a:solidFill>
                <a:effectLst/>
                <a:latin typeface="Arial" panose="020B0604020202020204" pitchFamily="34" charset="0"/>
              </a:rPr>
              <a:t>Jan </a:t>
            </a:r>
            <a:r>
              <a:rPr lang="fr-FR" b="0" i="1" dirty="0" err="1" smtClean="0">
                <a:solidFill>
                  <a:srgbClr val="222222"/>
                </a:solidFill>
                <a:effectLst/>
                <a:latin typeface="Arial" panose="020B0604020202020204" pitchFamily="34" charset="0"/>
              </a:rPr>
              <a:t>Baert</a:t>
            </a:r>
            <a:r>
              <a:rPr lang="fr-FR" b="0" i="0" dirty="0" smtClean="0">
                <a:solidFill>
                  <a:srgbClr val="222222"/>
                </a:solidFill>
                <a:effectLst/>
                <a:latin typeface="Arial" panose="020B0604020202020204" pitchFamily="34" charset="0"/>
              </a:rPr>
              <a:t>, né le </a:t>
            </a:r>
            <a:r>
              <a:rPr lang="fr-FR" u="none" strike="noStrike" dirty="0" smtClean="0">
                <a:solidFill>
                  <a:srgbClr val="0B0080"/>
                </a:solidFill>
                <a:effectLst/>
                <a:hlinkClick r:id="rId5" tooltip="21 octobre"/>
              </a:rPr>
              <a:t>21 octobre</a:t>
            </a:r>
            <a:r>
              <a:rPr lang="fr-FR" dirty="0" smtClean="0"/>
              <a:t> </a:t>
            </a:r>
            <a:r>
              <a:rPr lang="fr-FR" u="none" strike="noStrike" dirty="0" smtClean="0">
                <a:solidFill>
                  <a:srgbClr val="0B0080"/>
                </a:solidFill>
                <a:effectLst/>
                <a:hlinkClick r:id="rId6" tooltip="1650"/>
              </a:rPr>
              <a:t>1650</a:t>
            </a:r>
            <a:r>
              <a:rPr lang="fr-FR" b="0" i="0" dirty="0" smtClean="0">
                <a:solidFill>
                  <a:srgbClr val="222222"/>
                </a:solidFill>
                <a:effectLst/>
                <a:latin typeface="Arial" panose="020B0604020202020204" pitchFamily="34" charset="0"/>
              </a:rPr>
              <a:t> à </a:t>
            </a:r>
            <a:r>
              <a:rPr lang="fr-FR" b="0" i="0" u="none" strike="noStrike" dirty="0" smtClean="0">
                <a:solidFill>
                  <a:srgbClr val="0B0080"/>
                </a:solidFill>
                <a:effectLst/>
                <a:latin typeface="Arial" panose="020B0604020202020204" pitchFamily="34" charset="0"/>
                <a:hlinkClick r:id="rId7" tooltip="Dunkerque"/>
              </a:rPr>
              <a:t>Dunkerque</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8" tooltip="Comté de Flandre"/>
              </a:rPr>
              <a:t>comté de Flandre</a:t>
            </a:r>
            <a:r>
              <a:rPr lang="fr-FR" b="0" i="0" dirty="0" smtClean="0">
                <a:solidFill>
                  <a:srgbClr val="222222"/>
                </a:solidFill>
                <a:effectLst/>
                <a:latin typeface="Arial" panose="020B0604020202020204" pitchFamily="34" charset="0"/>
              </a:rPr>
              <a:t>) et mort le </a:t>
            </a:r>
            <a:r>
              <a:rPr lang="fr-FR" u="none" strike="noStrike" dirty="0" smtClean="0">
                <a:solidFill>
                  <a:srgbClr val="0B0080"/>
                </a:solidFill>
                <a:effectLst/>
                <a:hlinkClick r:id="rId9" tooltip="27 avril"/>
              </a:rPr>
              <a:t>27 avril</a:t>
            </a:r>
            <a:r>
              <a:rPr lang="fr-FR" dirty="0" smtClean="0"/>
              <a:t> </a:t>
            </a:r>
            <a:r>
              <a:rPr lang="fr-FR" u="none" strike="noStrike" dirty="0" smtClean="0">
                <a:solidFill>
                  <a:srgbClr val="0B0080"/>
                </a:solidFill>
                <a:effectLst/>
                <a:hlinkClick r:id="rId10" tooltip="1702"/>
              </a:rPr>
              <a:t>1702</a:t>
            </a:r>
            <a:r>
              <a:rPr lang="fr-FR" b="0" i="0" dirty="0" smtClean="0">
                <a:solidFill>
                  <a:srgbClr val="222222"/>
                </a:solidFill>
                <a:effectLst/>
                <a:latin typeface="Arial" panose="020B0604020202020204" pitchFamily="34" charset="0"/>
              </a:rPr>
              <a:t> dans cette même ville (</a:t>
            </a:r>
            <a:r>
              <a:rPr lang="fr-FR" b="0" i="0" u="none" strike="noStrike" dirty="0" smtClean="0">
                <a:solidFill>
                  <a:srgbClr val="0B0080"/>
                </a:solidFill>
                <a:effectLst/>
                <a:latin typeface="Arial" panose="020B0604020202020204" pitchFamily="34" charset="0"/>
                <a:hlinkClick r:id="rId11" tooltip="Flandre française"/>
              </a:rPr>
              <a:t>Flandre française</a:t>
            </a:r>
            <a:r>
              <a:rPr lang="fr-FR" b="0" i="0" dirty="0" smtClean="0">
                <a:solidFill>
                  <a:srgbClr val="222222"/>
                </a:solidFill>
                <a:effectLst/>
                <a:latin typeface="Arial" panose="020B0604020202020204" pitchFamily="34" charset="0"/>
              </a:rPr>
              <a:t>), est un </a:t>
            </a:r>
            <a:r>
              <a:rPr lang="fr-FR" b="0" i="0" u="none" strike="noStrike" dirty="0" smtClean="0">
                <a:solidFill>
                  <a:srgbClr val="0B0080"/>
                </a:solidFill>
                <a:effectLst/>
                <a:latin typeface="Arial" panose="020B0604020202020204" pitchFamily="34" charset="0"/>
                <a:hlinkClick r:id="rId12" tooltip="Corsaire dunkerquois"/>
              </a:rPr>
              <a:t>corsaire</a:t>
            </a:r>
            <a:r>
              <a:rPr lang="fr-FR" b="0" i="0" dirty="0" smtClean="0">
                <a:solidFill>
                  <a:srgbClr val="222222"/>
                </a:solidFill>
                <a:effectLst/>
                <a:latin typeface="Arial" panose="020B0604020202020204" pitchFamily="34" charset="0"/>
              </a:rPr>
              <a:t> célèbre pour ses exploits au service de la France durant les guerres de </a:t>
            </a:r>
            <a:r>
              <a:rPr lang="fr-FR" b="0" i="0" u="none" strike="noStrike" dirty="0" smtClean="0">
                <a:solidFill>
                  <a:srgbClr val="0B0080"/>
                </a:solidFill>
                <a:effectLst/>
                <a:latin typeface="Arial" panose="020B0604020202020204" pitchFamily="34" charset="0"/>
                <a:hlinkClick r:id="rId13" tooltip="Louis XIV de France"/>
              </a:rPr>
              <a:t>Louis XIV</a:t>
            </a:r>
            <a:r>
              <a:rPr lang="fr-FR" b="0" i="0" dirty="0" smtClean="0">
                <a:solidFill>
                  <a:srgbClr val="222222"/>
                </a:solidFill>
                <a:effectLst/>
                <a:latin typeface="Arial" panose="020B0604020202020204" pitchFamily="34" charset="0"/>
              </a:rPr>
              <a:t>.</a:t>
            </a:r>
            <a:endParaRPr lang="fr-FR" dirty="0"/>
          </a:p>
        </p:txBody>
      </p:sp>
      <p:sp>
        <p:nvSpPr>
          <p:cNvPr id="4" name="Rectangle 3"/>
          <p:cNvSpPr/>
          <p:nvPr/>
        </p:nvSpPr>
        <p:spPr>
          <a:xfrm>
            <a:off x="487733" y="3621602"/>
            <a:ext cx="6096000" cy="3139321"/>
          </a:xfrm>
          <a:prstGeom prst="rect">
            <a:avLst/>
          </a:prstGeom>
        </p:spPr>
        <p:txBody>
          <a:bodyPr>
            <a:spAutoFit/>
          </a:bodyPr>
          <a:lstStyle/>
          <a:p>
            <a:r>
              <a:rPr lang="fr-FR" b="1" i="0" dirty="0" smtClean="0">
                <a:solidFill>
                  <a:srgbClr val="222222"/>
                </a:solidFill>
                <a:effectLst/>
                <a:latin typeface="Arial" panose="020B0604020202020204" pitchFamily="34" charset="0"/>
              </a:rPr>
              <a:t>Robert Surcouf</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14" tooltip="12 décembre"/>
              </a:rPr>
              <a:t>12</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15" tooltip="Décembre 1773"/>
              </a:rPr>
              <a:t>décembre</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16" tooltip="1773"/>
              </a:rPr>
              <a:t>1773</a:t>
            </a:r>
            <a:r>
              <a:rPr lang="fr-FR" b="0" i="0" dirty="0" smtClean="0">
                <a:solidFill>
                  <a:srgbClr val="222222"/>
                </a:solidFill>
                <a:effectLst/>
                <a:latin typeface="Arial" panose="020B0604020202020204" pitchFamily="34" charset="0"/>
              </a:rPr>
              <a:t> à </a:t>
            </a:r>
            <a:r>
              <a:rPr lang="fr-FR" b="0" i="0" u="none" strike="noStrike" dirty="0" smtClean="0">
                <a:solidFill>
                  <a:srgbClr val="0B0080"/>
                </a:solidFill>
                <a:effectLst/>
                <a:latin typeface="Arial" panose="020B0604020202020204" pitchFamily="34" charset="0"/>
                <a:hlinkClick r:id="rId17" tooltip="Saint-Malo"/>
              </a:rPr>
              <a:t>Saint-Malo</a:t>
            </a:r>
            <a:r>
              <a:rPr lang="fr-FR" b="0" i="0" dirty="0" smtClean="0">
                <a:solidFill>
                  <a:srgbClr val="222222"/>
                </a:solidFill>
                <a:effectLst/>
                <a:latin typeface="Arial" panose="020B0604020202020204" pitchFamily="34" charset="0"/>
              </a:rPr>
              <a:t> - </a:t>
            </a:r>
            <a:r>
              <a:rPr lang="fr-FR" b="0" i="0" u="none" strike="noStrike" dirty="0" smtClean="0">
                <a:solidFill>
                  <a:srgbClr val="0B0080"/>
                </a:solidFill>
                <a:effectLst/>
                <a:latin typeface="Arial" panose="020B0604020202020204" pitchFamily="34" charset="0"/>
                <a:hlinkClick r:id="rId18" tooltip="8 juillet"/>
              </a:rPr>
              <a:t>8</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19" tooltip="Juillet 1827"/>
              </a:rPr>
              <a:t>juillet</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20" tooltip="1827"/>
              </a:rPr>
              <a:t>1827</a:t>
            </a:r>
            <a:r>
              <a:rPr lang="fr-FR" b="0" i="0" dirty="0" smtClean="0">
                <a:solidFill>
                  <a:srgbClr val="222222"/>
                </a:solidFill>
                <a:effectLst/>
                <a:latin typeface="Arial" panose="020B0604020202020204" pitchFamily="34" charset="0"/>
              </a:rPr>
              <a:t> à </a:t>
            </a:r>
            <a:r>
              <a:rPr lang="fr-FR" b="0" i="0" u="none" strike="noStrike" dirty="0" smtClean="0">
                <a:solidFill>
                  <a:srgbClr val="0B0080"/>
                </a:solidFill>
                <a:effectLst/>
                <a:latin typeface="Arial" panose="020B0604020202020204" pitchFamily="34" charset="0"/>
                <a:hlinkClick r:id="rId21" tooltip="Saint-Servan"/>
              </a:rPr>
              <a:t>Saint-Servan</a:t>
            </a:r>
            <a:r>
              <a:rPr lang="fr-FR" b="0" i="0" dirty="0" smtClean="0">
                <a:solidFill>
                  <a:srgbClr val="222222"/>
                </a:solidFill>
                <a:effectLst/>
                <a:latin typeface="Arial" panose="020B0604020202020204" pitchFamily="34" charset="0"/>
              </a:rPr>
              <a:t>) est un </a:t>
            </a:r>
            <a:r>
              <a:rPr lang="fr-FR" b="0" i="0" u="none" strike="noStrike" dirty="0" smtClean="0">
                <a:solidFill>
                  <a:srgbClr val="0B0080"/>
                </a:solidFill>
                <a:effectLst/>
                <a:latin typeface="Arial" panose="020B0604020202020204" pitchFamily="34" charset="0"/>
                <a:hlinkClick r:id="rId22" tooltip="Corsaire"/>
              </a:rPr>
              <a:t>corsaire</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23" tooltip="France"/>
              </a:rPr>
              <a:t>français</a:t>
            </a:r>
            <a:r>
              <a:rPr lang="fr-FR" b="0" i="0" dirty="0" smtClean="0">
                <a:solidFill>
                  <a:srgbClr val="222222"/>
                </a:solidFill>
                <a:effectLst/>
                <a:latin typeface="Arial" panose="020B0604020202020204" pitchFamily="34" charset="0"/>
              </a:rPr>
              <a:t>.</a:t>
            </a:r>
          </a:p>
          <a:p>
            <a:r>
              <a:rPr lang="fr-FR" b="0" i="0" dirty="0" smtClean="0">
                <a:solidFill>
                  <a:srgbClr val="222222"/>
                </a:solidFill>
                <a:effectLst/>
                <a:latin typeface="Arial" panose="020B0604020202020204" pitchFamily="34" charset="0"/>
              </a:rPr>
              <a:t>Embarqué dès l'âge de 13 ans, il devient ensuite capitaine corsaire. Il harcèle les marines marchandes et militaires britanniques, non seulement sur les mers de l'Europe, mais aussi sur celles de l'Inde. Ses activités le font reconnaître - il est nommé membre de la </a:t>
            </a:r>
            <a:r>
              <a:rPr lang="fr-FR" b="0" i="0" u="none" strike="noStrike" dirty="0" smtClean="0">
                <a:solidFill>
                  <a:srgbClr val="0B0080"/>
                </a:solidFill>
                <a:effectLst/>
                <a:latin typeface="Arial" panose="020B0604020202020204" pitchFamily="34" charset="0"/>
                <a:hlinkClick r:id="rId24" tooltip="Légion d'honneur"/>
              </a:rPr>
              <a:t>Légion d'honneur</a:t>
            </a:r>
            <a:r>
              <a:rPr lang="fr-FR" b="0" i="0" dirty="0" smtClean="0">
                <a:solidFill>
                  <a:srgbClr val="222222"/>
                </a:solidFill>
                <a:effectLst/>
                <a:latin typeface="Arial" panose="020B0604020202020204" pitchFamily="34" charset="0"/>
              </a:rPr>
              <a:t> le 26 </a:t>
            </a:r>
            <a:r>
              <a:rPr lang="fr-FR" b="0" i="0" u="none" strike="noStrike" dirty="0" smtClean="0">
                <a:solidFill>
                  <a:srgbClr val="0B0080"/>
                </a:solidFill>
                <a:effectLst/>
                <a:latin typeface="Arial" panose="020B0604020202020204" pitchFamily="34" charset="0"/>
                <a:hlinkClick r:id="rId25" tooltip="Prairial"/>
              </a:rPr>
              <a:t>prairial</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26" tooltip="An XII"/>
              </a:rPr>
              <a:t>an XII</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27" tooltip="14 juin"/>
              </a:rPr>
              <a:t>14</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28" tooltip="Juin 1804"/>
              </a:rPr>
              <a:t>juin</a:t>
            </a:r>
            <a:r>
              <a:rPr lang="fr-FR" b="0" i="0" dirty="0" smtClean="0">
                <a:solidFill>
                  <a:srgbClr val="222222"/>
                </a:solidFill>
                <a:effectLst/>
                <a:latin typeface="Arial" panose="020B0604020202020204" pitchFamily="34" charset="0"/>
              </a:rPr>
              <a:t> </a:t>
            </a:r>
            <a:r>
              <a:rPr lang="fr-FR" b="0" i="0" u="none" strike="noStrike" dirty="0" smtClean="0">
                <a:solidFill>
                  <a:srgbClr val="0B0080"/>
                </a:solidFill>
                <a:effectLst/>
                <a:latin typeface="Arial" panose="020B0604020202020204" pitchFamily="34" charset="0"/>
                <a:hlinkClick r:id="rId29" tooltip="1804"/>
              </a:rPr>
              <a:t>1804</a:t>
            </a:r>
            <a:r>
              <a:rPr lang="fr-FR" b="0" i="0" dirty="0" smtClean="0">
                <a:solidFill>
                  <a:srgbClr val="222222"/>
                </a:solidFill>
                <a:effectLst/>
                <a:latin typeface="Arial" panose="020B0604020202020204" pitchFamily="34" charset="0"/>
              </a:rPr>
              <a:t>) - et l'enrichissent. Il devient l'un des plus riches et puissants armateurs de Saint-Malo et un prospère propriétaire de 800 hectares de terrain.</a:t>
            </a:r>
            <a:endParaRPr lang="fr-FR" b="0" i="0" dirty="0">
              <a:solidFill>
                <a:srgbClr val="222222"/>
              </a:solidFill>
              <a:effectLst/>
              <a:latin typeface="Arial" panose="020B0604020202020204" pitchFamily="34" charset="0"/>
            </a:endParaRPr>
          </a:p>
        </p:txBody>
      </p:sp>
      <p:sp>
        <p:nvSpPr>
          <p:cNvPr id="5" name="Rectangle 4"/>
          <p:cNvSpPr/>
          <p:nvPr/>
        </p:nvSpPr>
        <p:spPr>
          <a:xfrm>
            <a:off x="392483" y="1997838"/>
            <a:ext cx="6096000" cy="1477328"/>
          </a:xfrm>
          <a:prstGeom prst="rect">
            <a:avLst/>
          </a:prstGeom>
        </p:spPr>
        <p:txBody>
          <a:bodyPr>
            <a:spAutoFit/>
          </a:bodyPr>
          <a:lstStyle/>
          <a:p>
            <a:r>
              <a:rPr lang="fr-FR" b="1" i="0" dirty="0" smtClean="0">
                <a:solidFill>
                  <a:srgbClr val="222222"/>
                </a:solidFill>
                <a:effectLst/>
                <a:latin typeface="arial" panose="020B0604020202020204" pitchFamily="34" charset="0"/>
              </a:rPr>
              <a:t>René </a:t>
            </a:r>
            <a:r>
              <a:rPr lang="fr-FR" b="1" i="0" dirty="0" err="1" smtClean="0">
                <a:solidFill>
                  <a:srgbClr val="222222"/>
                </a:solidFill>
                <a:effectLst/>
                <a:latin typeface="arial" panose="020B0604020202020204" pitchFamily="34" charset="0"/>
              </a:rPr>
              <a:t>Trouin</a:t>
            </a:r>
            <a:r>
              <a:rPr lang="fr-FR" b="1" i="0" dirty="0" smtClean="0">
                <a:solidFill>
                  <a:srgbClr val="222222"/>
                </a:solidFill>
                <a:effectLst/>
                <a:latin typeface="arial" panose="020B0604020202020204" pitchFamily="34" charset="0"/>
              </a:rPr>
              <a:t>, sieur du Gué</a:t>
            </a:r>
            <a:r>
              <a:rPr lang="fr-FR" b="0" i="0" dirty="0" smtClean="0">
                <a:solidFill>
                  <a:srgbClr val="222222"/>
                </a:solidFill>
                <a:effectLst/>
                <a:latin typeface="arial" panose="020B0604020202020204" pitchFamily="34" charset="0"/>
              </a:rPr>
              <a:t>, dit Duguay-Trouin, né le 10 juin 1673 à Saint-Malo et mort le 27 septembre 1736 à Paris, est un corsaire français. Né dans une famille d'armateurs malouins, il commence sa carrière en 1689 et reçoit, dès 1691, le commandement d'un navire.</a:t>
            </a:r>
            <a:endParaRPr lang="fr-FR" dirty="0"/>
          </a:p>
        </p:txBody>
      </p:sp>
    </p:spTree>
    <p:extLst>
      <p:ext uri="{BB962C8B-B14F-4D97-AF65-F5344CB8AC3E}">
        <p14:creationId xmlns:p14="http://schemas.microsoft.com/office/powerpoint/2010/main" val="42161962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1995814" y="1189353"/>
            <a:ext cx="6096000" cy="369332"/>
          </a:xfrm>
          <a:prstGeom prst="rect">
            <a:avLst/>
          </a:prstGeom>
        </p:spPr>
        <p:txBody>
          <a:bodyPr>
            <a:spAutoFit/>
          </a:bodyPr>
          <a:lstStyle/>
          <a:p>
            <a:r>
              <a:rPr lang="fr-FR" b="1" i="0" dirty="0" smtClean="0">
                <a:solidFill>
                  <a:srgbClr val="008000"/>
                </a:solidFill>
                <a:effectLst/>
                <a:latin typeface="verdana" panose="020B0604030504040204" pitchFamily="34" charset="0"/>
              </a:rPr>
              <a:t> </a:t>
            </a:r>
            <a:endParaRPr lang="fr-FR" b="1" i="0" dirty="0">
              <a:solidFill>
                <a:srgbClr val="008000"/>
              </a:solidFill>
              <a:effectLst/>
              <a:latin typeface="Verdana" panose="020B0604030504040204" pitchFamily="34" charset="0"/>
              <a:ea typeface="Verdana" panose="020B0604030504040204" pitchFamily="34" charset="0"/>
            </a:endParaRPr>
          </a:p>
        </p:txBody>
      </p:sp>
      <p:pic>
        <p:nvPicPr>
          <p:cNvPr id="7176" name="Picture 8" descr="corsair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9282" y="1539514"/>
            <a:ext cx="6467606" cy="410099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37574" y="268999"/>
            <a:ext cx="4911247" cy="5909310"/>
          </a:xfrm>
          <a:prstGeom prst="rect">
            <a:avLst/>
          </a:prstGeom>
        </p:spPr>
        <p:txBody>
          <a:bodyPr wrap="square">
            <a:spAutoFit/>
          </a:bodyPr>
          <a:lstStyle/>
          <a:p>
            <a:pPr fontAlgn="base"/>
            <a:r>
              <a:rPr lang="fr-FR" b="0" dirty="0" smtClean="0">
                <a:solidFill>
                  <a:srgbClr val="2D2D2D"/>
                </a:solidFill>
                <a:effectLst/>
                <a:latin typeface="Droid Sans"/>
              </a:rPr>
              <a:t>Un roi démuni de flotte pouvait tout à fait délivrer des lettres de marque à un particulier pour l'autoriser à attaquer les navires ennemis.</a:t>
            </a:r>
          </a:p>
          <a:p>
            <a:pPr fontAlgn="base"/>
            <a:r>
              <a:rPr lang="fr-FR" b="0" dirty="0" smtClean="0">
                <a:solidFill>
                  <a:srgbClr val="2D2D2D"/>
                </a:solidFill>
                <a:effectLst/>
                <a:latin typeface="Droid Sans"/>
              </a:rPr>
              <a:t>Bien entendu, sur le papier, le corsaire obéit à son "client", mais dans les faits, en pleine mer </a:t>
            </a:r>
            <a:r>
              <a:rPr lang="fr-FR" b="1" dirty="0" smtClean="0">
                <a:solidFill>
                  <a:srgbClr val="2D2D2D"/>
                </a:solidFill>
                <a:effectLst/>
                <a:latin typeface="Droid Sans"/>
              </a:rPr>
              <a:t>personne n’était là pour les surveiller,</a:t>
            </a:r>
            <a:r>
              <a:rPr lang="fr-FR" b="0" dirty="0" smtClean="0">
                <a:solidFill>
                  <a:srgbClr val="2D2D2D"/>
                </a:solidFill>
                <a:effectLst/>
                <a:latin typeface="Droid Sans"/>
              </a:rPr>
              <a:t> les corsaires s’attribuaient parfois quelques libertés.</a:t>
            </a:r>
          </a:p>
          <a:p>
            <a:pPr fontAlgn="base"/>
            <a:r>
              <a:rPr lang="fr-FR" b="0" dirty="0" smtClean="0">
                <a:solidFill>
                  <a:srgbClr val="2D2D2D"/>
                </a:solidFill>
                <a:effectLst/>
                <a:latin typeface="Droid Sans"/>
              </a:rPr>
              <a:t>Une autre différence notable entre pirates et corsaires : </a:t>
            </a:r>
            <a:r>
              <a:rPr lang="fr-FR" b="1" dirty="0" smtClean="0">
                <a:solidFill>
                  <a:srgbClr val="2D2D2D"/>
                </a:solidFill>
                <a:effectLst/>
                <a:latin typeface="Droid Sans"/>
              </a:rPr>
              <a:t>ce dernier ne sera pas pendu s’il se fait arrêter,</a:t>
            </a:r>
            <a:r>
              <a:rPr lang="fr-FR" b="0" dirty="0" smtClean="0">
                <a:solidFill>
                  <a:srgbClr val="2D2D2D"/>
                </a:solidFill>
                <a:effectLst/>
                <a:latin typeface="Droid Sans"/>
              </a:rPr>
              <a:t> il lui suffira de montrer ses lettres de marque pour éviter la corde, mieux valait ne pas les perdre ! En étant capturé, un corsaire est considéré comme un</a:t>
            </a:r>
            <a:r>
              <a:rPr lang="fr-FR" b="1" dirty="0" smtClean="0">
                <a:solidFill>
                  <a:srgbClr val="2D2D2D"/>
                </a:solidFill>
                <a:effectLst/>
                <a:latin typeface="Droid Sans"/>
              </a:rPr>
              <a:t> prisonnier de guerre</a:t>
            </a:r>
            <a:r>
              <a:rPr lang="fr-FR" b="0" dirty="0" smtClean="0">
                <a:solidFill>
                  <a:srgbClr val="2D2D2D"/>
                </a:solidFill>
                <a:effectLst/>
                <a:latin typeface="Droid Sans"/>
              </a:rPr>
              <a:t>. </a:t>
            </a:r>
          </a:p>
          <a:p>
            <a:pPr fontAlgn="base"/>
            <a:r>
              <a:rPr lang="fr-FR" b="0" dirty="0" smtClean="0">
                <a:solidFill>
                  <a:srgbClr val="2D2D2D"/>
                </a:solidFill>
                <a:effectLst/>
                <a:latin typeface="Droid Sans"/>
              </a:rPr>
              <a:t>Beaucoup de pirates furent avant tout corsaires, comme </a:t>
            </a:r>
            <a:r>
              <a:rPr lang="fr-FR" b="1" dirty="0" smtClean="0">
                <a:solidFill>
                  <a:srgbClr val="2D2D2D"/>
                </a:solidFill>
                <a:effectLst/>
                <a:latin typeface="Droid Sans"/>
              </a:rPr>
              <a:t>Barbe-Noire</a:t>
            </a:r>
            <a:r>
              <a:rPr lang="fr-FR" b="0" dirty="0" smtClean="0">
                <a:solidFill>
                  <a:srgbClr val="2D2D2D"/>
                </a:solidFill>
                <a:effectLst/>
                <a:latin typeface="Droid Sans"/>
              </a:rPr>
              <a:t> qui, avant de devenir le terrible pirate que nous connaissons tous, a fait ses débuts sur un navire de corsaires.</a:t>
            </a:r>
            <a:endParaRPr lang="fr-FR" b="0" dirty="0">
              <a:solidFill>
                <a:srgbClr val="2D2D2D"/>
              </a:solidFill>
              <a:effectLst/>
              <a:latin typeface="Droid Sans"/>
            </a:endParaRPr>
          </a:p>
        </p:txBody>
      </p:sp>
      <p:sp>
        <p:nvSpPr>
          <p:cNvPr id="6" name="Rectangle 5"/>
          <p:cNvSpPr/>
          <p:nvPr/>
        </p:nvSpPr>
        <p:spPr>
          <a:xfrm>
            <a:off x="5269282" y="266023"/>
            <a:ext cx="6096000" cy="923330"/>
          </a:xfrm>
          <a:prstGeom prst="rect">
            <a:avLst/>
          </a:prstGeom>
        </p:spPr>
        <p:txBody>
          <a:bodyPr>
            <a:spAutoFit/>
          </a:bodyPr>
          <a:lstStyle/>
          <a:p>
            <a:r>
              <a:rPr lang="fr-FR" b="1" i="0" dirty="0" smtClean="0">
                <a:solidFill>
                  <a:srgbClr val="2D2D2D"/>
                </a:solidFill>
                <a:effectLst/>
                <a:latin typeface="Droid Sans"/>
              </a:rPr>
              <a:t>Pour résumer, le corsaire fait la guerre aux ennemis qu'on lui a désigné, tandis que les pirates, eux, font la guerre à tout le monde ! </a:t>
            </a:r>
            <a:endParaRPr lang="fr-FR" dirty="0"/>
          </a:p>
        </p:txBody>
      </p:sp>
      <p:sp>
        <p:nvSpPr>
          <p:cNvPr id="7" name="Rectangle 6"/>
          <p:cNvSpPr/>
          <p:nvPr/>
        </p:nvSpPr>
        <p:spPr>
          <a:xfrm>
            <a:off x="324632" y="6055002"/>
            <a:ext cx="6815203" cy="646331"/>
          </a:xfrm>
          <a:prstGeom prst="rect">
            <a:avLst/>
          </a:prstGeom>
        </p:spPr>
        <p:txBody>
          <a:bodyPr wrap="square">
            <a:spAutoFit/>
          </a:bodyPr>
          <a:lstStyle/>
          <a:p>
            <a:r>
              <a:rPr lang="fr-FR" b="0" i="0" dirty="0" smtClean="0">
                <a:solidFill>
                  <a:srgbClr val="2D2D2D"/>
                </a:solidFill>
                <a:effectLst/>
                <a:latin typeface="Droid Sans"/>
              </a:rPr>
              <a:t>Bien entendu, tout cela, c'est sur le papier, dans la réalité, la limite entre les corsaires et les pirates était parfois assez floue. </a:t>
            </a:r>
            <a:endParaRPr lang="fr-FR" dirty="0"/>
          </a:p>
        </p:txBody>
      </p:sp>
    </p:spTree>
    <p:extLst>
      <p:ext uri="{BB962C8B-B14F-4D97-AF65-F5344CB8AC3E}">
        <p14:creationId xmlns:p14="http://schemas.microsoft.com/office/powerpoint/2010/main" val="32161730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542152" y="594122"/>
            <a:ext cx="6096000" cy="4832092"/>
          </a:xfrm>
          <a:prstGeom prst="rect">
            <a:avLst/>
          </a:prstGeom>
        </p:spPr>
        <p:txBody>
          <a:bodyPr>
            <a:spAutoFit/>
          </a:bodyPr>
          <a:lstStyle/>
          <a:p>
            <a:r>
              <a:rPr lang="fr-FR" b="1" i="1" dirty="0" smtClean="0">
                <a:solidFill>
                  <a:srgbClr val="000000"/>
                </a:solidFill>
                <a:effectLst/>
                <a:latin typeface="Times New Roman" panose="02020603050405020304" pitchFamily="18" charset="0"/>
              </a:rPr>
              <a:t>            </a:t>
            </a:r>
            <a:r>
              <a:rPr lang="fr-FR" sz="2000" b="1" i="1" dirty="0" smtClean="0">
                <a:solidFill>
                  <a:srgbClr val="FF0000"/>
                </a:solidFill>
                <a:effectLst/>
                <a:latin typeface="Times New Roman" panose="02020603050405020304" pitchFamily="18" charset="0"/>
              </a:rPr>
              <a:t>Le flibustier</a:t>
            </a:r>
            <a:r>
              <a:rPr lang="fr-FR" sz="2000" b="1" i="0" dirty="0" smtClean="0">
                <a:solidFill>
                  <a:srgbClr val="FF0000"/>
                </a:solidFill>
                <a:effectLst/>
                <a:latin typeface="Times New Roman" panose="02020603050405020304" pitchFamily="18" charset="0"/>
              </a:rPr>
              <a:t> (ou « </a:t>
            </a:r>
            <a:r>
              <a:rPr lang="fr-FR" sz="2000" b="1" i="0" dirty="0" smtClean="0">
                <a:solidFill>
                  <a:srgbClr val="FF0000"/>
                </a:solidFill>
                <a:effectLst/>
                <a:latin typeface="Times New Roman" panose="02020603050405020304" pitchFamily="18" charset="0"/>
                <a:hlinkClick r:id="rId3" tooltip="frère de la côte"/>
              </a:rPr>
              <a:t>frère de la côte</a:t>
            </a:r>
            <a:r>
              <a:rPr lang="fr-FR" sz="2000" b="1" i="0" dirty="0" smtClean="0">
                <a:solidFill>
                  <a:srgbClr val="FF0000"/>
                </a:solidFill>
                <a:effectLst/>
                <a:latin typeface="Times New Roman" panose="02020603050405020304" pitchFamily="18" charset="0"/>
              </a:rPr>
              <a:t> »</a:t>
            </a:r>
          </a:p>
          <a:p>
            <a:endParaRPr lang="fr-FR" b="1" dirty="0">
              <a:solidFill>
                <a:srgbClr val="000000"/>
              </a:solidFill>
              <a:latin typeface="Times New Roman" panose="02020603050405020304" pitchFamily="18" charset="0"/>
            </a:endParaRPr>
          </a:p>
          <a:p>
            <a:endParaRPr lang="fr-FR" b="1" i="0" dirty="0" smtClean="0">
              <a:solidFill>
                <a:srgbClr val="000000"/>
              </a:solidFill>
              <a:effectLst/>
              <a:latin typeface="Times New Roman" panose="02020603050405020304" pitchFamily="18" charset="0"/>
            </a:endParaRPr>
          </a:p>
          <a:p>
            <a:r>
              <a:rPr lang="fr-FR" b="1" i="0" dirty="0" smtClean="0">
                <a:solidFill>
                  <a:srgbClr val="000000"/>
                </a:solidFill>
                <a:effectLst/>
                <a:latin typeface="Times New Roman" panose="02020603050405020304" pitchFamily="18" charset="0"/>
              </a:rPr>
              <a:t>de l'ancien anglais « </a:t>
            </a:r>
            <a:r>
              <a:rPr lang="fr-FR" b="1" i="0" dirty="0" err="1" smtClean="0">
                <a:solidFill>
                  <a:srgbClr val="000000"/>
                </a:solidFill>
                <a:effectLst/>
                <a:latin typeface="Times New Roman" panose="02020603050405020304" pitchFamily="18" charset="0"/>
              </a:rPr>
              <a:t>flibutor</a:t>
            </a:r>
            <a:r>
              <a:rPr lang="fr-FR" b="1" i="0" dirty="0" smtClean="0">
                <a:solidFill>
                  <a:srgbClr val="000000"/>
                </a:solidFill>
                <a:effectLst/>
                <a:latin typeface="Times New Roman" panose="02020603050405020304" pitchFamily="18" charset="0"/>
              </a:rPr>
              <a:t> » emprunté au néerlandais « </a:t>
            </a:r>
            <a:r>
              <a:rPr lang="fr-FR" b="1" i="0" dirty="0" err="1" smtClean="0">
                <a:solidFill>
                  <a:srgbClr val="000000"/>
                </a:solidFill>
                <a:effectLst/>
                <a:latin typeface="Times New Roman" panose="02020603050405020304" pitchFamily="18" charset="0"/>
              </a:rPr>
              <a:t>vrijbueter</a:t>
            </a:r>
            <a:r>
              <a:rPr lang="fr-FR" b="1" i="0" dirty="0" smtClean="0">
                <a:solidFill>
                  <a:srgbClr val="000000"/>
                </a:solidFill>
                <a:effectLst/>
                <a:latin typeface="Times New Roman" panose="02020603050405020304" pitchFamily="18" charset="0"/>
              </a:rPr>
              <a:t> », proprement dit « libre faiseur de butin ») est un corsaire des Antilles qui va sus à l'Espagnol aux </a:t>
            </a:r>
            <a:r>
              <a:rPr lang="fr-FR" b="1" i="0" dirty="0" err="1" smtClean="0">
                <a:solidFill>
                  <a:srgbClr val="000000"/>
                </a:solidFill>
                <a:effectLst/>
                <a:latin typeface="Times New Roman" panose="02020603050405020304" pitchFamily="18" charset="0"/>
              </a:rPr>
              <a:t>XVIIè</a:t>
            </a:r>
            <a:r>
              <a:rPr lang="fr-FR" b="1" i="0" dirty="0" smtClean="0">
                <a:solidFill>
                  <a:srgbClr val="000000"/>
                </a:solidFill>
                <a:effectLst/>
                <a:latin typeface="Times New Roman" panose="02020603050405020304" pitchFamily="18" charset="0"/>
              </a:rPr>
              <a:t> et </a:t>
            </a:r>
            <a:r>
              <a:rPr lang="fr-FR" b="1" i="0" dirty="0" err="1" smtClean="0">
                <a:solidFill>
                  <a:srgbClr val="000000"/>
                </a:solidFill>
                <a:effectLst/>
                <a:latin typeface="Times New Roman" panose="02020603050405020304" pitchFamily="18" charset="0"/>
              </a:rPr>
              <a:t>XVIIIè</a:t>
            </a:r>
            <a:r>
              <a:rPr lang="fr-FR" b="1" i="0" dirty="0" smtClean="0">
                <a:solidFill>
                  <a:srgbClr val="000000"/>
                </a:solidFill>
                <a:effectLst/>
                <a:latin typeface="Times New Roman" panose="02020603050405020304" pitchFamily="18" charset="0"/>
              </a:rPr>
              <a:t> siècle (ce n'est pas un pirate !).</a:t>
            </a:r>
            <a:r>
              <a:rPr lang="fr-FR" dirty="0" smtClean="0"/>
              <a:t/>
            </a:r>
            <a:br>
              <a:rPr lang="fr-FR" dirty="0" smtClean="0"/>
            </a:br>
            <a:r>
              <a:rPr lang="fr-FR" b="1" i="0" dirty="0" smtClean="0">
                <a:solidFill>
                  <a:srgbClr val="000000"/>
                </a:solidFill>
                <a:effectLst/>
                <a:latin typeface="Times New Roman" panose="02020603050405020304" pitchFamily="18" charset="0"/>
              </a:rPr>
              <a:t>Le mot apparaît à la fin du </a:t>
            </a:r>
            <a:r>
              <a:rPr lang="fr-FR" b="1" i="0" dirty="0" err="1" smtClean="0">
                <a:solidFill>
                  <a:srgbClr val="000000"/>
                </a:solidFill>
                <a:effectLst/>
                <a:latin typeface="Times New Roman" panose="02020603050405020304" pitchFamily="18" charset="0"/>
              </a:rPr>
              <a:t>XVIIè</a:t>
            </a:r>
            <a:r>
              <a:rPr lang="fr-FR" b="1" i="0" dirty="0" smtClean="0">
                <a:solidFill>
                  <a:srgbClr val="000000"/>
                </a:solidFill>
                <a:effectLst/>
                <a:latin typeface="Times New Roman" panose="02020603050405020304" pitchFamily="18" charset="0"/>
              </a:rPr>
              <a:t> siècle (Furetière, 1690), mais il est usité depuis </a:t>
            </a:r>
            <a:r>
              <a:rPr lang="fr-FR" b="1" i="0" dirty="0" err="1" smtClean="0">
                <a:solidFill>
                  <a:srgbClr val="000000"/>
                </a:solidFill>
                <a:effectLst/>
                <a:latin typeface="Times New Roman" panose="02020603050405020304" pitchFamily="18" charset="0"/>
              </a:rPr>
              <a:t>Dutertre</a:t>
            </a:r>
            <a:r>
              <a:rPr lang="fr-FR" b="1" i="0" dirty="0" smtClean="0">
                <a:solidFill>
                  <a:srgbClr val="000000"/>
                </a:solidFill>
                <a:effectLst/>
                <a:latin typeface="Times New Roman" panose="02020603050405020304" pitchFamily="18" charset="0"/>
              </a:rPr>
              <a:t> en 1667. Ce mot se traduit par "</a:t>
            </a:r>
            <a:r>
              <a:rPr lang="fr-FR" b="1" i="0" dirty="0" err="1" smtClean="0">
                <a:solidFill>
                  <a:srgbClr val="000000"/>
                </a:solidFill>
                <a:effectLst/>
                <a:latin typeface="Times New Roman" panose="02020603050405020304" pitchFamily="18" charset="0"/>
              </a:rPr>
              <a:t>freebooter</a:t>
            </a:r>
            <a:r>
              <a:rPr lang="fr-FR" b="1" i="0" dirty="0" smtClean="0">
                <a:solidFill>
                  <a:srgbClr val="000000"/>
                </a:solidFill>
                <a:effectLst/>
                <a:latin typeface="Times New Roman" panose="02020603050405020304" pitchFamily="18" charset="0"/>
              </a:rPr>
              <a:t>" en anglais ; le sens littéral signifie "libre butineur". En français, ce mot est devenu "</a:t>
            </a:r>
            <a:r>
              <a:rPr lang="fr-FR" b="1" i="0" dirty="0" err="1" smtClean="0">
                <a:solidFill>
                  <a:srgbClr val="000000"/>
                </a:solidFill>
                <a:effectLst/>
                <a:latin typeface="Times New Roman" panose="02020603050405020304" pitchFamily="18" charset="0"/>
              </a:rPr>
              <a:t>friboutier</a:t>
            </a:r>
            <a:r>
              <a:rPr lang="fr-FR" b="1" i="0" dirty="0" smtClean="0">
                <a:solidFill>
                  <a:srgbClr val="000000"/>
                </a:solidFill>
                <a:effectLst/>
                <a:latin typeface="Times New Roman" panose="02020603050405020304" pitchFamily="18" charset="0"/>
              </a:rPr>
              <a:t>", sans que l'on puisse savoir à quelle époque il est devenu "le flibustier".</a:t>
            </a:r>
            <a:r>
              <a:rPr lang="fr-FR" dirty="0"/>
              <a:t>  </a:t>
            </a:r>
            <a:r>
              <a:rPr lang="fr-FR" b="1" dirty="0">
                <a:latin typeface="Times New Roman" panose="02020603050405020304" pitchFamily="18" charset="0"/>
                <a:cs typeface="Times New Roman" panose="02020603050405020304" pitchFamily="18" charset="0"/>
              </a:rPr>
              <a:t>les mercenaires de la mer. Ils attaquent autant à terre qu’en mer. Flibustier signifie « libre butin », EGALITE est leur maître mot (chacun doit porter au butin commun tout ce qu’il a pris) mais la folie de l’or et du sang court dans leurs veines.</a:t>
            </a:r>
          </a:p>
        </p:txBody>
      </p:sp>
      <p:pic>
        <p:nvPicPr>
          <p:cNvPr id="3076" name="Picture 4" descr="http://i35.servimg.com/u/f35/10/09/36/87/aborda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3337" y="807928"/>
            <a:ext cx="4183476" cy="5242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0804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3" name="Picture 4" descr="https://upload.wikimedia.org/wikipedia/commons/thumb/6/6a/Anonymous_portrait_of_Jean_Lafitte%2C_early_19th_century%2C_Rosenberg_Library%2C_Galveston%2C_Texas.JPG/220px-Anonymous_portrait_of_Jean_Lafitte%2C_early_19th_century%2C_Rosenberg_Library%2C_Galveston%2C_Tex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2127" y="240712"/>
            <a:ext cx="2965058" cy="360477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632565" y="467265"/>
            <a:ext cx="6976997" cy="120032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b="1" i="0" u="none" strike="noStrike" cap="none" normalizeH="0" baseline="0" dirty="0" smtClean="0">
                <a:ln>
                  <a:noFill/>
                </a:ln>
                <a:solidFill>
                  <a:srgbClr val="3366FF"/>
                </a:solidFill>
                <a:effectLst/>
                <a:cs typeface="Arial" panose="020B0604020202020204" pitchFamily="34" charset="0"/>
              </a:rPr>
              <a:t>Jean Lafitte</a:t>
            </a:r>
            <a:r>
              <a:rPr kumimoji="0" lang="fr-FR" altLang="fr-FR" b="0" i="0" u="none" strike="noStrike" cap="none" normalizeH="0" baseline="0" dirty="0" smtClean="0">
                <a:ln>
                  <a:noFill/>
                </a:ln>
                <a:solidFill>
                  <a:srgbClr val="222222"/>
                </a:solidFill>
                <a:effectLst/>
                <a:cs typeface="Arial" panose="020B0604020202020204" pitchFamily="34" charset="0"/>
              </a:rPr>
              <a:t>, </a:t>
            </a:r>
            <a:r>
              <a:rPr kumimoji="0" lang="fr-FR" altLang="fr-FR" b="0" i="0" u="none" strike="noStrike" cap="none" normalizeH="0" baseline="0" dirty="0" smtClean="0">
                <a:ln>
                  <a:noFill/>
                </a:ln>
                <a:solidFill>
                  <a:srgbClr val="008000"/>
                </a:solidFill>
                <a:effectLst/>
                <a:cs typeface="Arial" panose="020B0604020202020204" pitchFamily="34" charset="0"/>
              </a:rPr>
              <a:t>né dans les années 1770-1780 dans le Sud-Ouest de la France ou peut-être à </a:t>
            </a:r>
            <a:r>
              <a:rPr kumimoji="0" lang="fr-FR" altLang="fr-FR" b="0" i="0" u="none" strike="noStrike" cap="none" normalizeH="0" baseline="0" dirty="0" smtClean="0">
                <a:ln>
                  <a:noFill/>
                </a:ln>
                <a:solidFill>
                  <a:srgbClr val="008000"/>
                </a:solidFill>
                <a:effectLst/>
                <a:cs typeface="Arial" panose="020B0604020202020204" pitchFamily="34" charset="0"/>
                <a:hlinkClick r:id="rId4" tooltip="Saint-Domingue (colonie française)"/>
              </a:rPr>
              <a:t>Saint-Domingue</a:t>
            </a:r>
            <a:r>
              <a:rPr kumimoji="0" lang="fr-FR" altLang="fr-FR" b="0" i="0" u="none" strike="noStrike" cap="none" normalizeH="0" baseline="0" dirty="0" smtClean="0">
                <a:ln>
                  <a:noFill/>
                </a:ln>
                <a:solidFill>
                  <a:srgbClr val="008000"/>
                </a:solidFill>
                <a:effectLst/>
                <a:cs typeface="Arial" panose="020B0604020202020204" pitchFamily="34" charset="0"/>
              </a:rPr>
              <a:t>, et mort vraisemblablement entre 1823 et 1827est un </a:t>
            </a:r>
            <a:r>
              <a:rPr kumimoji="0" lang="fr-FR" altLang="fr-FR" b="0" i="0" u="none" strike="noStrike" cap="none" normalizeH="0" baseline="0" dirty="0" smtClean="0">
                <a:ln>
                  <a:noFill/>
                </a:ln>
                <a:solidFill>
                  <a:srgbClr val="008000"/>
                </a:solidFill>
                <a:effectLst/>
                <a:cs typeface="Arial" panose="020B0604020202020204" pitchFamily="34" charset="0"/>
                <a:hlinkClick r:id="rId5" tooltip="Flibustier"/>
              </a:rPr>
              <a:t>flibustier</a:t>
            </a:r>
            <a:r>
              <a:rPr kumimoji="0" lang="fr-FR" altLang="fr-FR" b="0" i="0" u="none" strike="noStrike" cap="none" normalizeH="0" baseline="0" dirty="0" smtClean="0">
                <a:ln>
                  <a:noFill/>
                </a:ln>
                <a:solidFill>
                  <a:srgbClr val="008000"/>
                </a:solidFill>
                <a:effectLst/>
                <a:cs typeface="Arial" panose="020B0604020202020204" pitchFamily="34" charset="0"/>
              </a:rPr>
              <a:t> </a:t>
            </a:r>
            <a:r>
              <a:rPr kumimoji="0" lang="fr-FR" altLang="fr-FR" b="0" i="0" u="none" strike="noStrike" cap="none" normalizeH="0" baseline="0" dirty="0" smtClean="0">
                <a:ln>
                  <a:noFill/>
                </a:ln>
                <a:solidFill>
                  <a:srgbClr val="008000"/>
                </a:solidFill>
                <a:effectLst/>
                <a:cs typeface="Arial" panose="020B0604020202020204" pitchFamily="34" charset="0"/>
                <a:hlinkClick r:id="rId6" tooltip="Royaume de France"/>
              </a:rPr>
              <a:t>français</a:t>
            </a:r>
            <a:r>
              <a:rPr kumimoji="0" lang="fr-FR" altLang="fr-FR" b="0" i="0" u="none" strike="noStrike" cap="none" normalizeH="0" baseline="0" dirty="0" smtClean="0">
                <a:ln>
                  <a:noFill/>
                </a:ln>
                <a:solidFill>
                  <a:srgbClr val="008000"/>
                </a:solidFill>
                <a:effectLst/>
                <a:cs typeface="Arial" panose="020B0604020202020204" pitchFamily="34" charset="0"/>
              </a:rPr>
              <a:t> qui écumait le </a:t>
            </a:r>
            <a:r>
              <a:rPr kumimoji="0" lang="fr-FR" altLang="fr-FR" b="0" i="0" u="none" strike="noStrike" cap="none" normalizeH="0" baseline="0" dirty="0" smtClean="0">
                <a:ln>
                  <a:noFill/>
                </a:ln>
                <a:solidFill>
                  <a:srgbClr val="008000"/>
                </a:solidFill>
                <a:effectLst/>
                <a:cs typeface="Arial" panose="020B0604020202020204" pitchFamily="34" charset="0"/>
                <a:hlinkClick r:id="rId7" tooltip="Golfe du Mexique"/>
              </a:rPr>
              <a:t>golfe du Mexique</a:t>
            </a:r>
            <a:r>
              <a:rPr kumimoji="0" lang="fr-FR" altLang="fr-FR" b="0" i="0" u="none" strike="noStrike" cap="none" normalizeH="0" baseline="0" dirty="0" smtClean="0">
                <a:ln>
                  <a:noFill/>
                </a:ln>
                <a:solidFill>
                  <a:srgbClr val="008000"/>
                </a:solidFill>
                <a:effectLst/>
                <a:cs typeface="Arial" panose="020B0604020202020204" pitchFamily="34" charset="0"/>
              </a:rPr>
              <a:t> au début du </a:t>
            </a:r>
            <a:r>
              <a:rPr kumimoji="0" lang="fr-FR" altLang="fr-FR" b="0" i="0" u="none" strike="noStrike" cap="none" normalizeH="0" baseline="0" dirty="0" err="1" smtClean="0">
                <a:ln>
                  <a:noFill/>
                </a:ln>
                <a:solidFill>
                  <a:srgbClr val="008000"/>
                </a:solidFill>
                <a:effectLst/>
              </a:rPr>
              <a:t>xix</a:t>
            </a:r>
            <a:r>
              <a:rPr kumimoji="0" lang="fr-FR" altLang="fr-FR" b="0" i="0" u="none" strike="noStrike" cap="none" normalizeH="0" baseline="30000" dirty="0" err="1" smtClean="0">
                <a:ln>
                  <a:noFill/>
                </a:ln>
                <a:solidFill>
                  <a:srgbClr val="008000"/>
                </a:solidFill>
                <a:effectLst/>
              </a:rPr>
              <a:t>e</a:t>
            </a:r>
            <a:r>
              <a:rPr kumimoji="0" lang="fr-FR" altLang="fr-FR" b="0" i="0" u="none" strike="noStrike" cap="none" normalizeH="0" baseline="0" dirty="0" smtClean="0">
                <a:ln>
                  <a:noFill/>
                </a:ln>
                <a:solidFill>
                  <a:srgbClr val="008000"/>
                </a:solidFill>
                <a:effectLst/>
                <a:cs typeface="Arial" panose="020B0604020202020204" pitchFamily="34" charset="0"/>
              </a:rPr>
              <a:t> siècle</a:t>
            </a:r>
            <a:r>
              <a:rPr kumimoji="0" lang="fr-FR" altLang="fr-FR" sz="1000" b="0" i="0" u="none" strike="noStrike" cap="none" normalizeH="0" baseline="0" dirty="0" smtClean="0">
                <a:ln>
                  <a:noFill/>
                </a:ln>
                <a:solidFill>
                  <a:srgbClr val="008000"/>
                </a:solidFill>
                <a:effectLst/>
                <a:latin typeface="Arial" panose="020B0604020202020204" pitchFamily="34" charset="0"/>
                <a:cs typeface="Arial" panose="020B0604020202020204" pitchFamily="34" charset="0"/>
              </a:rPr>
              <a:t>.</a:t>
            </a:r>
            <a:r>
              <a:rPr kumimoji="0" lang="fr-FR" altLang="fr-FR" sz="800" b="0" i="0" u="none" strike="noStrike" cap="none" normalizeH="0" baseline="0" dirty="0" smtClean="0">
                <a:ln>
                  <a:noFill/>
                </a:ln>
                <a:solidFill>
                  <a:srgbClr val="008000"/>
                </a:solidFill>
                <a:effectLst/>
              </a:rPr>
              <a:t> </a:t>
            </a:r>
            <a:endParaRPr kumimoji="0" lang="fr-FR" altLang="fr-FR" sz="1800" b="0" i="0" u="none" strike="noStrike" cap="none" normalizeH="0" baseline="0" dirty="0" smtClean="0">
              <a:ln>
                <a:noFill/>
              </a:ln>
              <a:solidFill>
                <a:srgbClr val="008000"/>
              </a:solidFill>
              <a:effectLst/>
            </a:endParaRPr>
          </a:p>
        </p:txBody>
      </p:sp>
      <p:sp>
        <p:nvSpPr>
          <p:cNvPr id="6" name="Rectangle 5"/>
          <p:cNvSpPr/>
          <p:nvPr/>
        </p:nvSpPr>
        <p:spPr>
          <a:xfrm>
            <a:off x="632564" y="1846092"/>
            <a:ext cx="7553325" cy="3139321"/>
          </a:xfrm>
          <a:prstGeom prst="rect">
            <a:avLst/>
          </a:prstGeom>
        </p:spPr>
        <p:txBody>
          <a:bodyPr wrap="square">
            <a:spAutoFit/>
          </a:bodyPr>
          <a:lstStyle/>
          <a:p>
            <a:r>
              <a:rPr lang="fr-FR" b="0" i="0" dirty="0" smtClean="0">
                <a:solidFill>
                  <a:srgbClr val="222222"/>
                </a:solidFill>
                <a:effectLst/>
                <a:latin typeface="Arial" panose="020B0604020202020204" pitchFamily="34" charset="0"/>
              </a:rPr>
              <a:t>Il crée son propre « royaume de </a:t>
            </a:r>
            <a:r>
              <a:rPr lang="fr-FR" b="0" i="0" dirty="0" err="1" smtClean="0">
                <a:solidFill>
                  <a:srgbClr val="222222"/>
                </a:solidFill>
                <a:effectLst/>
                <a:latin typeface="Arial" panose="020B0604020202020204" pitchFamily="34" charset="0"/>
              </a:rPr>
              <a:t>Barataria</a:t>
            </a:r>
            <a:r>
              <a:rPr lang="fr-FR" b="0" i="0" dirty="0" smtClean="0">
                <a:solidFill>
                  <a:srgbClr val="222222"/>
                </a:solidFill>
                <a:effectLst/>
                <a:latin typeface="Arial" panose="020B0604020202020204" pitchFamily="34" charset="0"/>
              </a:rPr>
              <a:t> » dans les </a:t>
            </a:r>
            <a:r>
              <a:rPr lang="fr-FR" b="0" i="0" u="none" strike="noStrike" dirty="0" smtClean="0">
                <a:solidFill>
                  <a:srgbClr val="0B0080"/>
                </a:solidFill>
                <a:effectLst/>
                <a:latin typeface="Arial" panose="020B0604020202020204" pitchFamily="34" charset="0"/>
                <a:hlinkClick r:id="rId8" tooltip="Marais"/>
              </a:rPr>
              <a:t>marais</a:t>
            </a:r>
            <a:r>
              <a:rPr lang="fr-FR" b="0" i="0" dirty="0" smtClean="0">
                <a:solidFill>
                  <a:srgbClr val="222222"/>
                </a:solidFill>
                <a:effectLst/>
                <a:latin typeface="Arial" panose="020B0604020202020204" pitchFamily="34" charset="0"/>
              </a:rPr>
              <a:t> et les </a:t>
            </a:r>
            <a:r>
              <a:rPr lang="fr-FR" b="0" i="0" u="none" strike="noStrike" dirty="0" smtClean="0">
                <a:solidFill>
                  <a:srgbClr val="0B0080"/>
                </a:solidFill>
                <a:effectLst/>
                <a:latin typeface="Arial" panose="020B0604020202020204" pitchFamily="34" charset="0"/>
                <a:hlinkClick r:id="rId9" tooltip="Bayou"/>
              </a:rPr>
              <a:t>bayous</a:t>
            </a:r>
            <a:r>
              <a:rPr lang="fr-FR" b="0" i="0" dirty="0" smtClean="0">
                <a:solidFill>
                  <a:srgbClr val="222222"/>
                </a:solidFill>
                <a:effectLst/>
                <a:latin typeface="Arial" panose="020B0604020202020204" pitchFamily="34" charset="0"/>
              </a:rPr>
              <a:t> près de </a:t>
            </a:r>
            <a:r>
              <a:rPr lang="fr-FR" b="0" i="0" u="none" strike="noStrike" dirty="0" smtClean="0">
                <a:solidFill>
                  <a:srgbClr val="0B0080"/>
                </a:solidFill>
                <a:effectLst/>
                <a:latin typeface="Arial" panose="020B0604020202020204" pitchFamily="34" charset="0"/>
                <a:hlinkClick r:id="rId10" tooltip="La Nouvelle-Orléans"/>
              </a:rPr>
              <a:t>La Nouvelle-Orléans</a:t>
            </a:r>
            <a:r>
              <a:rPr lang="fr-FR" b="0" i="0" dirty="0" smtClean="0">
                <a:solidFill>
                  <a:srgbClr val="222222"/>
                </a:solidFill>
                <a:effectLst/>
                <a:latin typeface="Arial" panose="020B0604020202020204" pitchFamily="34" charset="0"/>
              </a:rPr>
              <a:t> afin de contrôler l'</a:t>
            </a:r>
            <a:r>
              <a:rPr lang="fr-FR" b="0" i="0" u="none" strike="noStrike" dirty="0" smtClean="0">
                <a:solidFill>
                  <a:srgbClr val="0B0080"/>
                </a:solidFill>
                <a:effectLst/>
                <a:latin typeface="Arial" panose="020B0604020202020204" pitchFamily="34" charset="0"/>
                <a:hlinkClick r:id="rId11" tooltip="Embouchure (hydrologie)"/>
              </a:rPr>
              <a:t>embouchure</a:t>
            </a:r>
            <a:r>
              <a:rPr lang="fr-FR" b="0" i="0" dirty="0" smtClean="0">
                <a:solidFill>
                  <a:srgbClr val="222222"/>
                </a:solidFill>
                <a:effectLst/>
                <a:latin typeface="Arial" panose="020B0604020202020204" pitchFamily="34" charset="0"/>
              </a:rPr>
              <a:t> du </a:t>
            </a:r>
            <a:r>
              <a:rPr lang="fr-FR" b="0" i="0" u="none" strike="noStrike" dirty="0" smtClean="0">
                <a:solidFill>
                  <a:srgbClr val="0B0080"/>
                </a:solidFill>
                <a:effectLst/>
                <a:latin typeface="Arial" panose="020B0604020202020204" pitchFamily="34" charset="0"/>
                <a:hlinkClick r:id="rId12" tooltip="Mississippi (fleuve)"/>
              </a:rPr>
              <a:t>Mississippi</a:t>
            </a:r>
            <a:r>
              <a:rPr lang="fr-FR" b="0" i="0" dirty="0" smtClean="0">
                <a:solidFill>
                  <a:srgbClr val="222222"/>
                </a:solidFill>
                <a:effectLst/>
                <a:latin typeface="Arial" panose="020B0604020202020204" pitchFamily="34" charset="0"/>
              </a:rPr>
              <a:t> après l'</a:t>
            </a:r>
            <a:r>
              <a:rPr lang="fr-FR" b="0" i="0" u="none" strike="noStrike" dirty="0" smtClean="0">
                <a:solidFill>
                  <a:srgbClr val="0B0080"/>
                </a:solidFill>
                <a:effectLst/>
                <a:latin typeface="Arial" panose="020B0604020202020204" pitchFamily="34" charset="0"/>
                <a:hlinkClick r:id="rId13" tooltip="Vente de la Louisiane"/>
              </a:rPr>
              <a:t>achat de la Louisiane</a:t>
            </a:r>
            <a:r>
              <a:rPr lang="fr-FR" b="0" i="0" dirty="0" smtClean="0">
                <a:solidFill>
                  <a:srgbClr val="222222"/>
                </a:solidFill>
                <a:effectLst/>
                <a:latin typeface="Arial" panose="020B0604020202020204" pitchFamily="34" charset="0"/>
              </a:rPr>
              <a:t> en </a:t>
            </a:r>
            <a:r>
              <a:rPr lang="fr-FR" b="0" i="0" u="none" strike="noStrike" dirty="0" smtClean="0">
                <a:solidFill>
                  <a:srgbClr val="0B0080"/>
                </a:solidFill>
                <a:effectLst/>
                <a:latin typeface="Arial" panose="020B0604020202020204" pitchFamily="34" charset="0"/>
                <a:hlinkClick r:id="rId14" tooltip="1803"/>
              </a:rPr>
              <a:t>1803</a:t>
            </a:r>
            <a:r>
              <a:rPr lang="fr-FR" b="0" i="0" dirty="0" smtClean="0">
                <a:solidFill>
                  <a:srgbClr val="222222"/>
                </a:solidFill>
                <a:effectLst/>
                <a:latin typeface="Arial" panose="020B0604020202020204" pitchFamily="34" charset="0"/>
              </a:rPr>
              <a:t>, avec sous ses ordres plus de mille hommes. Son soutien au général américain </a:t>
            </a:r>
            <a:r>
              <a:rPr lang="fr-FR" b="0" i="0" u="none" strike="noStrike" dirty="0" smtClean="0">
                <a:solidFill>
                  <a:srgbClr val="0B0080"/>
                </a:solidFill>
                <a:effectLst/>
                <a:latin typeface="Arial" panose="020B0604020202020204" pitchFamily="34" charset="0"/>
                <a:hlinkClick r:id="rId15" tooltip="Andrew Jackson"/>
              </a:rPr>
              <a:t>Andrew Jackson</a:t>
            </a:r>
            <a:r>
              <a:rPr lang="fr-FR" b="0" i="0" dirty="0" smtClean="0">
                <a:solidFill>
                  <a:srgbClr val="222222"/>
                </a:solidFill>
                <a:effectLst/>
                <a:latin typeface="Arial" panose="020B0604020202020204" pitchFamily="34" charset="0"/>
              </a:rPr>
              <a:t> fait basculer la </a:t>
            </a:r>
            <a:r>
              <a:rPr lang="fr-FR" b="0" i="0" u="none" strike="noStrike" dirty="0" smtClean="0">
                <a:solidFill>
                  <a:srgbClr val="0B0080"/>
                </a:solidFill>
                <a:effectLst/>
                <a:latin typeface="Arial" panose="020B0604020202020204" pitchFamily="34" charset="0"/>
                <a:hlinkClick r:id="rId16" tooltip="Bataille de La Nouvelle-Orléans"/>
              </a:rPr>
              <a:t>bataille de La Nouvelle-Orléans</a:t>
            </a:r>
            <a:r>
              <a:rPr lang="fr-FR" b="0" i="0" dirty="0" smtClean="0">
                <a:solidFill>
                  <a:srgbClr val="222222"/>
                </a:solidFill>
                <a:effectLst/>
                <a:latin typeface="Arial" panose="020B0604020202020204" pitchFamily="34" charset="0"/>
              </a:rPr>
              <a:t>, en </a:t>
            </a:r>
            <a:r>
              <a:rPr lang="fr-FR" b="0" i="0" u="none" strike="noStrike" dirty="0" smtClean="0">
                <a:solidFill>
                  <a:srgbClr val="0B0080"/>
                </a:solidFill>
                <a:effectLst/>
                <a:latin typeface="Arial" panose="020B0604020202020204" pitchFamily="34" charset="0"/>
                <a:hlinkClick r:id="rId17" tooltip="1815"/>
              </a:rPr>
              <a:t>1815</a:t>
            </a:r>
            <a:r>
              <a:rPr lang="fr-FR" b="0" i="0" dirty="0" smtClean="0">
                <a:solidFill>
                  <a:srgbClr val="222222"/>
                </a:solidFill>
                <a:effectLst/>
                <a:latin typeface="Arial" panose="020B0604020202020204" pitchFamily="34" charset="0"/>
              </a:rPr>
              <a:t>. Il prend part au trafic des </a:t>
            </a:r>
            <a:r>
              <a:rPr lang="fr-FR" b="0" i="0" u="none" strike="noStrike" dirty="0" smtClean="0">
                <a:solidFill>
                  <a:srgbClr val="0B0080"/>
                </a:solidFill>
                <a:effectLst/>
                <a:latin typeface="Arial" panose="020B0604020202020204" pitchFamily="34" charset="0"/>
                <a:hlinkClick r:id="rId18" tooltip="Esclavage"/>
              </a:rPr>
              <a:t>esclaves</a:t>
            </a:r>
            <a:r>
              <a:rPr lang="fr-FR" b="0" i="0" dirty="0" smtClean="0">
                <a:solidFill>
                  <a:srgbClr val="222222"/>
                </a:solidFill>
                <a:effectLst/>
                <a:latin typeface="Arial" panose="020B0604020202020204" pitchFamily="34" charset="0"/>
              </a:rPr>
              <a:t>, alors interdit. Son frère Pierre et lui fondent ensuite </a:t>
            </a:r>
            <a:r>
              <a:rPr lang="fr-FR" b="0" i="0" u="none" strike="noStrike" dirty="0" smtClean="0">
                <a:solidFill>
                  <a:srgbClr val="0B0080"/>
                </a:solidFill>
                <a:effectLst/>
                <a:latin typeface="Arial" panose="020B0604020202020204" pitchFamily="34" charset="0"/>
                <a:hlinkClick r:id="rId19" tooltip="Galveston (Texas)"/>
              </a:rPr>
              <a:t>Galveston</a:t>
            </a:r>
            <a:r>
              <a:rPr lang="fr-FR" b="0" i="0" dirty="0" smtClean="0">
                <a:solidFill>
                  <a:srgbClr val="222222"/>
                </a:solidFill>
                <a:effectLst/>
                <a:latin typeface="Arial" panose="020B0604020202020204" pitchFamily="34" charset="0"/>
              </a:rPr>
              <a:t>, premier port cotonnier du Texas, où ils espionnent au service de l'</a:t>
            </a:r>
            <a:r>
              <a:rPr lang="fr-FR" b="0" i="0" u="none" strike="noStrike" dirty="0" smtClean="0">
                <a:solidFill>
                  <a:srgbClr val="0B0080"/>
                </a:solidFill>
                <a:effectLst/>
                <a:latin typeface="Arial" panose="020B0604020202020204" pitchFamily="34" charset="0"/>
                <a:hlinkClick r:id="rId20" tooltip="Espagne"/>
              </a:rPr>
              <a:t>Espagne</a:t>
            </a:r>
            <a:r>
              <a:rPr lang="fr-FR" b="0" i="0" dirty="0" smtClean="0">
                <a:solidFill>
                  <a:srgbClr val="222222"/>
                </a:solidFill>
                <a:effectLst/>
                <a:latin typeface="Arial" panose="020B0604020202020204" pitchFamily="34" charset="0"/>
              </a:rPr>
              <a:t> contre les révolutionnaires mexicains entre novembre 1815 et juin 1816, selon les archives espagnoles à </a:t>
            </a:r>
            <a:r>
              <a:rPr lang="fr-FR" b="0" i="0" u="none" strike="noStrike" dirty="0" smtClean="0">
                <a:solidFill>
                  <a:srgbClr val="0B0080"/>
                </a:solidFill>
                <a:effectLst/>
                <a:latin typeface="Arial" panose="020B0604020202020204" pitchFamily="34" charset="0"/>
                <a:hlinkClick r:id="rId21" tooltip="Séville"/>
              </a:rPr>
              <a:t>Séville</a:t>
            </a:r>
            <a:r>
              <a:rPr lang="fr-FR" b="0" i="0" u="none" strike="noStrike" baseline="30000" dirty="0" smtClean="0">
                <a:solidFill>
                  <a:srgbClr val="0B0080"/>
                </a:solidFill>
                <a:effectLst/>
                <a:latin typeface="Arial" panose="020B0604020202020204" pitchFamily="34" charset="0"/>
                <a:hlinkClick r:id="rId22"/>
              </a:rPr>
              <a:t>2</a:t>
            </a:r>
            <a:r>
              <a:rPr lang="fr-FR" b="0" i="0" dirty="0" smtClean="0">
                <a:solidFill>
                  <a:srgbClr val="222222"/>
                </a:solidFill>
                <a:effectLst/>
                <a:latin typeface="Arial" panose="020B0604020202020204" pitchFamily="34" charset="0"/>
              </a:rPr>
              <a:t>. De nombreux sites en </a:t>
            </a:r>
            <a:r>
              <a:rPr lang="fr-FR" b="0" i="0" u="none" strike="noStrike" dirty="0" smtClean="0">
                <a:solidFill>
                  <a:srgbClr val="0B0080"/>
                </a:solidFill>
                <a:effectLst/>
                <a:latin typeface="Arial" panose="020B0604020202020204" pitchFamily="34" charset="0"/>
                <a:hlinkClick r:id="rId23" tooltip="Louisiane"/>
              </a:rPr>
              <a:t>Louisiane</a:t>
            </a:r>
            <a:r>
              <a:rPr lang="fr-FR" b="0" i="0" dirty="0" smtClean="0">
                <a:solidFill>
                  <a:srgbClr val="222222"/>
                </a:solidFill>
                <a:effectLst/>
                <a:latin typeface="Arial" panose="020B0604020202020204" pitchFamily="34" charset="0"/>
              </a:rPr>
              <a:t> et au </a:t>
            </a:r>
            <a:r>
              <a:rPr lang="fr-FR" b="0" i="0" u="none" strike="noStrike" dirty="0" smtClean="0">
                <a:solidFill>
                  <a:srgbClr val="0B0080"/>
                </a:solidFill>
                <a:effectLst/>
                <a:latin typeface="Arial" panose="020B0604020202020204" pitchFamily="34" charset="0"/>
                <a:hlinkClick r:id="rId24" tooltip="Texas"/>
              </a:rPr>
              <a:t>Texas</a:t>
            </a:r>
            <a:r>
              <a:rPr lang="fr-FR" b="0" i="0" dirty="0" smtClean="0">
                <a:solidFill>
                  <a:srgbClr val="222222"/>
                </a:solidFill>
                <a:effectLst/>
                <a:latin typeface="Arial" panose="020B0604020202020204" pitchFamily="34" charset="0"/>
              </a:rPr>
              <a:t> portent son nom.</a:t>
            </a:r>
            <a:endParaRPr lang="fr-FR" dirty="0"/>
          </a:p>
        </p:txBody>
      </p:sp>
      <p:pic>
        <p:nvPicPr>
          <p:cNvPr id="1028" name="Picture 4" descr="jean lafitte.jpg(10400586).jpg"/>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9170704" y="4086202"/>
            <a:ext cx="2036481" cy="259094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364282" y="5290245"/>
            <a:ext cx="6096000" cy="1477328"/>
          </a:xfrm>
          <a:prstGeom prst="rect">
            <a:avLst/>
          </a:prstGeom>
        </p:spPr>
        <p:txBody>
          <a:bodyPr>
            <a:spAutoFit/>
          </a:bodyPr>
          <a:lstStyle/>
          <a:p>
            <a:r>
              <a:rPr lang="fr-FR" b="1" dirty="0">
                <a:solidFill>
                  <a:srgbClr val="666666"/>
                </a:solidFill>
                <a:latin typeface="Arial" panose="020B0604020202020204" pitchFamily="34" charset="0"/>
              </a:rPr>
              <a:t>Des parcs, des villages, des magasins portent son nom en Louisiane. Son effigie est partout à la Nouvelle Orléans. Des livres, des films retracent sa vie. Mais qui est donc ce Jean Lafitte dont cet état américain est si fier ?</a:t>
            </a:r>
            <a:endParaRPr lang="fr-FR" dirty="0"/>
          </a:p>
        </p:txBody>
      </p:sp>
    </p:spTree>
    <p:extLst>
      <p:ext uri="{BB962C8B-B14F-4D97-AF65-F5344CB8AC3E}">
        <p14:creationId xmlns:p14="http://schemas.microsoft.com/office/powerpoint/2010/main" val="32563648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15380" name="Picture 20" descr="bate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151860"/>
            <a:ext cx="10471759" cy="368617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13"/>
          <p:cNvSpPr>
            <a:spLocks noChangeArrowheads="1"/>
          </p:cNvSpPr>
          <p:nvPr/>
        </p:nvSpPr>
        <p:spPr bwMode="auto">
          <a:xfrm rot="10800000" flipV="1">
            <a:off x="563844" y="380208"/>
            <a:ext cx="11390159" cy="2831544"/>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Les flibustiers dont l'histoire a conservé le nom sont les Français </a:t>
            </a:r>
            <a:r>
              <a:rPr kumimoji="0" lang="fr-FR" altLang="fr-FR" sz="1600" b="0" i="0" u="sng" strike="noStrike" cap="none" normalizeH="0" baseline="0" dirty="0" err="1" smtClean="0">
                <a:ln>
                  <a:noFill/>
                </a:ln>
                <a:solidFill>
                  <a:srgbClr val="000000"/>
                </a:solidFill>
                <a:effectLst/>
                <a:latin typeface="Arial" panose="020B0604020202020204" pitchFamily="34" charset="0"/>
                <a:cs typeface="Arial" panose="020B0604020202020204" pitchFamily="34" charset="0"/>
                <a:hlinkClick r:id="rId4"/>
              </a:rPr>
              <a:t>Montbars</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l'</a:t>
            </a:r>
            <a:r>
              <a:rPr kumimoji="0" lang="fr-FR" altLang="fr-FR" sz="1600" b="0" i="1"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Exterminateur</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600" b="0" i="0" u="sng" strike="noStrike" cap="none" normalizeH="0" baseline="0" dirty="0" err="1" smtClean="0">
                <a:ln>
                  <a:noFill/>
                </a:ln>
                <a:solidFill>
                  <a:srgbClr val="000000"/>
                </a:solidFill>
                <a:effectLst/>
                <a:latin typeface="Arial" panose="020B0604020202020204" pitchFamily="34" charset="0"/>
                <a:cs typeface="Arial" panose="020B0604020202020204" pitchFamily="34" charset="0"/>
                <a:hlinkClick r:id="rId5"/>
              </a:rPr>
              <a:t>Nau</a:t>
            </a:r>
            <a:r>
              <a:rPr kumimoji="0" lang="fr-FR" altLang="fr-FR" sz="1600" b="0" i="0" u="sng" strike="noStrike" cap="none" normalizeH="0" baseline="0" dirty="0" smtClean="0">
                <a:ln>
                  <a:noFill/>
                </a:ln>
                <a:solidFill>
                  <a:srgbClr val="000000"/>
                </a:solidFill>
                <a:effectLst/>
                <a:latin typeface="Arial" panose="020B0604020202020204" pitchFamily="34" charset="0"/>
                <a:cs typeface="Arial" panose="020B0604020202020204" pitchFamily="34" charset="0"/>
                <a:hlinkClick r:id="rId5"/>
              </a:rPr>
              <a:t> l'</a:t>
            </a:r>
            <a:r>
              <a:rPr kumimoji="0" lang="fr-FR" altLang="fr-FR" sz="1600" b="0" i="0" u="sng" strike="noStrike" cap="none" normalizeH="0" baseline="0" dirty="0" err="1" smtClean="0">
                <a:ln>
                  <a:noFill/>
                </a:ln>
                <a:solidFill>
                  <a:srgbClr val="000000"/>
                </a:solidFill>
                <a:effectLst/>
                <a:latin typeface="Arial" panose="020B0604020202020204" pitchFamily="34" charset="0"/>
                <a:cs typeface="Arial" panose="020B0604020202020204" pitchFamily="34" charset="0"/>
                <a:hlinkClick r:id="rId5"/>
              </a:rPr>
              <a:t>Olonnais</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600" b="0" i="0" u="sng" strike="noStrike" cap="none" normalizeH="0" baseline="0" dirty="0" err="1" smtClean="0">
                <a:ln>
                  <a:noFill/>
                </a:ln>
                <a:solidFill>
                  <a:srgbClr val="3333FF"/>
                </a:solidFill>
                <a:effectLst/>
                <a:latin typeface="Arial" panose="020B0604020202020204" pitchFamily="34" charset="0"/>
                <a:cs typeface="Arial" panose="020B0604020202020204" pitchFamily="34" charset="0"/>
                <a:hlinkClick r:id="rId6"/>
              </a:rPr>
              <a:t>Montauband</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François Gramont ou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Grandmont</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Michel le Basque; les Anglais </a:t>
            </a:r>
            <a:r>
              <a:rPr kumimoji="0" lang="fr-FR" altLang="fr-FR" sz="1600" b="0" i="0" u="sng"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7"/>
              </a:rPr>
              <a:t>Morgan</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Mansfield, les Hollandais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Roe</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Graff, Van Horn (d'Ostende), le Portugais Barthélemy, etc. Leurs plus célèbres hauts faits sont rapportés au nom de ces étranges héros. Ils commencèrent vers </a:t>
            </a:r>
            <a:r>
              <a:rPr kumimoji="0" lang="fr-FR" altLang="fr-FR" sz="1600" b="1" i="0" u="none" strike="noStrike" cap="none" normalizeH="0" baseline="0" dirty="0" smtClean="0">
                <a:ln>
                  <a:noFill/>
                </a:ln>
                <a:solidFill>
                  <a:srgbClr val="990000"/>
                </a:solidFill>
                <a:effectLst/>
                <a:latin typeface="Arial" panose="020B0604020202020204" pitchFamily="34" charset="0"/>
                <a:cs typeface="Arial" panose="020B0604020202020204" pitchFamily="34" charset="0"/>
              </a:rPr>
              <a:t>1660</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quand les Frères de la Côte s'organisèrent avec quelque méthode sous leur étendard noir orné de la tête de mort et du sablier. Rappelons l'expédition de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Montbars</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Nau</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l'</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Olonais</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et Michel le Basque qui, avec 440 hommes, saccagèrent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Puerto</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Cabello</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San Pedro, Gibraltar,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Maracaïbo</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de Morgan, qui dévasta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Portobell</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hlinkClick r:id="rId8"/>
              </a:rPr>
              <a:t>o</a:t>
            </a:r>
            <a:r>
              <a:rPr kumimoji="0" lang="fr-FR" altLang="fr-FR" sz="1600" b="0" i="0" u="sng"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8"/>
              </a:rPr>
              <a:t>  </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l'île Santa Catarina, Chagres et Panama (</a:t>
            </a:r>
            <a:r>
              <a:rPr kumimoji="0" lang="fr-FR" altLang="fr-FR" sz="1600" b="1" i="0" u="sng" strike="noStrike" cap="none" normalizeH="0" baseline="0" dirty="0" smtClean="0">
                <a:ln>
                  <a:noFill/>
                </a:ln>
                <a:solidFill>
                  <a:srgbClr val="990000"/>
                </a:solidFill>
                <a:effectLst/>
                <a:latin typeface="Arial" panose="020B0604020202020204" pitchFamily="34" charset="0"/>
                <a:cs typeface="Arial" panose="020B0604020202020204" pitchFamily="34" charset="0"/>
              </a:rPr>
              <a:t>1670</a:t>
            </a:r>
            <a:r>
              <a:rPr kumimoji="0" lang="fr-FR" altLang="fr-FR" sz="1600" b="0" i="0" u="sng" strike="noStrike" cap="none" normalizeH="0" baseline="0" dirty="0" smtClean="0">
                <a:ln>
                  <a:noFill/>
                </a:ln>
                <a:solidFill>
                  <a:srgbClr val="000000"/>
                </a:solidFill>
                <a:effectLst/>
                <a:latin typeface="Arial" panose="020B0604020202020204" pitchFamily="34" charset="0"/>
                <a:cs typeface="Arial" panose="020B0604020202020204" pitchFamily="34" charset="0"/>
              </a:rPr>
              <a:t>); celle de Van Horn et des 1200 flibustiers français contre la Veracruz, au </a:t>
            </a:r>
            <a:r>
              <a:rPr kumimoji="0" lang="fr-FR" altLang="fr-FR" sz="1600" b="0" i="0" u="sng"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9"/>
              </a:rPr>
              <a:t>Mexique</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600" b="0" i="0" u="sng" strike="noStrike" cap="none" normalizeH="0" baseline="0" dirty="0" smtClean="0">
                <a:ln>
                  <a:noFill/>
                </a:ln>
                <a:solidFill>
                  <a:srgbClr val="000000"/>
                </a:solidFill>
                <a:effectLst/>
                <a:latin typeface="Arial" panose="020B0604020202020204" pitchFamily="34" charset="0"/>
                <a:cs typeface="Arial" panose="020B0604020202020204" pitchFamily="34" charset="0"/>
              </a:rPr>
              <a:t>(</a:t>
            </a:r>
            <a:r>
              <a:rPr kumimoji="0" lang="fr-FR" altLang="fr-FR" sz="1600" b="1" i="0" u="sng" strike="noStrike" cap="none" normalizeH="0" baseline="0" dirty="0" smtClean="0">
                <a:ln>
                  <a:noFill/>
                </a:ln>
                <a:solidFill>
                  <a:srgbClr val="990000"/>
                </a:solidFill>
                <a:effectLst/>
                <a:latin typeface="Arial" panose="020B0604020202020204" pitchFamily="34" charset="0"/>
                <a:cs typeface="Arial" panose="020B0604020202020204" pitchFamily="34" charset="0"/>
              </a:rPr>
              <a:t>1683</a:t>
            </a:r>
            <a:r>
              <a:rPr kumimoji="0" lang="fr-FR" altLang="fr-FR" sz="1600" b="0" i="0" u="sng" strike="noStrike" cap="none" normalizeH="0" baseline="0" dirty="0" smtClean="0">
                <a:ln>
                  <a:noFill/>
                </a:ln>
                <a:solidFill>
                  <a:srgbClr val="000000"/>
                </a:solidFill>
                <a:effectLst/>
                <a:latin typeface="Arial" panose="020B0604020202020204" pitchFamily="34" charset="0"/>
                <a:cs typeface="Arial" panose="020B0604020202020204" pitchFamily="34" charset="0"/>
              </a:rPr>
              <a:t>); la grande expédition où 4000 hommes se réunirent pour essayer la conquête du Pérou; l'indiscipline la fit avorter. Citons encore l'extraordinaire équipée de ces 50 flibustiers qui promenèrent leur barque du détroit de Magella</a:t>
            </a:r>
            <a:r>
              <a:rPr kumimoji="0" lang="fr-FR" altLang="fr-FR" sz="1600" b="0" i="0" u="sng" strike="noStrike" cap="none" normalizeH="0" baseline="0" dirty="0" smtClean="0">
                <a:ln>
                  <a:noFill/>
                </a:ln>
                <a:solidFill>
                  <a:srgbClr val="000000"/>
                </a:solidFill>
                <a:effectLst/>
                <a:latin typeface="Arial" panose="020B0604020202020204" pitchFamily="34" charset="0"/>
                <a:cs typeface="Arial" panose="020B0604020202020204" pitchFamily="34" charset="0"/>
                <a:hlinkClick r:id="rId10"/>
              </a:rPr>
              <a:t>n</a:t>
            </a:r>
            <a:r>
              <a:rPr kumimoji="0" lang="fr-FR" altLang="fr-FR" sz="1600" b="0" i="0" u="sng"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10"/>
              </a:rPr>
              <a:t>  </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600" b="0" i="0" u="sng" strike="noStrike" cap="none" normalizeH="0" baseline="0" dirty="0" smtClean="0">
                <a:ln>
                  <a:noFill/>
                </a:ln>
                <a:solidFill>
                  <a:srgbClr val="000000"/>
                </a:solidFill>
                <a:effectLst/>
                <a:latin typeface="Arial" panose="020B0604020202020204" pitchFamily="34" charset="0"/>
                <a:cs typeface="Arial" panose="020B0604020202020204" pitchFamily="34" charset="0"/>
              </a:rPr>
              <a:t>à la Californie</a:t>
            </a:r>
            <a:r>
              <a:rPr kumimoji="0" lang="fr-FR" altLang="fr-FR" sz="1600" b="0" i="0" u="sng" strike="noStrike" cap="none" normalizeH="0" baseline="0" dirty="0" smtClean="0">
                <a:ln>
                  <a:noFill/>
                </a:ln>
                <a:solidFill>
                  <a:schemeClr val="tx1"/>
                </a:solidFill>
                <a:effectLst/>
                <a:latin typeface="Arial" panose="020B0604020202020204" pitchFamily="34" charset="0"/>
                <a:cs typeface="Arial" panose="020B0604020202020204" pitchFamily="34" charset="0"/>
                <a:hlinkClick r:id="rId11"/>
              </a:rPr>
              <a:t>  </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pillant les ports espagnols, capturant un navire de guerre de premier rang chargé de plusieurs millions de numéraire. La dernière grande victoire des flibustiers fut la prise de Cartagena (</a:t>
            </a:r>
            <a:r>
              <a:rPr kumimoji="0" lang="fr-FR" altLang="fr-FR" sz="16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Vénezuela</a:t>
            </a:r>
            <a:r>
              <a:rPr kumimoji="0" lang="fr-FR" altLang="fr-FR" sz="1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par les corsaires français.</a:t>
            </a:r>
            <a:r>
              <a:rPr kumimoji="0" lang="fr-FR" altLang="fr-FR" sz="18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t>
            </a:r>
            <a:r>
              <a:rPr kumimoji="0" lang="fr-FR" altLang="fr-FR" sz="1800" b="0" i="0" u="sng" strike="noStrike" cap="none" normalizeH="0" baseline="0" dirty="0" smtClean="0">
                <a:ln>
                  <a:noFill/>
                </a:ln>
                <a:solidFill>
                  <a:schemeClr val="tx1"/>
                </a:solidFill>
                <a:effectLst/>
              </a:rPr>
              <a:t> </a:t>
            </a:r>
            <a:endParaRPr kumimoji="0" lang="fr-FR" altLang="fr-FR" sz="1800" b="0" i="0" u="sng"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15374" name="Picture 14" descr="http://www.cosmovisions.com/monu.gif">
            <a:hlinkClick r:id="rId8"/>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10800000">
            <a:off x="-2544858" y="3166033"/>
            <a:ext cx="89148" cy="45719"/>
          </a:xfrm>
          <a:prstGeom prst="rect">
            <a:avLst/>
          </a:prstGeom>
          <a:noFill/>
          <a:extLst>
            <a:ext uri="{909E8E84-426E-40DD-AFC4-6F175D3DCCD1}">
              <a14:hiddenFill xmlns:a14="http://schemas.microsoft.com/office/drawing/2010/main">
                <a:solidFill>
                  <a:srgbClr val="FFFFFF"/>
                </a:solidFill>
              </a14:hiddenFill>
            </a:ext>
          </a:extLst>
        </p:spPr>
      </p:pic>
      <p:pic>
        <p:nvPicPr>
          <p:cNvPr id="15375" name="Picture 15" descr="http://www.cosmovisions.com/geo.gif">
            <a:hlinkClick r:id="rId10"/>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10800000">
            <a:off x="-1630458" y="3715308"/>
            <a:ext cx="89148" cy="45719"/>
          </a:xfrm>
          <a:prstGeom prst="rect">
            <a:avLst/>
          </a:prstGeom>
          <a:noFill/>
          <a:extLst>
            <a:ext uri="{909E8E84-426E-40DD-AFC4-6F175D3DCCD1}">
              <a14:hiddenFill xmlns:a14="http://schemas.microsoft.com/office/drawing/2010/main">
                <a:solidFill>
                  <a:srgbClr val="FFFFFF"/>
                </a:solidFill>
              </a14:hiddenFill>
            </a:ext>
          </a:extLst>
        </p:spPr>
      </p:pic>
      <p:pic>
        <p:nvPicPr>
          <p:cNvPr id="15376" name="Picture 16" descr="http://www.cosmovisions.com/hist.gif">
            <a:hlinkClick r:id="rId11"/>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rot="10800000">
            <a:off x="-81872" y="3715308"/>
            <a:ext cx="77262" cy="45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228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14344" name="Picture 8" descr="boucani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5978" y="830416"/>
            <a:ext cx="5450910" cy="32861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412803" y="4333109"/>
            <a:ext cx="5577214" cy="2308324"/>
          </a:xfrm>
          <a:prstGeom prst="rect">
            <a:avLst/>
          </a:prstGeom>
        </p:spPr>
        <p:txBody>
          <a:bodyPr wrap="square">
            <a:spAutoFit/>
          </a:bodyPr>
          <a:lstStyle/>
          <a:p>
            <a:r>
              <a:rPr lang="fr-FR" b="0" i="0" dirty="0" smtClean="0">
                <a:solidFill>
                  <a:srgbClr val="2D2D2D"/>
                </a:solidFill>
                <a:effectLst/>
                <a:latin typeface="Droid Sans"/>
              </a:rPr>
              <a:t>Concrètement, les boucaniers ne prennent pas la mer, mais ils sont tout de même à l'aise sur un bateau et il arrive </a:t>
            </a:r>
            <a:r>
              <a:rPr lang="fr-FR" b="1" i="0" dirty="0" smtClean="0">
                <a:solidFill>
                  <a:srgbClr val="2D2D2D"/>
                </a:solidFill>
                <a:effectLst/>
                <a:latin typeface="Droid Sans"/>
              </a:rPr>
              <a:t>qu'ils se soient alliés à des flibustiers lors de courses</a:t>
            </a:r>
            <a:r>
              <a:rPr lang="fr-FR" b="0" i="0" dirty="0" smtClean="0">
                <a:solidFill>
                  <a:srgbClr val="2D2D2D"/>
                </a:solidFill>
                <a:effectLst/>
                <a:latin typeface="Droid Sans"/>
              </a:rPr>
              <a:t>. L'association des boucaniers et des flibustiers a donné naissance au terme </a:t>
            </a:r>
            <a:r>
              <a:rPr lang="fr-FR" b="1" i="0" dirty="0" smtClean="0">
                <a:solidFill>
                  <a:srgbClr val="2D2D2D"/>
                </a:solidFill>
                <a:effectLst/>
                <a:latin typeface="Droid Sans"/>
              </a:rPr>
              <a:t>"Frères de la Côte"</a:t>
            </a:r>
            <a:r>
              <a:rPr lang="fr-FR" b="0" i="0" dirty="0" smtClean="0">
                <a:solidFill>
                  <a:srgbClr val="2D2D2D"/>
                </a:solidFill>
                <a:effectLst/>
                <a:latin typeface="Droid Sans"/>
              </a:rPr>
              <a:t> englobant ces hommes qui se sont rebellés contre les gouvernements locaux en faisant régner leurs propres lois.</a:t>
            </a:r>
            <a:endParaRPr lang="fr-FR" dirty="0"/>
          </a:p>
        </p:txBody>
      </p:sp>
      <p:pic>
        <p:nvPicPr>
          <p:cNvPr id="6146" name="Picture 2" descr="https://www.routard.com/images_contenu/mag/dossier_mag/pirates/bouca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0910" y="4597053"/>
            <a:ext cx="2748940" cy="22249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7639" y="212177"/>
            <a:ext cx="6359046" cy="4893647"/>
          </a:xfrm>
          <a:prstGeom prst="rect">
            <a:avLst/>
          </a:prstGeom>
        </p:spPr>
        <p:txBody>
          <a:bodyPr wrap="square">
            <a:spAutoFit/>
          </a:bodyPr>
          <a:lstStyle/>
          <a:p>
            <a:r>
              <a:rPr lang="fr-FR" sz="2400" b="1" i="1" dirty="0">
                <a:solidFill>
                  <a:srgbClr val="FF0000"/>
                </a:solidFill>
                <a:latin typeface="Times New Roman" panose="02020603050405020304" pitchFamily="18" charset="0"/>
              </a:rPr>
              <a:t>Le boucanier</a:t>
            </a:r>
            <a:r>
              <a:rPr lang="fr-FR" sz="2400" b="1" dirty="0">
                <a:solidFill>
                  <a:srgbClr val="FF0000"/>
                </a:solidFill>
                <a:latin typeface="Times New Roman" panose="02020603050405020304" pitchFamily="18" charset="0"/>
              </a:rPr>
              <a:t> (dérivé du Caraïbe « boucan »)</a:t>
            </a:r>
          </a:p>
          <a:p>
            <a:endParaRPr lang="fr-FR" sz="1600" dirty="0">
              <a:solidFill>
                <a:srgbClr val="000000"/>
              </a:solidFill>
              <a:latin typeface="Times New Roman" panose="02020603050405020304" pitchFamily="18" charset="0"/>
            </a:endParaRPr>
          </a:p>
          <a:p>
            <a:r>
              <a:rPr lang="fr-FR" sz="1600" dirty="0">
                <a:latin typeface="Verdana" panose="020B0604030504040204" pitchFamily="34" charset="0"/>
                <a:ea typeface="Verdana" panose="020B0604030504040204" pitchFamily="34" charset="0"/>
              </a:rPr>
              <a:t>Les boucaniers étaient des hommes qui vivaient de la chasse du cochon et du </a:t>
            </a:r>
            <a:r>
              <a:rPr lang="fr-FR" sz="1600" dirty="0" err="1">
                <a:latin typeface="Verdana" panose="020B0604030504040204" pitchFamily="34" charset="0"/>
                <a:ea typeface="Verdana" panose="020B0604030504040204" pitchFamily="34" charset="0"/>
              </a:rPr>
              <a:t>boeuf</a:t>
            </a:r>
            <a:r>
              <a:rPr lang="fr-FR" sz="1600" dirty="0">
                <a:latin typeface="Verdana" panose="020B0604030504040204" pitchFamily="34" charset="0"/>
                <a:ea typeface="Verdana" panose="020B0604030504040204" pitchFamily="34" charset="0"/>
              </a:rPr>
              <a:t> sauvage, ils en faisaient fumer la viande sur le boucan (d'où leur nom). Ils vivaient principalement à Saint Domingue et sur l'île de la Tortue et étaient soit des marins déserteurs, des naufragés, des esclaves en fuite, de renégats ou encore de flibustiers lassés de parcourir la mer, en somme, des personnes qui ne peuvent s'intégrer aux colons européens. </a:t>
            </a:r>
            <a:endParaRPr lang="fr-FR" sz="1600" dirty="0">
              <a:solidFill>
                <a:srgbClr val="000000"/>
              </a:solidFill>
              <a:latin typeface="Verdana" panose="020B0604030504040204" pitchFamily="34" charset="0"/>
              <a:ea typeface="Verdana" panose="020B0604030504040204" pitchFamily="34" charset="0"/>
            </a:endParaRPr>
          </a:p>
          <a:p>
            <a:r>
              <a:rPr lang="fr-FR" sz="1600" dirty="0">
                <a:solidFill>
                  <a:srgbClr val="000000"/>
                </a:solidFill>
                <a:latin typeface="Verdana" panose="020B0604030504040204" pitchFamily="34" charset="0"/>
                <a:ea typeface="Verdana" panose="020B0604030504040204" pitchFamily="34" charset="0"/>
              </a:rPr>
              <a:t> est à l'origine des chasseurs d'animaux sauvages. Il traite la viande par un procédé de fumage appelé boucanage appris des Indiens Arawak, et fait du commerce avec les peaux.</a:t>
            </a:r>
            <a:r>
              <a:rPr lang="fr-FR" sz="1600" dirty="0">
                <a:latin typeface="Verdana" panose="020B0604030504040204" pitchFamily="34" charset="0"/>
                <a:ea typeface="Verdana" panose="020B0604030504040204" pitchFamily="34" charset="0"/>
              </a:rPr>
              <a:t/>
            </a:r>
            <a:br>
              <a:rPr lang="fr-FR" sz="1600" dirty="0">
                <a:latin typeface="Verdana" panose="020B0604030504040204" pitchFamily="34" charset="0"/>
                <a:ea typeface="Verdana" panose="020B0604030504040204" pitchFamily="34" charset="0"/>
              </a:rPr>
            </a:br>
            <a:r>
              <a:rPr lang="fr-FR" sz="1600" dirty="0">
                <a:solidFill>
                  <a:srgbClr val="000000"/>
                </a:solidFill>
                <a:latin typeface="Verdana" panose="020B0604030504040204" pitchFamily="34" charset="0"/>
                <a:ea typeface="Verdana" panose="020B0604030504040204" pitchFamily="34" charset="0"/>
              </a:rPr>
              <a:t>A l'origine, les boucaniers occupent des terres sur l'île d'Hispaniola qui appartient à l'Espagne (aujourd'hui Haïti et la République Dominicaine). La raréfaction du gibier dans les îles ainsi que la tentative des espagnols d'évincer les boucaniers, leur font rejoindre la flibuste.</a:t>
            </a:r>
            <a:endParaRPr lang="fr-FR" sz="16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5993553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743210" y="1546623"/>
            <a:ext cx="10981151" cy="1754326"/>
          </a:xfrm>
          <a:prstGeom prst="rect">
            <a:avLst/>
          </a:prstGeom>
        </p:spPr>
        <p:txBody>
          <a:bodyPr wrap="square">
            <a:spAutoFit/>
          </a:bodyPr>
          <a:lstStyle/>
          <a:p>
            <a:r>
              <a:rPr lang="fr-FR" b="1" i="1" dirty="0" smtClean="0">
                <a:solidFill>
                  <a:srgbClr val="FF0000"/>
                </a:solidFill>
                <a:effectLst/>
                <a:latin typeface="Times New Roman" panose="02020603050405020304" pitchFamily="18" charset="0"/>
              </a:rPr>
              <a:t>Forban</a:t>
            </a:r>
            <a:r>
              <a:rPr lang="fr-FR" b="1" i="0" dirty="0" smtClean="0">
                <a:solidFill>
                  <a:srgbClr val="000000"/>
                </a:solidFill>
                <a:effectLst/>
                <a:latin typeface="Times New Roman" panose="02020603050405020304" pitchFamily="18" charset="0"/>
              </a:rPr>
              <a:t> (ancien français « </a:t>
            </a:r>
            <a:r>
              <a:rPr lang="fr-FR" b="1" i="0" dirty="0" err="1" smtClean="0">
                <a:solidFill>
                  <a:srgbClr val="000000"/>
                </a:solidFill>
                <a:effectLst/>
                <a:latin typeface="Times New Roman" panose="02020603050405020304" pitchFamily="18" charset="0"/>
              </a:rPr>
              <a:t>forbannir</a:t>
            </a:r>
            <a:r>
              <a:rPr lang="fr-FR" b="1" i="0" dirty="0" smtClean="0">
                <a:solidFill>
                  <a:srgbClr val="000000"/>
                </a:solidFill>
                <a:effectLst/>
                <a:latin typeface="Times New Roman" panose="02020603050405020304" pitchFamily="18" charset="0"/>
              </a:rPr>
              <a:t> », bannir à l'étranger, « de for et ban » : hors du ban, hors de la loi) Le Forban est un pirate qui se livrait à des expéditions armées sur mer pour son propre compte, sans </a:t>
            </a:r>
            <a:r>
              <a:rPr lang="fr-FR" b="1" i="0" dirty="0" smtClean="0">
                <a:solidFill>
                  <a:srgbClr val="4C7252"/>
                </a:solidFill>
                <a:effectLst/>
                <a:latin typeface="Times New Roman" panose="02020603050405020304" pitchFamily="18" charset="0"/>
                <a:hlinkClick r:id="rId3" tooltip="lettre de marque (ou lettre de course)"/>
              </a:rPr>
              <a:t>lettre de course</a:t>
            </a:r>
            <a:r>
              <a:rPr lang="fr-FR" b="1" i="0" dirty="0" smtClean="0">
                <a:solidFill>
                  <a:srgbClr val="000000"/>
                </a:solidFill>
                <a:effectLst/>
                <a:latin typeface="Times New Roman" panose="02020603050405020304" pitchFamily="18" charset="0"/>
              </a:rPr>
              <a:t>.</a:t>
            </a:r>
          </a:p>
          <a:p>
            <a:endParaRPr lang="fr-FR" b="1" i="0" dirty="0" smtClean="0">
              <a:solidFill>
                <a:srgbClr val="000000"/>
              </a:solidFill>
              <a:effectLst/>
              <a:latin typeface="Times New Roman" panose="02020603050405020304" pitchFamily="18" charset="0"/>
            </a:endParaRPr>
          </a:p>
          <a:p>
            <a:r>
              <a:rPr lang="fr-FR" b="1" i="1" dirty="0" smtClean="0">
                <a:solidFill>
                  <a:srgbClr val="FF0000"/>
                </a:solidFill>
                <a:effectLst/>
                <a:latin typeface="Times New Roman" panose="02020603050405020304" pitchFamily="18" charset="0"/>
              </a:rPr>
              <a:t>Contrebandier</a:t>
            </a:r>
            <a:r>
              <a:rPr lang="fr-FR" b="1" i="0" dirty="0" smtClean="0">
                <a:solidFill>
                  <a:srgbClr val="000000"/>
                </a:solidFill>
                <a:effectLst/>
                <a:latin typeface="Times New Roman" panose="02020603050405020304" pitchFamily="18" charset="0"/>
              </a:rPr>
              <a:t> Le contrebandier se livre à du commerce clandestin de marchandises prohibées ou pour lesquelles on n'a pas acquitté les droits de douane.</a:t>
            </a:r>
            <a:endParaRPr lang="fr-FR" b="1" i="0" dirty="0">
              <a:solidFill>
                <a:srgbClr val="000000"/>
              </a:solidFill>
              <a:effectLst/>
              <a:latin typeface="Times New Roman" panose="02020603050405020304" pitchFamily="18" charset="0"/>
            </a:endParaRPr>
          </a:p>
        </p:txBody>
      </p:sp>
      <p:sp>
        <p:nvSpPr>
          <p:cNvPr id="4" name="Rectangle 3"/>
          <p:cNvSpPr/>
          <p:nvPr/>
        </p:nvSpPr>
        <p:spPr>
          <a:xfrm>
            <a:off x="843418" y="1027227"/>
            <a:ext cx="1943802" cy="369332"/>
          </a:xfrm>
          <a:prstGeom prst="rect">
            <a:avLst/>
          </a:prstGeom>
        </p:spPr>
        <p:txBody>
          <a:bodyPr wrap="none">
            <a:spAutoFit/>
          </a:bodyPr>
          <a:lstStyle/>
          <a:p>
            <a:r>
              <a:rPr lang="fr-FR" b="1" i="0" dirty="0" smtClean="0">
                <a:solidFill>
                  <a:srgbClr val="000000"/>
                </a:solidFill>
                <a:effectLst/>
                <a:latin typeface="Times New Roman" panose="02020603050405020304" pitchFamily="18" charset="0"/>
              </a:rPr>
              <a:t>Autres définitions</a:t>
            </a:r>
            <a:endParaRPr lang="fr-FR" dirty="0"/>
          </a:p>
        </p:txBody>
      </p:sp>
      <p:pic>
        <p:nvPicPr>
          <p:cNvPr id="4100" name="Picture 4" descr="RÃ©sultat de recherche d'images pour &quot;contrebandier&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2550" y="3613284"/>
            <a:ext cx="4921088" cy="293238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associÃ©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4313" y="3406900"/>
            <a:ext cx="3032293" cy="3345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11374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19.servimg.com/u/f19/10/09/36/87/combat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8883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Rectangle 2"/>
          <p:cNvSpPr/>
          <p:nvPr/>
        </p:nvSpPr>
        <p:spPr>
          <a:xfrm>
            <a:off x="943627" y="825385"/>
            <a:ext cx="10592843" cy="646331"/>
          </a:xfrm>
          <a:prstGeom prst="rect">
            <a:avLst/>
          </a:prstGeom>
        </p:spPr>
        <p:txBody>
          <a:bodyPr wrap="square">
            <a:spAutoFit/>
          </a:bodyPr>
          <a:lstStyle/>
          <a:p>
            <a:r>
              <a:rPr lang="fr-FR" b="1" i="0" dirty="0" smtClean="0">
                <a:solidFill>
                  <a:srgbClr val="333333"/>
                </a:solidFill>
                <a:effectLst/>
                <a:latin typeface="franklin_gothic"/>
              </a:rPr>
              <a:t>Le célèbre pavillon du Jolly Roger est devenu l'emblème unique recouvrant une grande variété de situations historiques. Quand apparaît ce "logo" de la piraterie ?</a:t>
            </a:r>
            <a:endParaRPr lang="fr-FR" b="1" i="0" dirty="0">
              <a:solidFill>
                <a:srgbClr val="333333"/>
              </a:solidFill>
              <a:effectLst/>
              <a:latin typeface="franklin_gothic"/>
            </a:endParaRPr>
          </a:p>
        </p:txBody>
      </p:sp>
      <p:sp>
        <p:nvSpPr>
          <p:cNvPr id="5" name="Rectangle 2"/>
          <p:cNvSpPr>
            <a:spLocks noChangeArrowheads="1"/>
          </p:cNvSpPr>
          <p:nvPr/>
        </p:nvSpPr>
        <p:spPr bwMode="auto">
          <a:xfrm>
            <a:off x="826718" y="1471716"/>
            <a:ext cx="10709752"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dirty="0" smtClean="0">
                <a:ln>
                  <a:noFill/>
                </a:ln>
                <a:solidFill>
                  <a:schemeClr val="tx1"/>
                </a:solidFill>
                <a:effectLst/>
                <a:latin typeface="Arial" panose="020B0604020202020204" pitchFamily="34" charset="0"/>
              </a:rPr>
              <a:t>Philippe </a:t>
            </a:r>
            <a:r>
              <a:rPr kumimoji="0" lang="fr-FR" altLang="fr-FR" sz="1800" b="0" i="0" u="none" strike="noStrike" cap="none" normalizeH="0" baseline="0" dirty="0" err="1" smtClean="0">
                <a:ln>
                  <a:noFill/>
                </a:ln>
                <a:solidFill>
                  <a:schemeClr val="tx1"/>
                </a:solidFill>
                <a:effectLst/>
                <a:latin typeface="Arial" panose="020B0604020202020204" pitchFamily="34" charset="0"/>
              </a:rPr>
              <a:t>Hrodej</a:t>
            </a:r>
            <a:r>
              <a:rPr kumimoji="0" lang="fr-FR" altLang="fr-FR" sz="1800" b="0" i="0" u="none" strike="noStrike" cap="none" normalizeH="0" baseline="0" dirty="0" smtClean="0">
                <a:ln>
                  <a:noFill/>
                </a:ln>
                <a:solidFill>
                  <a:schemeClr val="tx1"/>
                </a:solidFill>
                <a:effectLst/>
                <a:latin typeface="Arial" panose="020B0604020202020204" pitchFamily="34" charset="0"/>
              </a:rPr>
              <a:t> : Le fameux drapeau aux tibias croisés n’apparaît que vers 1700. Auparavant, il y a le pavillon rouge que l’on hisse dans la mâture pour signifier que l’on ne fera pas de quartiers. Quiconque voit un navire arborant ce pavillon peut compter ses hommes, ses munitions et voir si le jeu vaut la chandelle de résister ou s’il faut affaler les voiles, baisser pavillon : "mettre en panne". Sauf en Méditerranée où c’est le pavillon vert des Barbaresques qui produit le même effet : celui de conduire les équipages à abandonner le bateau près des côtes. Ce n’est qu’au tout début du XVIIIe siècle que le pavillon rouge est remplacé par le pavillon noir, orné d’un sablier ou d’une tête de mort. Mais ces représentations ont le même but : indiquer le peu de temps qui reste aux équipages pour prendre la bonne décision : celle de se rendre.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dirty="0" smtClean="0">
                <a:ln>
                  <a:noFill/>
                </a:ln>
                <a:solidFill>
                  <a:schemeClr val="tx1"/>
                </a:solidFill>
                <a:effectLst/>
                <a:latin typeface="Arial" panose="020B0604020202020204" pitchFamily="34" charset="0"/>
              </a:rPr>
              <a:t/>
            </a:r>
            <a:br>
              <a:rPr kumimoji="0" lang="fr-FR" altLang="fr-FR" sz="1800" b="0" i="0" u="none" strike="noStrike" cap="none" normalizeH="0" baseline="0" dirty="0" smtClean="0">
                <a:ln>
                  <a:noFill/>
                </a:ln>
                <a:solidFill>
                  <a:schemeClr val="tx1"/>
                </a:solidFill>
                <a:effectLst/>
                <a:latin typeface="Arial" panose="020B0604020202020204" pitchFamily="34" charset="0"/>
              </a:rPr>
            </a:b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17416" name="Picture 8" descr="RÃ©sultat de recherche d'images pour &quot;pavillon du Jolly Roge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2501" y="4484318"/>
            <a:ext cx="3126244" cy="1924112"/>
          </a:xfrm>
          <a:prstGeom prst="rect">
            <a:avLst/>
          </a:prstGeom>
          <a:noFill/>
          <a:extLst>
            <a:ext uri="{909E8E84-426E-40DD-AFC4-6F175D3DCCD1}">
              <a14:hiddenFill xmlns:a14="http://schemas.microsoft.com/office/drawing/2010/main">
                <a:solidFill>
                  <a:srgbClr val="FFFFFF"/>
                </a:solidFill>
              </a14:hiddenFill>
            </a:ext>
          </a:extLst>
        </p:spPr>
      </p:pic>
      <p:pic>
        <p:nvPicPr>
          <p:cNvPr id="17424" name="Picture 16" descr="RÃ©sultat de recherche d'images pour &quot;pavillon du Jolly Roger&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4528" y="4484318"/>
            <a:ext cx="3078772" cy="1924112"/>
          </a:xfrm>
          <a:prstGeom prst="rect">
            <a:avLst/>
          </a:prstGeom>
          <a:noFill/>
          <a:extLst>
            <a:ext uri="{909E8E84-426E-40DD-AFC4-6F175D3DCCD1}">
              <a14:hiddenFill xmlns:a14="http://schemas.microsoft.com/office/drawing/2010/main">
                <a:solidFill>
                  <a:srgbClr val="FFFFFF"/>
                </a:solidFill>
              </a14:hiddenFill>
            </a:ext>
          </a:extLst>
        </p:spPr>
      </p:pic>
      <p:pic>
        <p:nvPicPr>
          <p:cNvPr id="17432" name="Picture 24" descr="RÃ©sultat de recherche d'images pour &quot;pavillon pirates sablier&quot;"/>
          <p:cNvPicPr>
            <a:picLocks noChangeAspect="1" noChangeArrowheads="1"/>
          </p:cNvPicPr>
          <p:nvPr/>
        </p:nvPicPr>
        <p:blipFill rotWithShape="1">
          <a:blip r:embed="rId5">
            <a:extLst>
              <a:ext uri="{28A0092B-C50C-407E-A947-70E740481C1C}">
                <a14:useLocalDpi xmlns:a14="http://schemas.microsoft.com/office/drawing/2010/main" val="0"/>
              </a:ext>
            </a:extLst>
          </a:blip>
          <a:srcRect l="5083" t="3935" r="2976" b="5115"/>
          <a:stretch/>
        </p:blipFill>
        <p:spPr bwMode="auto">
          <a:xfrm>
            <a:off x="7991605" y="4509369"/>
            <a:ext cx="3482236" cy="1853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37979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488514" y="748573"/>
            <a:ext cx="8480121" cy="5755422"/>
          </a:xfrm>
          <a:prstGeom prst="rect">
            <a:avLst/>
          </a:prstGeom>
        </p:spPr>
        <p:txBody>
          <a:bodyPr wrap="square">
            <a:spAutoFit/>
          </a:bodyPr>
          <a:lstStyle/>
          <a:p>
            <a:r>
              <a:rPr lang="fr-FR" sz="1600" b="1" dirty="0">
                <a:solidFill>
                  <a:srgbClr val="FF0000"/>
                </a:solidFill>
                <a:latin typeface="verdana" panose="020B0604030504040204" pitchFamily="34" charset="0"/>
              </a:rPr>
              <a:t> Le cache-œil (ou bandeau) avait plusieurs fonctions pour le pirate :</a:t>
            </a:r>
            <a:br>
              <a:rPr lang="fr-FR" sz="1600" b="1" dirty="0">
                <a:solidFill>
                  <a:srgbClr val="FF0000"/>
                </a:solidFill>
                <a:latin typeface="verdana" panose="020B0604030504040204" pitchFamily="34" charset="0"/>
              </a:rPr>
            </a:br>
            <a:r>
              <a:rPr lang="fr-FR" sz="1600" b="1" dirty="0">
                <a:solidFill>
                  <a:srgbClr val="FF0000"/>
                </a:solidFill>
                <a:latin typeface="verdana" panose="020B0604030504040204" pitchFamily="34" charset="0"/>
              </a:rPr>
              <a:t/>
            </a:r>
            <a:br>
              <a:rPr lang="fr-FR" sz="1600" b="1" dirty="0">
                <a:solidFill>
                  <a:srgbClr val="FF0000"/>
                </a:solidFill>
                <a:latin typeface="verdana" panose="020B0604030504040204" pitchFamily="34" charset="0"/>
              </a:rPr>
            </a:br>
            <a:r>
              <a:rPr lang="fr-FR" sz="1600" b="1" dirty="0">
                <a:latin typeface="verdana" panose="020B0604030504040204" pitchFamily="34" charset="0"/>
              </a:rPr>
              <a:t>- Ce bandeau servait à un </a:t>
            </a:r>
            <a:r>
              <a:rPr lang="fr-FR" sz="1600" b="1" dirty="0" err="1">
                <a:latin typeface="verdana" panose="020B0604030504040204" pitchFamily="34" charset="0"/>
              </a:rPr>
              <a:t>oeil</a:t>
            </a:r>
            <a:r>
              <a:rPr lang="fr-FR" sz="1600" b="1" dirty="0">
                <a:latin typeface="verdana" panose="020B0604030504040204" pitchFamily="34" charset="0"/>
              </a:rPr>
              <a:t> de s'habituer au noir, en cas de combats nocturnes ou dans les cales des bateaux. Les pirates avaient moins de difficulté à s'adapter à la pénombre et étaient donc plus réactifs.</a:t>
            </a:r>
            <a:br>
              <a:rPr lang="fr-FR" sz="1600" b="1" dirty="0">
                <a:latin typeface="verdana" panose="020B0604030504040204" pitchFamily="34" charset="0"/>
              </a:rPr>
            </a:br>
            <a:r>
              <a:rPr lang="fr-FR" sz="1600" b="1" dirty="0">
                <a:latin typeface="verdana" panose="020B0604030504040204" pitchFamily="34" charset="0"/>
              </a:rPr>
              <a:t/>
            </a:r>
            <a:br>
              <a:rPr lang="fr-FR" sz="1600" b="1" dirty="0">
                <a:latin typeface="verdana" panose="020B0604030504040204" pitchFamily="34" charset="0"/>
              </a:rPr>
            </a:br>
            <a:r>
              <a:rPr lang="fr-FR" sz="1600" b="1" dirty="0">
                <a:latin typeface="verdana" panose="020B0604030504040204" pitchFamily="34" charset="0"/>
              </a:rPr>
              <a:t>- Au moment de passer de la lumière du jour à l'obscurité, ils avaient juste à inverser le cache-œil de place. Idéal pour lutter contre leurs adversaires, ou encore pour faciliter le passage du pont supérieur (à la lumière du jour) aux ponts inférieurs (très sombres). Ceci, toujours dans un soucis de gain de temps non négligeable, qui peut changer considérablement le déroulement des combats.</a:t>
            </a:r>
            <a:br>
              <a:rPr lang="fr-FR" sz="1600" b="1" dirty="0">
                <a:latin typeface="verdana" panose="020B0604030504040204" pitchFamily="34" charset="0"/>
              </a:rPr>
            </a:br>
            <a:r>
              <a:rPr lang="fr-FR" sz="1600" b="1" dirty="0">
                <a:latin typeface="verdana" panose="020B0604030504040204" pitchFamily="34" charset="0"/>
              </a:rPr>
              <a:t/>
            </a:r>
            <a:br>
              <a:rPr lang="fr-FR" sz="1600" b="1" dirty="0">
                <a:latin typeface="verdana" panose="020B0604030504040204" pitchFamily="34" charset="0"/>
              </a:rPr>
            </a:br>
            <a:r>
              <a:rPr lang="fr-FR" sz="1600" b="1" dirty="0">
                <a:latin typeface="verdana" panose="020B0604030504040204" pitchFamily="34" charset="0"/>
              </a:rPr>
              <a:t>- Il servait à cacher l'</a:t>
            </a:r>
            <a:r>
              <a:rPr lang="fr-FR" sz="1600" b="1" dirty="0" err="1">
                <a:latin typeface="verdana" panose="020B0604030504040204" pitchFamily="34" charset="0"/>
              </a:rPr>
              <a:t>oeil</a:t>
            </a:r>
            <a:r>
              <a:rPr lang="fr-FR" sz="1600" b="1" dirty="0">
                <a:latin typeface="verdana" panose="020B0604030504040204" pitchFamily="34" charset="0"/>
              </a:rPr>
              <a:t> du pirate borgne, car l'</a:t>
            </a:r>
            <a:r>
              <a:rPr lang="fr-FR" sz="1600" b="1" dirty="0" err="1">
                <a:latin typeface="verdana" panose="020B0604030504040204" pitchFamily="34" charset="0"/>
              </a:rPr>
              <a:t>oeil</a:t>
            </a:r>
            <a:r>
              <a:rPr lang="fr-FR" sz="1600" b="1" dirty="0">
                <a:latin typeface="verdana" panose="020B0604030504040204" pitchFamily="34" charset="0"/>
              </a:rPr>
              <a:t> crevé ou une vilaine balafre n'étaient pas toujours supportables à voir. Le cache-</a:t>
            </a:r>
            <a:r>
              <a:rPr lang="fr-FR" sz="1600" b="1" dirty="0" err="1">
                <a:latin typeface="verdana" panose="020B0604030504040204" pitchFamily="34" charset="0"/>
              </a:rPr>
              <a:t>oeil</a:t>
            </a:r>
            <a:r>
              <a:rPr lang="fr-FR" sz="1600" b="1" dirty="0">
                <a:latin typeface="verdana" panose="020B0604030504040204" pitchFamily="34" charset="0"/>
              </a:rPr>
              <a:t> était conservé sur terre, pour ne pas effrayer les gens et surtout les dames. Il était conservé en mer et était un atout lors des combats, afin d'effrayer les ennemis.</a:t>
            </a:r>
            <a:br>
              <a:rPr lang="fr-FR" sz="1600" b="1" dirty="0">
                <a:latin typeface="verdana" panose="020B0604030504040204" pitchFamily="34" charset="0"/>
              </a:rPr>
            </a:br>
            <a:r>
              <a:rPr lang="fr-FR" sz="1600" b="1" dirty="0">
                <a:latin typeface="verdana" panose="020B0604030504040204" pitchFamily="34" charset="0"/>
              </a:rPr>
              <a:t>En effet, les pirates avaient pour habitude de faire un bruit énorme, de prendre des allures délurées et de mettre en avant leurs blessures de guerre, car tout ce qui pouvait horrifier l'ennemi était un plus pour la finalité des combats.</a:t>
            </a:r>
            <a:br>
              <a:rPr lang="fr-FR" sz="1600" b="1" dirty="0">
                <a:latin typeface="verdana" panose="020B0604030504040204" pitchFamily="34" charset="0"/>
              </a:rPr>
            </a:br>
            <a:endParaRPr lang="fr-FR" sz="1600" b="1" i="0" dirty="0">
              <a:effectLst/>
              <a:latin typeface="Times New Roman" panose="02020603050405020304" pitchFamily="18" charset="0"/>
            </a:endParaRPr>
          </a:p>
        </p:txBody>
      </p:sp>
      <p:pic>
        <p:nvPicPr>
          <p:cNvPr id="7170"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3167" y="1002082"/>
            <a:ext cx="2918565" cy="5248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1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196" name="Picture 4" descr="Les questions que tout le monde se pose Ã  propos des pirates et corsaires - (image : Long John Silver dans L'Ã®le au TrÃ©sor - 188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2017" y="405257"/>
            <a:ext cx="1811011" cy="3023743"/>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promo pirates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93120" y="290392"/>
            <a:ext cx="4762500" cy="365530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07556" y="2897885"/>
            <a:ext cx="4049185" cy="923330"/>
          </a:xfrm>
          <a:prstGeom prst="rect">
            <a:avLst/>
          </a:prstGeom>
          <a:noFill/>
        </p:spPr>
        <p:txBody>
          <a:bodyPr wrap="none" lIns="91440" tIns="45720" rIns="91440" bIns="45720">
            <a:spAutoFit/>
          </a:bodyPr>
          <a:lstStyle/>
          <a:p>
            <a:pPr algn="ctr"/>
            <a:r>
              <a:rPr lang="fr-FR"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A Bientôt…!!!</a:t>
            </a:r>
            <a:endParaRPr lang="fr-FR"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94715" y="4236091"/>
            <a:ext cx="2260905" cy="2515655"/>
          </a:xfrm>
          <a:prstGeom prst="rect">
            <a:avLst/>
          </a:prstGeom>
        </p:spPr>
      </p:pic>
      <p:sp>
        <p:nvSpPr>
          <p:cNvPr id="6" name="ZoneTexte 5"/>
          <p:cNvSpPr txBox="1"/>
          <p:nvPr/>
        </p:nvSpPr>
        <p:spPr>
          <a:xfrm>
            <a:off x="1139868" y="4334005"/>
            <a:ext cx="4183694"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256807963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3068</Words>
  <Application>Microsoft Office PowerPoint</Application>
  <PresentationFormat>Grand écran</PresentationFormat>
  <Paragraphs>63</Paragraphs>
  <Slides>20</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20</vt:i4>
      </vt:variant>
    </vt:vector>
  </HeadingPairs>
  <TitlesOfParts>
    <vt:vector size="32" baseType="lpstr">
      <vt:lpstr>Arial</vt:lpstr>
      <vt:lpstr>Arial</vt:lpstr>
      <vt:lpstr>Calibri</vt:lpstr>
      <vt:lpstr>Calibri Light</vt:lpstr>
      <vt:lpstr>Droid Sans</vt:lpstr>
      <vt:lpstr>franklin_gothic</vt:lpstr>
      <vt:lpstr>JUSTICE</vt:lpstr>
      <vt:lpstr>Quicksand</vt:lpstr>
      <vt:lpstr>Times New Roman</vt:lpstr>
      <vt:lpstr>verdana</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23</cp:revision>
  <dcterms:created xsi:type="dcterms:W3CDTF">2019-07-14T12:03:30Z</dcterms:created>
  <dcterms:modified xsi:type="dcterms:W3CDTF">2024-04-27T14:30:57Z</dcterms:modified>
</cp:coreProperties>
</file>