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77" r:id="rId3"/>
    <p:sldId id="283" r:id="rId4"/>
    <p:sldId id="282" r:id="rId5"/>
    <p:sldId id="281" r:id="rId6"/>
    <p:sldId id="280" r:id="rId7"/>
    <p:sldId id="278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57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0ED924-2EBD-A31D-0839-B6A099C0B9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276AACE-E1F3-5B9B-B79A-2EC4C891EC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4E8971-17C5-7837-1579-36775C37E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F7C8BB-2AC2-6D74-7E4C-B67A23ECF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F72640-9A38-195A-73F6-9A7621B18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9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E9117A-0815-5480-22BB-557B32D3A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45E0C3-F02A-94D3-893E-CF3A0DD87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E415BE-65B8-6880-0CCC-647067C5C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66BAB4-4C45-43B5-D654-7DCBB6C8F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073B71-2885-D123-8B7E-30531A48A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63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52C4C5-7FDB-A976-FB6D-4004DD9F2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FC7D5A-8EF8-0536-8039-715431D730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782E56-F5A2-8168-6A89-67567F6B4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73BA7E-CEA9-4212-CBC9-291AC73B3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6B6CCC-A38B-772E-3F1F-20FAC39C7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71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5AA35C-550F-A4A3-D705-577B99BFB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F47D2D-FC75-F253-2CC0-972A4A691B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26BBFA3-5F3D-7CA5-7E26-EFDCEF3C36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21EFE2-29C7-34E0-8DF8-AB4086B30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1C4B39-6FA2-7732-C401-50BFFE994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F398EC-CF98-6669-96DC-B1FB6A605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1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20AB83-1CC4-11FC-6A3B-D56205C55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3C0861-064A-4BE6-47AC-D043E10030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28FF65-3024-DDDD-782E-06E8FB4FCD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9842EB0-CC91-991C-41D6-D18B1592EC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4DB2C42-0788-CF3C-E5F6-047C09C6C8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CD3B055-6918-09BC-B6A9-FD7447105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A3099F-71BA-8744-4FBF-2E1169DF9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577F75-1390-B329-AD3E-6CC4A3AF4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91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51BB3-89BE-BF27-ADBC-6430A8C11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721FEC0-14A4-16C3-5D6A-674A922BD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D7A3302-3C5C-BCEB-C0EF-373EC8169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7F780DD-AA66-CEC2-520E-D2AF3C16A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628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ED38624-E862-5087-D0B7-39C6E3D12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2F2E511-EA13-48A7-8D51-3E46792DC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4A0AF16-CA39-610F-7BF1-EFD112C5C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9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66016-0FB1-65FA-8CD9-3D6D8B8B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7165FA-615E-7C10-F513-782B9FDD1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368673A-4F79-1E85-AF9D-5E2404EB9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BCC60D-10C5-FBC9-98AC-4DFCE085D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C7E413-6806-7C54-9EE0-BEF15AA76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BEC7F7-BC40-48A6-CE18-53CD22587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71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B2476-F4EF-8423-CB94-2F599338D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E370415-A835-B557-E8EC-3E9B823396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A3EF84E-3FAC-9071-DD76-7402EEC417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599FA1-A627-5BB6-86A6-6E2B62C7A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36CA6D-0272-4CEB-F67C-69419967D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1B656E-3B38-E380-080E-910AFF41A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B0601-D5C6-7590-2E08-E19689AA4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7D92B9-6A72-BE9A-3534-E7B2AB769E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560C78-449E-D7A0-20FF-49DE75998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E7BD15-2D62-46BE-4A48-00A1E86EB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BB505E-2859-49A0-3536-5D00F2534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820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957F785-EDB8-F58D-5185-9E7EC3B0BD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33DA38-5091-2D8D-6473-81F73E427C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DCC4C3-45C3-8626-0D84-2807F4062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FCDD98-E9C3-1C0F-5519-3549EEE23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5851EF-EFD6-E52E-EBB8-A56DD0F9B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89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8A50D1A-79FB-BE7C-011F-FB2DF8A89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B2C148-09A6-BB32-4E7B-EE6E0EF3C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764BBE-CFD2-71A8-A4FC-570376B04B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A9776E-521F-4340-9B0F-44FEBEF75A4D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0AF137-23EA-C4F1-2B66-487E06E09D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1F050F-8101-FC17-FF61-939F8CABD3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560434-FF36-4408-97A6-05566BD19D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83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rsonne, habits&#10;&#10;Description générée automatiquement">
            <a:extLst>
              <a:ext uri="{FF2B5EF4-FFF2-40B4-BE49-F238E27FC236}">
                <a16:creationId xmlns:a16="http://schemas.microsoft.com/office/drawing/2014/main" id="{F934E56B-F9B5-74D3-60B6-1E9200AEFE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411" y="103680"/>
            <a:ext cx="5011178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36ABA5-F75A-8E31-E882-865B71FB33C5}"/>
              </a:ext>
            </a:extLst>
          </p:cNvPr>
          <p:cNvSpPr txBox="1"/>
          <p:nvPr/>
        </p:nvSpPr>
        <p:spPr>
          <a:xfrm>
            <a:off x="3953522" y="880920"/>
            <a:ext cx="5011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des Amériques - Auch</a:t>
            </a:r>
          </a:p>
        </p:txBody>
      </p:sp>
    </p:spTree>
    <p:extLst>
      <p:ext uri="{BB962C8B-B14F-4D97-AF65-F5344CB8AC3E}">
        <p14:creationId xmlns:p14="http://schemas.microsoft.com/office/powerpoint/2010/main" val="93150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Christina Perri - A Thousand Years (PianoCello Cover).wav"/>
          </p:stSnd>
        </p:sndAc>
      </p:transition>
    </mc:Choice>
    <mc:Fallback>
      <p:transition spd="slow" advClick="0" advTm="8000">
        <p:sndAc>
          <p:stSnd loop="1">
            <p:snd r:embed="rId2" name="Christina Perri - A Thousand Years (PianoCello Cov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D64DAF-26FF-143B-F0CA-46A24372098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Le musée des Amériques - Auch, précédemment dénommé musée des Jacobins, situé à Auch dans le Gers, abrite la deuxième plus grande collection d'objets précolombiens de France après celle du musée du Quai Branly - Jacques-Chirac.</a:t>
            </a:r>
          </a:p>
          <a:p>
            <a:pPr algn="ctr"/>
            <a:endParaRPr lang="fr-FR" sz="4400" b="1" dirty="0">
              <a:solidFill>
                <a:srgbClr val="FFFF00"/>
              </a:solidFill>
            </a:endParaRPr>
          </a:p>
          <a:p>
            <a:pPr algn="ctr"/>
            <a:r>
              <a:rPr lang="fr-FR" sz="4400" b="1" dirty="0">
                <a:solidFill>
                  <a:srgbClr val="FFFF00"/>
                </a:solidFill>
              </a:rPr>
              <a:t>Le musée se trouve au pied de la vieille ville, entre les berges du Gers et la cathédrale Sainte-Marie.</a:t>
            </a:r>
          </a:p>
        </p:txBody>
      </p:sp>
    </p:spTree>
    <p:extLst>
      <p:ext uri="{BB962C8B-B14F-4D97-AF65-F5344CB8AC3E}">
        <p14:creationId xmlns:p14="http://schemas.microsoft.com/office/powerpoint/2010/main" val="176051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Vitrine, musée&#10;&#10;Description générée automatiquement">
            <a:extLst>
              <a:ext uri="{FF2B5EF4-FFF2-40B4-BE49-F238E27FC236}">
                <a16:creationId xmlns:a16="http://schemas.microsoft.com/office/drawing/2014/main" id="{E8D28F77-9870-0D9C-5B35-0DFFBAF0DF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0" y="279000"/>
            <a:ext cx="84329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77543F-E77F-D813-72BA-EB3E1A9C40C7}"/>
              </a:ext>
            </a:extLst>
          </p:cNvPr>
          <p:cNvSpPr txBox="1"/>
          <p:nvPr/>
        </p:nvSpPr>
        <p:spPr>
          <a:xfrm>
            <a:off x="3223260" y="5916060"/>
            <a:ext cx="6492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Auch (Gers, France) - Galerie égyptienne du Musée des Jacobins.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46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étagère, bougie, Vitrine&#10;&#10;Description générée automatiquement">
            <a:extLst>
              <a:ext uri="{FF2B5EF4-FFF2-40B4-BE49-F238E27FC236}">
                <a16:creationId xmlns:a16="http://schemas.microsoft.com/office/drawing/2014/main" id="{1292DDBA-2518-35FA-57BB-3389485357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525" y="279000"/>
            <a:ext cx="84329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0EACC6-5FC0-0940-1C32-C3C646DD3DED}"/>
              </a:ext>
            </a:extLst>
          </p:cNvPr>
          <p:cNvSpPr txBox="1"/>
          <p:nvPr/>
        </p:nvSpPr>
        <p:spPr>
          <a:xfrm>
            <a:off x="4206240" y="5711927"/>
            <a:ext cx="77609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400" b="1" dirty="0"/>
              <a:t>Galerie d'art précolombien</a:t>
            </a:r>
          </a:p>
        </p:txBody>
      </p:sp>
    </p:spTree>
    <p:extLst>
      <p:ext uri="{BB962C8B-B14F-4D97-AF65-F5344CB8AC3E}">
        <p14:creationId xmlns:p14="http://schemas.microsoft.com/office/powerpoint/2010/main" val="377124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omptoir, meubles&#10;&#10;Description générée automatiquement">
            <a:extLst>
              <a:ext uri="{FF2B5EF4-FFF2-40B4-BE49-F238E27FC236}">
                <a16:creationId xmlns:a16="http://schemas.microsoft.com/office/drawing/2014/main" id="{4151DFC3-F3D4-C3A9-52D8-507DB1BF35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960" y="182891"/>
            <a:ext cx="84329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F8FFB-F578-ADFC-0D36-B39D36027228}"/>
              </a:ext>
            </a:extLst>
          </p:cNvPr>
          <p:cNvSpPr txBox="1"/>
          <p:nvPr/>
        </p:nvSpPr>
        <p:spPr>
          <a:xfrm>
            <a:off x="4000500" y="6021226"/>
            <a:ext cx="7212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d'art pré-colombien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04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mur, Vitrine&#10;&#10;Description générée automatiquement">
            <a:extLst>
              <a:ext uri="{FF2B5EF4-FFF2-40B4-BE49-F238E27FC236}">
                <a16:creationId xmlns:a16="http://schemas.microsoft.com/office/drawing/2014/main" id="{131C35D5-3C3E-94FF-C81D-7AF4AE1C4B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1821" y="279000"/>
            <a:ext cx="84329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E4AFA9-65C7-A607-B3C5-2FF1A11155BC}"/>
              </a:ext>
            </a:extLst>
          </p:cNvPr>
          <p:cNvSpPr txBox="1"/>
          <p:nvPr/>
        </p:nvSpPr>
        <p:spPr>
          <a:xfrm>
            <a:off x="4093208" y="6117335"/>
            <a:ext cx="809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pré-colombienne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61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roue&#10;&#10;Description générée automatiquement">
            <a:extLst>
              <a:ext uri="{FF2B5EF4-FFF2-40B4-BE49-F238E27FC236}">
                <a16:creationId xmlns:a16="http://schemas.microsoft.com/office/drawing/2014/main" id="{A45F0172-086F-A071-5962-DF29E7C2A4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D7E140-A91A-92C8-829C-9BD252B46114}"/>
              </a:ext>
            </a:extLst>
          </p:cNvPr>
          <p:cNvSpPr txBox="1"/>
          <p:nvPr/>
        </p:nvSpPr>
        <p:spPr>
          <a:xfrm>
            <a:off x="3257550" y="6348167"/>
            <a:ext cx="764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Auch (Gers, France) - Église des Jacobins.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52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t, écriture manuscrite, carte&#10;&#10;Description générée automatiquement">
            <a:extLst>
              <a:ext uri="{FF2B5EF4-FFF2-40B4-BE49-F238E27FC236}">
                <a16:creationId xmlns:a16="http://schemas.microsoft.com/office/drawing/2014/main" id="{7AC7D3D9-C318-E167-4F07-1A7DF48585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935355"/>
            <a:ext cx="11628000" cy="47783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8D407E-5ED8-74EB-DCA8-577D8B6CE960}"/>
              </a:ext>
            </a:extLst>
          </p:cNvPr>
          <p:cNvSpPr txBox="1"/>
          <p:nvPr/>
        </p:nvSpPr>
        <p:spPr>
          <a:xfrm>
            <a:off x="2286000" y="5543550"/>
            <a:ext cx="8549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Fac-similé du Codex Tro-Cortesiano ou Codex de Madrid. Culture maya, 1250-1500,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5729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reliure, intérieur&#10;&#10;Description générée automatiquement">
            <a:extLst>
              <a:ext uri="{FF2B5EF4-FFF2-40B4-BE49-F238E27FC236}">
                <a16:creationId xmlns:a16="http://schemas.microsoft.com/office/drawing/2014/main" id="{FAD514DC-3917-EB9C-8E52-C36E34AAF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329" y="189000"/>
            <a:ext cx="723611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9C9C2C-0DE5-300C-901D-C9030828DF09}"/>
              </a:ext>
            </a:extLst>
          </p:cNvPr>
          <p:cNvSpPr txBox="1"/>
          <p:nvPr/>
        </p:nvSpPr>
        <p:spPr>
          <a:xfrm>
            <a:off x="2171700" y="5732925"/>
            <a:ext cx="8983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Fac-similé du Codex Tudela (en) ou Codex du musée de l'Amérique, Aztèque, 1553.</a:t>
            </a:r>
          </a:p>
        </p:txBody>
      </p:sp>
    </p:spTree>
    <p:extLst>
      <p:ext uri="{BB962C8B-B14F-4D97-AF65-F5344CB8AC3E}">
        <p14:creationId xmlns:p14="http://schemas.microsoft.com/office/powerpoint/2010/main" val="107638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Artefact, art&#10;&#10;Description générée automatiquement">
            <a:extLst>
              <a:ext uri="{FF2B5EF4-FFF2-40B4-BE49-F238E27FC236}">
                <a16:creationId xmlns:a16="http://schemas.microsoft.com/office/drawing/2014/main" id="{5D71FB82-D863-1198-13B5-A4E4FF2D9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649" y="189000"/>
            <a:ext cx="467870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60A891-5A4B-861F-0801-CC2242D9C649}"/>
              </a:ext>
            </a:extLst>
          </p:cNvPr>
          <p:cNvSpPr txBox="1"/>
          <p:nvPr/>
        </p:nvSpPr>
        <p:spPr>
          <a:xfrm>
            <a:off x="8511550" y="3017520"/>
            <a:ext cx="33604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Figure masculine en céramique. Culture </a:t>
            </a:r>
            <a:r>
              <a:rPr lang="fr-FR" sz="2400" b="1" dirty="0" err="1">
                <a:solidFill>
                  <a:srgbClr val="FFFF00"/>
                </a:solidFill>
              </a:rPr>
              <a:t>colima</a:t>
            </a:r>
            <a:r>
              <a:rPr lang="fr-FR" sz="2400" b="1" dirty="0">
                <a:solidFill>
                  <a:srgbClr val="FFFF00"/>
                </a:solidFill>
              </a:rPr>
              <a:t>, Mexique, 400 av. J.-C. - 100 </a:t>
            </a:r>
            <a:r>
              <a:rPr lang="fr-FR" sz="2400" b="1" dirty="0" err="1">
                <a:solidFill>
                  <a:srgbClr val="FFFF00"/>
                </a:solidFill>
              </a:rPr>
              <a:t>ap</a:t>
            </a:r>
            <a:r>
              <a:rPr lang="fr-FR" sz="2400" b="1" dirty="0">
                <a:solidFill>
                  <a:srgbClr val="FFFF00"/>
                </a:solidFill>
              </a:rPr>
              <a:t>. JC</a:t>
            </a:r>
          </a:p>
        </p:txBody>
      </p:sp>
    </p:spTree>
    <p:extLst>
      <p:ext uri="{BB962C8B-B14F-4D97-AF65-F5344CB8AC3E}">
        <p14:creationId xmlns:p14="http://schemas.microsoft.com/office/powerpoint/2010/main" val="160966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musée, art&#10;&#10;Description générée automatiquement">
            <a:extLst>
              <a:ext uri="{FF2B5EF4-FFF2-40B4-BE49-F238E27FC236}">
                <a16:creationId xmlns:a16="http://schemas.microsoft.com/office/drawing/2014/main" id="{6416B6DB-7FFD-1681-3347-C19C87CDF2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010" y="279000"/>
            <a:ext cx="5760002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84CAE1-8109-5F17-D099-DC5F2514D5EF}"/>
              </a:ext>
            </a:extLst>
          </p:cNvPr>
          <p:cNvSpPr txBox="1"/>
          <p:nvPr/>
        </p:nvSpPr>
        <p:spPr>
          <a:xfrm>
            <a:off x="148045" y="2708910"/>
            <a:ext cx="2880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Couvercle d'encensoir avec représentation du dieu de la pluie </a:t>
            </a:r>
            <a:r>
              <a:rPr lang="fr-FR" sz="2400" b="1" dirty="0" err="1">
                <a:solidFill>
                  <a:srgbClr val="FFFF00"/>
                </a:solidFill>
              </a:rPr>
              <a:t>Tláloc</a:t>
            </a:r>
            <a:r>
              <a:rPr lang="fr-FR" sz="2400" b="1" dirty="0">
                <a:solidFill>
                  <a:srgbClr val="FFFF00"/>
                </a:solidFill>
              </a:rPr>
              <a:t>. Teotihuacán, phase </a:t>
            </a:r>
            <a:r>
              <a:rPr lang="fr-FR" sz="2400" b="1" dirty="0" err="1">
                <a:solidFill>
                  <a:srgbClr val="FFFF00"/>
                </a:solidFill>
              </a:rPr>
              <a:t>Xolalpan</a:t>
            </a:r>
            <a:r>
              <a:rPr lang="fr-FR" sz="2400" b="1" dirty="0">
                <a:solidFill>
                  <a:srgbClr val="FFFF00"/>
                </a:solidFill>
              </a:rPr>
              <a:t> (400-650), Mexique.</a:t>
            </a:r>
          </a:p>
        </p:txBody>
      </p:sp>
    </p:spTree>
    <p:extLst>
      <p:ext uri="{BB962C8B-B14F-4D97-AF65-F5344CB8AC3E}">
        <p14:creationId xmlns:p14="http://schemas.microsoft.com/office/powerpoint/2010/main" val="4251674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Sculpture, musée&#10;&#10;Description générée automatiquement">
            <a:extLst>
              <a:ext uri="{FF2B5EF4-FFF2-40B4-BE49-F238E27FC236}">
                <a16:creationId xmlns:a16="http://schemas.microsoft.com/office/drawing/2014/main" id="{F58CA9E4-CC85-9B8F-BE93-7F02A73FF5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270" y="189000"/>
            <a:ext cx="4363636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BF7BA6-481F-99BD-72D9-36988DF1315A}"/>
              </a:ext>
            </a:extLst>
          </p:cNvPr>
          <p:cNvSpPr txBox="1"/>
          <p:nvPr/>
        </p:nvSpPr>
        <p:spPr>
          <a:xfrm>
            <a:off x="8572500" y="2514600"/>
            <a:ext cx="34518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Stèle maya de Palenque connue sous le nom de Stèle de Madrid (es), Palenque, 600-800.</a:t>
            </a:r>
          </a:p>
        </p:txBody>
      </p:sp>
    </p:spTree>
    <p:extLst>
      <p:ext uri="{BB962C8B-B14F-4D97-AF65-F5344CB8AC3E}">
        <p14:creationId xmlns:p14="http://schemas.microsoft.com/office/powerpoint/2010/main" val="75231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art, sculpture&#10;&#10;Description générée automatiquement">
            <a:extLst>
              <a:ext uri="{FF2B5EF4-FFF2-40B4-BE49-F238E27FC236}">
                <a16:creationId xmlns:a16="http://schemas.microsoft.com/office/drawing/2014/main" id="{2EBDB68D-D2F6-870A-7054-FB5C2622CF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3408" y="189000"/>
            <a:ext cx="3860015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EBB8DC-178D-6F9D-2FE3-D033F38D0DF0}"/>
              </a:ext>
            </a:extLst>
          </p:cNvPr>
          <p:cNvSpPr txBox="1"/>
          <p:nvPr/>
        </p:nvSpPr>
        <p:spPr>
          <a:xfrm>
            <a:off x="96696" y="3211830"/>
            <a:ext cx="3860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Urne funéraire maya représentant Kinich Ahau. Mexique, période classique tardive, 600-900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73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art&#10;&#10;Description générée automatiquement">
            <a:extLst>
              <a:ext uri="{FF2B5EF4-FFF2-40B4-BE49-F238E27FC236}">
                <a16:creationId xmlns:a16="http://schemas.microsoft.com/office/drawing/2014/main" id="{0320EB55-4879-AE43-FE36-4E19FCA4EB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111" y="189000"/>
            <a:ext cx="4173913" cy="648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68117B-DB11-B142-2BFB-4CE0F39026FF}"/>
              </a:ext>
            </a:extLst>
          </p:cNvPr>
          <p:cNvSpPr txBox="1"/>
          <p:nvPr/>
        </p:nvSpPr>
        <p:spPr>
          <a:xfrm>
            <a:off x="8332470" y="2846071"/>
            <a:ext cx="36004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Figure féminine en céramique. Culture de El </a:t>
            </a:r>
            <a:r>
              <a:rPr lang="fr-FR" sz="2400" b="1" dirty="0" err="1"/>
              <a:t>Tajín</a:t>
            </a:r>
            <a:r>
              <a:rPr lang="fr-FR" sz="2400" b="1" dirty="0"/>
              <a:t>, Mexique, 700-900 </a:t>
            </a:r>
            <a:r>
              <a:rPr lang="fr-FR" sz="2400" b="1" dirty="0" err="1"/>
              <a:t>ap.JC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23731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sculpture, Sculpture&#10;&#10;Description générée automatiquement">
            <a:extLst>
              <a:ext uri="{FF2B5EF4-FFF2-40B4-BE49-F238E27FC236}">
                <a16:creationId xmlns:a16="http://schemas.microsoft.com/office/drawing/2014/main" id="{332162B2-06A7-557E-DAD7-7881F9ED8A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876" y="189000"/>
            <a:ext cx="4734247" cy="648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3636DE-22AA-1752-2C0C-43EC61CD8E58}"/>
              </a:ext>
            </a:extLst>
          </p:cNvPr>
          <p:cNvSpPr txBox="1"/>
          <p:nvPr/>
        </p:nvSpPr>
        <p:spPr>
          <a:xfrm>
            <a:off x="514350" y="2697480"/>
            <a:ext cx="33718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Statue en pierre de la déesse aztèque des eaux Chalchiuhtlicue. Culture aztèque, Mexique 1350-1521.</a:t>
            </a:r>
          </a:p>
        </p:txBody>
      </p:sp>
    </p:spTree>
    <p:extLst>
      <p:ext uri="{BB962C8B-B14F-4D97-AF65-F5344CB8AC3E}">
        <p14:creationId xmlns:p14="http://schemas.microsoft.com/office/powerpoint/2010/main" val="97773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aiton, métal, bronze, or&#10;&#10;Description générée automatiquement">
            <a:extLst>
              <a:ext uri="{FF2B5EF4-FFF2-40B4-BE49-F238E27FC236}">
                <a16:creationId xmlns:a16="http://schemas.microsoft.com/office/drawing/2014/main" id="{2D2BBB51-6BDA-3874-950E-BE0DBC31AB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854" y="189000"/>
            <a:ext cx="613491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0864A2-F38C-5EF2-F76D-1B4F62C6F177}"/>
              </a:ext>
            </a:extLst>
          </p:cNvPr>
          <p:cNvSpPr txBox="1"/>
          <p:nvPr/>
        </p:nvSpPr>
        <p:spPr>
          <a:xfrm>
            <a:off x="9244146" y="2606040"/>
            <a:ext cx="2788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Statue en pierre de la déesse aztèque des eaux Chalchiuhtlicue. Culture aztèque, Mexique 1350-1521.</a:t>
            </a:r>
          </a:p>
        </p:txBody>
      </p:sp>
    </p:spTree>
    <p:extLst>
      <p:ext uri="{BB962C8B-B14F-4D97-AF65-F5344CB8AC3E}">
        <p14:creationId xmlns:p14="http://schemas.microsoft.com/office/powerpoint/2010/main" val="112055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intérieur, sculpture&#10;&#10;Description générée automatiquement">
            <a:extLst>
              <a:ext uri="{FF2B5EF4-FFF2-40B4-BE49-F238E27FC236}">
                <a16:creationId xmlns:a16="http://schemas.microsoft.com/office/drawing/2014/main" id="{3A996ADB-6616-A0DF-1774-0995A098BC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973" y="189000"/>
            <a:ext cx="684808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611600-1C30-272A-E584-C853FF2FE3B7}"/>
              </a:ext>
            </a:extLst>
          </p:cNvPr>
          <p:cNvSpPr txBox="1"/>
          <p:nvPr/>
        </p:nvSpPr>
        <p:spPr>
          <a:xfrm>
            <a:off x="400050" y="3006090"/>
            <a:ext cx="2788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Vase à figure de guerrier. </a:t>
            </a:r>
            <a:r>
              <a:rPr lang="fr-FR" sz="2400" b="1" dirty="0" err="1">
                <a:solidFill>
                  <a:srgbClr val="FFFF00"/>
                </a:solidFill>
              </a:rPr>
              <a:t>Jama-Coaque</a:t>
            </a:r>
            <a:r>
              <a:rPr lang="fr-FR" sz="2400" b="1" dirty="0">
                <a:solidFill>
                  <a:srgbClr val="FFFF00"/>
                </a:solidFill>
              </a:rPr>
              <a:t>, 500 av. J.-C. à 500 apr. J.-C.</a:t>
            </a:r>
          </a:p>
        </p:txBody>
      </p:sp>
    </p:spTree>
    <p:extLst>
      <p:ext uri="{BB962C8B-B14F-4D97-AF65-F5344CB8AC3E}">
        <p14:creationId xmlns:p14="http://schemas.microsoft.com/office/powerpoint/2010/main" val="269872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en bronze, sculpture, bronze&#10;&#10;Description générée automatiquement">
            <a:extLst>
              <a:ext uri="{FF2B5EF4-FFF2-40B4-BE49-F238E27FC236}">
                <a16:creationId xmlns:a16="http://schemas.microsoft.com/office/drawing/2014/main" id="{034B6C0E-A1DB-91C1-3054-17595DC925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860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A7B7A0-7F96-C98F-6FE0-1833BFB3C65C}"/>
              </a:ext>
            </a:extLst>
          </p:cNvPr>
          <p:cNvSpPr txBox="1"/>
          <p:nvPr/>
        </p:nvSpPr>
        <p:spPr>
          <a:xfrm>
            <a:off x="8275320" y="3429000"/>
            <a:ext cx="3760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Statuette en or, Culture quimbaya, Colombie, 200-1000 ap. JC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98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irafe, intérieur, mammifère, mur&#10;&#10;Description générée automatiquement">
            <a:extLst>
              <a:ext uri="{FF2B5EF4-FFF2-40B4-BE49-F238E27FC236}">
                <a16:creationId xmlns:a16="http://schemas.microsoft.com/office/drawing/2014/main" id="{774EB11A-1205-0648-F74A-9333673BC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097" y="189000"/>
            <a:ext cx="5225806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2EBD4F-E6BA-0222-F22F-9227A9495D2F}"/>
              </a:ext>
            </a:extLst>
          </p:cNvPr>
          <p:cNvSpPr txBox="1"/>
          <p:nvPr/>
        </p:nvSpPr>
        <p:spPr>
          <a:xfrm>
            <a:off x="214117" y="2653814"/>
            <a:ext cx="33147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Aquamanile en céramique. Culture moche, Pérou, 100 av. J.-C. - 700 </a:t>
            </a:r>
            <a:r>
              <a:rPr lang="fr-FR" sz="2400" b="1" dirty="0" err="1">
                <a:solidFill>
                  <a:srgbClr val="FFFF00"/>
                </a:solidFill>
              </a:rPr>
              <a:t>ap</a:t>
            </a:r>
            <a:r>
              <a:rPr lang="fr-FR" sz="2400" b="1" dirty="0">
                <a:solidFill>
                  <a:srgbClr val="FFFF00"/>
                </a:solidFill>
              </a:rPr>
              <a:t>. JC</a:t>
            </a:r>
          </a:p>
        </p:txBody>
      </p:sp>
    </p:spTree>
    <p:extLst>
      <p:ext uri="{BB962C8B-B14F-4D97-AF65-F5344CB8AC3E}">
        <p14:creationId xmlns:p14="http://schemas.microsoft.com/office/powerpoint/2010/main" val="322197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ot, poterie, Artefact&#10;&#10;Description générée automatiquement">
            <a:extLst>
              <a:ext uri="{FF2B5EF4-FFF2-40B4-BE49-F238E27FC236}">
                <a16:creationId xmlns:a16="http://schemas.microsoft.com/office/drawing/2014/main" id="{40DE4675-51AA-28B0-A08B-DA32251EFE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791" y="189000"/>
            <a:ext cx="439322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660B86-E98B-0779-7D15-B7A7461E93CC}"/>
              </a:ext>
            </a:extLst>
          </p:cNvPr>
          <p:cNvSpPr txBox="1"/>
          <p:nvPr/>
        </p:nvSpPr>
        <p:spPr>
          <a:xfrm>
            <a:off x="8206740" y="3348990"/>
            <a:ext cx="3874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Vase nazca. Pérou, 100 av. J.-C. - 700 apr. J.-C.</a:t>
            </a:r>
          </a:p>
        </p:txBody>
      </p:sp>
    </p:spTree>
    <p:extLst>
      <p:ext uri="{BB962C8B-B14F-4D97-AF65-F5344CB8AC3E}">
        <p14:creationId xmlns:p14="http://schemas.microsoft.com/office/powerpoint/2010/main" val="1240152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musée, intérieur&#10;&#10;Description générée automatiquement">
            <a:extLst>
              <a:ext uri="{FF2B5EF4-FFF2-40B4-BE49-F238E27FC236}">
                <a16:creationId xmlns:a16="http://schemas.microsoft.com/office/drawing/2014/main" id="{4AD8E98F-3532-5683-0CF0-D3E4D62C76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1" y="279000"/>
            <a:ext cx="87083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9D9435-11F4-F222-229A-C13BE8967564}"/>
              </a:ext>
            </a:extLst>
          </p:cNvPr>
          <p:cNvSpPr txBox="1"/>
          <p:nvPr/>
        </p:nvSpPr>
        <p:spPr>
          <a:xfrm>
            <a:off x="2800350" y="5687281"/>
            <a:ext cx="7280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Récipient en céramique. Culture </a:t>
            </a:r>
            <a:r>
              <a:rPr lang="fr-FR" sz="2400" b="1" dirty="0" err="1">
                <a:solidFill>
                  <a:srgbClr val="FFFF00"/>
                </a:solidFill>
              </a:rPr>
              <a:t>chimú</a:t>
            </a:r>
            <a:r>
              <a:rPr lang="fr-FR" sz="2400" b="1" dirty="0">
                <a:solidFill>
                  <a:srgbClr val="FFFF00"/>
                </a:solidFill>
              </a:rPr>
              <a:t>, Pérou, 1400–1533 </a:t>
            </a:r>
            <a:r>
              <a:rPr lang="fr-FR" sz="2400" b="1" dirty="0" err="1">
                <a:solidFill>
                  <a:srgbClr val="FFFF00"/>
                </a:solidFill>
              </a:rPr>
              <a:t>ap</a:t>
            </a:r>
            <a:r>
              <a:rPr lang="fr-FR" sz="2400" b="1" dirty="0">
                <a:solidFill>
                  <a:srgbClr val="FFFF00"/>
                </a:solidFill>
              </a:rPr>
              <a:t>. JC</a:t>
            </a:r>
          </a:p>
        </p:txBody>
      </p:sp>
    </p:spTree>
    <p:extLst>
      <p:ext uri="{BB962C8B-B14F-4D97-AF65-F5344CB8AC3E}">
        <p14:creationId xmlns:p14="http://schemas.microsoft.com/office/powerpoint/2010/main" val="311738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sculpture, musée&#10;&#10;Description générée automatiquement">
            <a:extLst>
              <a:ext uri="{FF2B5EF4-FFF2-40B4-BE49-F238E27FC236}">
                <a16:creationId xmlns:a16="http://schemas.microsoft.com/office/drawing/2014/main" id="{95D72ED1-33A5-9E5E-187E-25EAB78365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386" y="189000"/>
            <a:ext cx="4309227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73AC65-E667-5552-5422-BB90B3FCCE2F}"/>
              </a:ext>
            </a:extLst>
          </p:cNvPr>
          <p:cNvSpPr txBox="1"/>
          <p:nvPr/>
        </p:nvSpPr>
        <p:spPr>
          <a:xfrm>
            <a:off x="582930" y="3074670"/>
            <a:ext cx="35547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Tête dite de l’Inca </a:t>
            </a:r>
            <a:r>
              <a:rPr lang="fr-FR" sz="2400" b="1" dirty="0" err="1">
                <a:solidFill>
                  <a:srgbClr val="FFFF00"/>
                </a:solidFill>
              </a:rPr>
              <a:t>Viracocha</a:t>
            </a:r>
            <a:r>
              <a:rPr lang="fr-FR" sz="2400" b="1" dirty="0">
                <a:solidFill>
                  <a:srgbClr val="FFFF00"/>
                </a:solidFill>
              </a:rPr>
              <a:t>, 1400-1533</a:t>
            </a:r>
          </a:p>
        </p:txBody>
      </p:sp>
    </p:spTree>
    <p:extLst>
      <p:ext uri="{BB962C8B-B14F-4D97-AF65-F5344CB8AC3E}">
        <p14:creationId xmlns:p14="http://schemas.microsoft.com/office/powerpoint/2010/main" val="169631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Artefact, art, intérieur&#10;&#10;Description générée automatiquement">
            <a:extLst>
              <a:ext uri="{FF2B5EF4-FFF2-40B4-BE49-F238E27FC236}">
                <a16:creationId xmlns:a16="http://schemas.microsoft.com/office/drawing/2014/main" id="{CEE577AA-3948-0931-FCBD-15D9147D1E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858" y="189000"/>
            <a:ext cx="5132674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981E4F-3ABD-1E3B-5E05-8992FC12805F}"/>
              </a:ext>
            </a:extLst>
          </p:cNvPr>
          <p:cNvSpPr txBox="1"/>
          <p:nvPr/>
        </p:nvSpPr>
        <p:spPr>
          <a:xfrm>
            <a:off x="9006840" y="2503170"/>
            <a:ext cx="29032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Kero</a:t>
            </a:r>
            <a:r>
              <a:rPr lang="fr-FR" sz="2400" b="1" dirty="0">
                <a:solidFill>
                  <a:srgbClr val="FFFF00"/>
                </a:solidFill>
              </a:rPr>
              <a:t> en forme de tête de jaguar, en bois. Département de Cuzco, Pérou, 1532-1600, Inca colonial.</a:t>
            </a:r>
          </a:p>
        </p:txBody>
      </p:sp>
    </p:spTree>
    <p:extLst>
      <p:ext uri="{BB962C8B-B14F-4D97-AF65-F5344CB8AC3E}">
        <p14:creationId xmlns:p14="http://schemas.microsoft.com/office/powerpoint/2010/main" val="13264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2E8DB6-7E69-41C5-96FC-608056E22A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7354" y="189000"/>
            <a:ext cx="5831271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1C6D57-07E9-744C-7EC8-3821A1744D64}"/>
              </a:ext>
            </a:extLst>
          </p:cNvPr>
          <p:cNvSpPr txBox="1"/>
          <p:nvPr/>
        </p:nvSpPr>
        <p:spPr>
          <a:xfrm>
            <a:off x="502920" y="2061954"/>
            <a:ext cx="3108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Chapeau de baleiniers nutka (aujourd'hui Colombie-Britannique, Canada), XVIIIe siècle, provenant d'expéditions scientifiques espagnoles.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1643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sque, habits, Artefact, musée&#10;&#10;Description générée automatiquement">
            <a:extLst>
              <a:ext uri="{FF2B5EF4-FFF2-40B4-BE49-F238E27FC236}">
                <a16:creationId xmlns:a16="http://schemas.microsoft.com/office/drawing/2014/main" id="{2FC597CC-4A32-40D3-3FC5-EE1CB58A47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740" y="189000"/>
            <a:ext cx="5592233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C1ED80-80A7-48D5-F0EA-F2165068C0BC}"/>
              </a:ext>
            </a:extLst>
          </p:cNvPr>
          <p:cNvSpPr txBox="1"/>
          <p:nvPr/>
        </p:nvSpPr>
        <p:spPr>
          <a:xfrm>
            <a:off x="8972550" y="3063240"/>
            <a:ext cx="32194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Casque et collier tlingits. Alaska, XVIIIe siècle[20].</a:t>
            </a:r>
          </a:p>
        </p:txBody>
      </p:sp>
    </p:spTree>
    <p:extLst>
      <p:ext uri="{BB962C8B-B14F-4D97-AF65-F5344CB8AC3E}">
        <p14:creationId xmlns:p14="http://schemas.microsoft.com/office/powerpoint/2010/main" val="62369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couverture&#10;&#10;Description générée automatiquement">
            <a:extLst>
              <a:ext uri="{FF2B5EF4-FFF2-40B4-BE49-F238E27FC236}">
                <a16:creationId xmlns:a16="http://schemas.microsoft.com/office/drawing/2014/main" id="{27683F7F-4D34-BBE9-EF2D-5880FA95C1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4165" y="189000"/>
            <a:ext cx="5008696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53FF39-E10E-F39E-ECFA-8D2DC3740F5E}"/>
              </a:ext>
            </a:extLst>
          </p:cNvPr>
          <p:cNvSpPr txBox="1"/>
          <p:nvPr/>
        </p:nvSpPr>
        <p:spPr>
          <a:xfrm>
            <a:off x="485195" y="2558803"/>
            <a:ext cx="31318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Chapeau de type « </a:t>
            </a:r>
            <a:r>
              <a:rPr lang="fr-FR" sz="2400" b="1" dirty="0" err="1">
                <a:solidFill>
                  <a:srgbClr val="FFFF00"/>
                </a:solidFill>
              </a:rPr>
              <a:t>mahiole</a:t>
            </a:r>
            <a:r>
              <a:rPr lang="fr-FR" sz="2400" b="1" dirty="0">
                <a:solidFill>
                  <a:srgbClr val="FFFF00"/>
                </a:solidFill>
              </a:rPr>
              <a:t> » et cape de type « 'ahu' </a:t>
            </a:r>
            <a:r>
              <a:rPr lang="fr-FR" sz="2400" b="1" dirty="0" err="1">
                <a:solidFill>
                  <a:srgbClr val="FFFF00"/>
                </a:solidFill>
              </a:rPr>
              <a:t>ula</a:t>
            </a:r>
            <a:r>
              <a:rPr lang="fr-FR" sz="2400" b="1" dirty="0">
                <a:solidFill>
                  <a:srgbClr val="FFFF00"/>
                </a:solidFill>
              </a:rPr>
              <a:t> » d'un prince hawaïen, XVIIIe siècle.</a:t>
            </a:r>
          </a:p>
        </p:txBody>
      </p:sp>
    </p:spTree>
    <p:extLst>
      <p:ext uri="{BB962C8B-B14F-4D97-AF65-F5344CB8AC3E}">
        <p14:creationId xmlns:p14="http://schemas.microsoft.com/office/powerpoint/2010/main" val="185000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au, fleur, intérieur, gâteau d’anniversaire&#10;&#10;Description générée automatiquement">
            <a:extLst>
              <a:ext uri="{FF2B5EF4-FFF2-40B4-BE49-F238E27FC236}">
                <a16:creationId xmlns:a16="http://schemas.microsoft.com/office/drawing/2014/main" id="{4DFB3AB5-2C7F-86C3-0AAD-D3B5A8BBF0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329" y="279000"/>
            <a:ext cx="79253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FF25E1-2BEF-BB3F-AF7C-A425BC16675F}"/>
              </a:ext>
            </a:extLst>
          </p:cNvPr>
          <p:cNvSpPr txBox="1"/>
          <p:nvPr/>
        </p:nvSpPr>
        <p:spPr>
          <a:xfrm>
            <a:off x="1824990" y="5467380"/>
            <a:ext cx="9589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Chapeau de plumes </a:t>
            </a:r>
            <a:r>
              <a:rPr lang="fr-FR" sz="2400" b="1" dirty="0" err="1">
                <a:solidFill>
                  <a:srgbClr val="FFFF00"/>
                </a:solidFill>
              </a:rPr>
              <a:t>cholón</a:t>
            </a:r>
            <a:r>
              <a:rPr lang="fr-FR" sz="2400" b="1" dirty="0">
                <a:solidFill>
                  <a:srgbClr val="FFFF00"/>
                </a:solidFill>
              </a:rPr>
              <a:t>. Pérou, XVIIIe siècle, recueilli par l'expédition botanique de la vice-royauté du Pérou.</a:t>
            </a:r>
          </a:p>
        </p:txBody>
      </p:sp>
    </p:spTree>
    <p:extLst>
      <p:ext uri="{BB962C8B-B14F-4D97-AF65-F5344CB8AC3E}">
        <p14:creationId xmlns:p14="http://schemas.microsoft.com/office/powerpoint/2010/main" val="177299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iffure, cheveux, personne&#10;&#10;Description générée automatiquement">
            <a:extLst>
              <a:ext uri="{FF2B5EF4-FFF2-40B4-BE49-F238E27FC236}">
                <a16:creationId xmlns:a16="http://schemas.microsoft.com/office/drawing/2014/main" id="{D7B36A18-3EFD-1CB3-1E19-6147E0A3C9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556" y="279000"/>
            <a:ext cx="5508196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225B53-D3F4-E709-B217-72122B28DAD8}"/>
              </a:ext>
            </a:extLst>
          </p:cNvPr>
          <p:cNvSpPr txBox="1"/>
          <p:nvPr/>
        </p:nvSpPr>
        <p:spPr>
          <a:xfrm>
            <a:off x="8754752" y="3303270"/>
            <a:ext cx="3223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Tzantza</a:t>
            </a:r>
            <a:r>
              <a:rPr lang="fr-FR" sz="2400" b="1" dirty="0">
                <a:solidFill>
                  <a:srgbClr val="FFFF00"/>
                </a:solidFill>
              </a:rPr>
              <a:t>, tête réduite des Shuars (Jivaros). Équateur, XIXe siècle.</a:t>
            </a:r>
          </a:p>
        </p:txBody>
      </p:sp>
    </p:spTree>
    <p:extLst>
      <p:ext uri="{BB962C8B-B14F-4D97-AF65-F5344CB8AC3E}">
        <p14:creationId xmlns:p14="http://schemas.microsoft.com/office/powerpoint/2010/main" val="2257893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ussures, chaussure, intérieur, pantoufle&#10;&#10;Description générée automatiquement">
            <a:extLst>
              <a:ext uri="{FF2B5EF4-FFF2-40B4-BE49-F238E27FC236}">
                <a16:creationId xmlns:a16="http://schemas.microsoft.com/office/drawing/2014/main" id="{82D9AC53-7F44-F87A-79EF-8B4699F83E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8620" y="279000"/>
            <a:ext cx="877475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15C414-261B-BE9B-E91E-EFE636DF9B9A}"/>
              </a:ext>
            </a:extLst>
          </p:cNvPr>
          <p:cNvSpPr txBox="1"/>
          <p:nvPr/>
        </p:nvSpPr>
        <p:spPr>
          <a:xfrm>
            <a:off x="2058681" y="5645080"/>
            <a:ext cx="847248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Mocassins cheyennes ou sioux. Cuir, tendons et perles de verre colorées. États-Unis, dernier quart du XIXe siècle.</a:t>
            </a:r>
          </a:p>
        </p:txBody>
      </p:sp>
    </p:spTree>
    <p:extLst>
      <p:ext uri="{BB962C8B-B14F-4D97-AF65-F5344CB8AC3E}">
        <p14:creationId xmlns:p14="http://schemas.microsoft.com/office/powerpoint/2010/main" val="278014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5AFA70-382C-C1F2-8A18-71A0881CA1AF}"/>
              </a:ext>
            </a:extLst>
          </p:cNvPr>
          <p:cNvSpPr txBox="1"/>
          <p:nvPr/>
        </p:nvSpPr>
        <p:spPr>
          <a:xfrm>
            <a:off x="937260" y="948690"/>
            <a:ext cx="1218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Le musée Des Amériques à Auch – Gers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78A4BD2-A0A7-EAB9-E9EF-7B9F8338E28D}"/>
              </a:ext>
            </a:extLst>
          </p:cNvPr>
          <p:cNvSpPr txBox="1"/>
          <p:nvPr/>
        </p:nvSpPr>
        <p:spPr>
          <a:xfrm>
            <a:off x="3611880" y="1665654"/>
            <a:ext cx="8446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FD3A3C-EC3E-3F5D-7E80-552ABD46AB0F}"/>
              </a:ext>
            </a:extLst>
          </p:cNvPr>
          <p:cNvSpPr txBox="1"/>
          <p:nvPr/>
        </p:nvSpPr>
        <p:spPr>
          <a:xfrm>
            <a:off x="4309110" y="2444173"/>
            <a:ext cx="7280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445C4B0-8192-85A2-B515-A9244FE5527C}"/>
              </a:ext>
            </a:extLst>
          </p:cNvPr>
          <p:cNvSpPr txBox="1"/>
          <p:nvPr/>
        </p:nvSpPr>
        <p:spPr>
          <a:xfrm>
            <a:off x="5623560" y="3261063"/>
            <a:ext cx="4423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44541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508</Words>
  <Application>Microsoft Office PowerPoint</Application>
  <PresentationFormat>Grand écran</PresentationFormat>
  <Paragraphs>52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2024-06-21T13:34:31Z</dcterms:created>
  <dcterms:modified xsi:type="dcterms:W3CDTF">2024-06-22T04:30:32Z</dcterms:modified>
</cp:coreProperties>
</file>