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5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6" r:id="rId15"/>
    <p:sldId id="267" r:id="rId16"/>
    <p:sldId id="268" r:id="rId17"/>
    <p:sldId id="265" r:id="rId18"/>
    <p:sldId id="264" r:id="rId19"/>
    <p:sldId id="263" r:id="rId20"/>
    <p:sldId id="262" r:id="rId21"/>
    <p:sldId id="261" r:id="rId22"/>
    <p:sldId id="260" r:id="rId23"/>
    <p:sldId id="258" r:id="rId24"/>
    <p:sldId id="257" r:id="rId25"/>
    <p:sldId id="281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953" autoAdjust="0"/>
    <p:restoredTop sz="94660"/>
  </p:normalViewPr>
  <p:slideViewPr>
    <p:cSldViewPr snapToGrid="0">
      <p:cViewPr varScale="1">
        <p:scale>
          <a:sx n="74" d="100"/>
          <a:sy n="74" d="100"/>
        </p:scale>
        <p:origin x="19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98F3A5-4B3E-51BD-0DA7-7C5CE82B78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AA93ABD-98B5-F4D3-7B2D-61CC946580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544809-F0E5-C809-0E03-7CE6DD3B3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795BC-5C35-4429-8D8E-B61DDCDC6F55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CC53D8-0A2C-89F7-4AA1-C529C9796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1B98B3-7B6F-8DB3-8524-A089606AB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7A07-B70D-41C8-9565-644B218B9F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889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E15CF5-D944-9570-D0C7-970FF3D01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14A6D7-BE60-C715-CCA6-980AB29DCC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CB9FA2-7416-39A5-B4DB-E4E21BA64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795BC-5C35-4429-8D8E-B61DDCDC6F55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F871A9-6368-173E-C152-F77C7D890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2B1757-5ABF-CA48-0254-CF05DEFA4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7A07-B70D-41C8-9565-644B218B9F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892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268C82-8CD3-9188-924C-0BECDD5D3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101C86-2EF7-DD57-410D-BC016F5E1D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9863D3-3F09-5EC0-C93A-BF2DFC0F7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795BC-5C35-4429-8D8E-B61DDCDC6F55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63A77E7-21B7-8930-F5BB-2F2B5D36A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0C81B5-2C68-DECF-9B23-7BF6908AC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7A07-B70D-41C8-9565-644B218B9F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430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95A9E7-E9D4-A00D-7E75-BA2281B9A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442C2C-3374-D593-45E1-0226C849FA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1E34222-C159-A733-FCC4-416BD3391A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E0A9C3C-5545-CB42-934F-2B0DF8195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795BC-5C35-4429-8D8E-B61DDCDC6F55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1231C13-B30D-790B-2300-70A09ADC9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22C164A-C42E-DECB-648E-9FCC204B0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7A07-B70D-41C8-9565-644B218B9F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35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20B4E5-DB17-7D42-ECA2-B3B4D3B67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C57BA1-927D-EAD9-99C3-599E8D3455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C4653FA-6FF3-D6A7-C4AB-3919F72B8D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3DACB29-2B50-2342-1449-CE268EDF48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A859BB4-1406-B65B-2C73-8DA1FF8A97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B6A06E7-CA5E-6E62-1E9E-E26FB55B2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795BC-5C35-4429-8D8E-B61DDCDC6F55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F9E6792-71D8-CFBC-0751-FC41BEC24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B04479A-3A35-F6AA-6F15-D8FB2CC08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7A07-B70D-41C8-9565-644B218B9F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603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5FE077-58D5-AF4C-C0F2-48D1B17F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E29474A-F8F7-044B-484D-8B693D874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795BC-5C35-4429-8D8E-B61DDCDC6F55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A7B5DE0-D2FC-334A-D49A-7E9D24B47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C360CF8-32E0-BBBF-99F0-3590C28A5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7A07-B70D-41C8-9565-644B218B9F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87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CD2EF7C-DAE7-19DA-BE87-2CB704E07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795BC-5C35-4429-8D8E-B61DDCDC6F55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979B045-8CCB-6F89-D4F3-5AE84A1D4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D44EEC4-9F40-F2AD-58DE-86A57DAAB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7A07-B70D-41C8-9565-644B218B9F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873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5F9AEE-6165-DD01-6884-2400C13FA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31EE33-4174-83FF-0AAA-92FEE8FE89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8C46775-564A-DB5E-E685-4268AF5C12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CA6C40E-35D5-D540-F99F-526D7CB6D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795BC-5C35-4429-8D8E-B61DDCDC6F55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685EC91-B69C-EAF0-74AE-496BDEB0E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838EDED-6756-7BAD-9561-C9A9013E5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7A07-B70D-41C8-9565-644B218B9F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20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82A02C-0D82-6A8B-6101-4F1EF6662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BAC1951-3AF2-F1E2-5662-A5035CFB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0B8359-4AB5-48B9-4EEC-99EAAE1507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2D706A-ADE2-43AE-AAE4-6454264C9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795BC-5C35-4429-8D8E-B61DDCDC6F55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F731E6-9088-46F4-F64C-CFB95101F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9182C3-2FFC-B6F2-F37B-E7444DB91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7A07-B70D-41C8-9565-644B218B9F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395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C50B93-8A84-B776-EFC7-BC64E6DC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BBD5AF-66DE-05FF-FAA1-8A43384134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053554-7672-74EC-58BA-C2519A358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795BC-5C35-4429-8D8E-B61DDCDC6F55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3FA349-7217-C17C-2A32-7C3E6D09C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41B157-6DF9-3437-B1EF-90BA0A216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7A07-B70D-41C8-9565-644B218B9F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535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7E85E21-BDDE-AD27-1E3C-EA912E411A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CAD9055-4B10-25D4-0EB3-AF83A77E67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597A5B-AC09-B086-FBA5-F80F7BBBB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795BC-5C35-4429-8D8E-B61DDCDC6F55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1EADCF-FEA2-10A0-6D28-432ABC4A7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13C525-6F92-68DE-1AE2-FF1B82DC5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7A07-B70D-41C8-9565-644B218B9F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26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13C8FDC-E32B-167D-F917-68DDDC3EB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BD333A-7F36-EB04-DC91-8B44052AC9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1D24BA-100A-FB73-EA5F-F722A1AD20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9795BC-5C35-4429-8D8E-B61DDCDC6F55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1A4627-152B-7ED2-25E2-D311E380AB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82778A-4F8E-B381-13B4-B8B9339C56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5C7A07-B70D-41C8-9565-644B218B9F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5099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plein air, nuage, Architecture japonaise&#10;&#10;Description générée automatiquement">
            <a:extLst>
              <a:ext uri="{FF2B5EF4-FFF2-40B4-BE49-F238E27FC236}">
                <a16:creationId xmlns:a16="http://schemas.microsoft.com/office/drawing/2014/main" id="{E42D8281-1FAE-42B9-567F-85236CE989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4" y="279000"/>
            <a:ext cx="946479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FDAEDE5-A1EA-27FD-6D82-13C9BF6C1736}"/>
              </a:ext>
            </a:extLst>
          </p:cNvPr>
          <p:cNvSpPr txBox="1"/>
          <p:nvPr/>
        </p:nvSpPr>
        <p:spPr>
          <a:xfrm>
            <a:off x="4160520" y="6117335"/>
            <a:ext cx="7475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Naha Shuri1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E34F7B4-92F6-29DE-7698-A24B6627A747}"/>
              </a:ext>
            </a:extLst>
          </p:cNvPr>
          <p:cNvSpPr txBox="1"/>
          <p:nvPr/>
        </p:nvSpPr>
        <p:spPr>
          <a:xfrm>
            <a:off x="3678593" y="279000"/>
            <a:ext cx="733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Forteresse De </a:t>
            </a:r>
            <a:r>
              <a:rPr lang="fr-FR" sz="2400" b="1" dirty="0" err="1">
                <a:solidFill>
                  <a:srgbClr val="FFFF00"/>
                </a:solidFill>
              </a:rPr>
              <a:t>Rykyu</a:t>
            </a:r>
            <a:r>
              <a:rPr lang="fr-FR" sz="2400" b="1" dirty="0">
                <a:solidFill>
                  <a:srgbClr val="FFFF00"/>
                </a:solidFill>
              </a:rPr>
              <a:t> -Japon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D03037C-494C-9E13-83E7-6F9F290C8948}"/>
              </a:ext>
            </a:extLst>
          </p:cNvPr>
          <p:cNvSpPr txBox="1"/>
          <p:nvPr/>
        </p:nvSpPr>
        <p:spPr>
          <a:xfrm>
            <a:off x="3200400" y="740665"/>
            <a:ext cx="660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Et Ses Paysages - Environnants</a:t>
            </a:r>
          </a:p>
        </p:txBody>
      </p:sp>
    </p:spTree>
    <p:extLst>
      <p:ext uri="{BB962C8B-B14F-4D97-AF65-F5344CB8AC3E}">
        <p14:creationId xmlns:p14="http://schemas.microsoft.com/office/powerpoint/2010/main" val="341210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  <p:sndAc>
          <p:stSnd loop="1">
            <p:snd r:embed="rId2" name="さくら(Sakura)　25絃箏 (25 strings koto).wav"/>
          </p:stSnd>
        </p:sndAc>
      </p:transition>
    </mc:Choice>
    <mc:Fallback>
      <p:transition spd="slow" advClick="0" advTm="8000">
        <p:fade/>
        <p:sndAc>
          <p:stSnd loop="1">
            <p:snd r:embed="rId2" name="さくら(Sakura)　25絃箏 (25 strings kot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171111D-E2D3-CE0F-78A3-A210A926C00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Les îles Ryūkyū (</a:t>
            </a:r>
            <a:r>
              <a:rPr lang="ja-JP" altLang="fr-FR" sz="3600" b="1" dirty="0">
                <a:solidFill>
                  <a:srgbClr val="FFFF00"/>
                </a:solidFill>
              </a:rPr>
              <a:t>琉球諸島</a:t>
            </a:r>
            <a:r>
              <a:rPr lang="fr-FR" altLang="ja-JP" sz="3600" b="1" dirty="0">
                <a:solidFill>
                  <a:srgbClr val="FFFF00"/>
                </a:solidFill>
              </a:rPr>
              <a:t>, </a:t>
            </a:r>
            <a:r>
              <a:rPr lang="fr-FR" sz="3600" b="1" dirty="0">
                <a:solidFill>
                  <a:srgbClr val="FFFF00"/>
                </a:solidFill>
              </a:rPr>
              <a:t>Ryūkyū </a:t>
            </a:r>
            <a:r>
              <a:rPr lang="fr-FR" sz="3600" b="1" dirty="0" err="1">
                <a:solidFill>
                  <a:srgbClr val="FFFF00"/>
                </a:solidFill>
              </a:rPr>
              <a:t>shotō</a:t>
            </a:r>
            <a:r>
              <a:rPr lang="fr-FR" sz="3600" b="1" dirty="0">
                <a:solidFill>
                  <a:srgbClr val="FFFF00"/>
                </a:solidFill>
              </a:rPr>
              <a:t>?), ou parfois l'archipel Ryūkyū, constituent un ensemble d'îles japonaises de la mer de Chine orientale, situé entre les îles </a:t>
            </a:r>
            <a:r>
              <a:rPr lang="fr-FR" sz="3600" b="1" dirty="0" err="1">
                <a:solidFill>
                  <a:srgbClr val="FFFF00"/>
                </a:solidFill>
              </a:rPr>
              <a:t>Satsunan</a:t>
            </a:r>
            <a:r>
              <a:rPr lang="fr-FR" sz="3600" b="1" dirty="0">
                <a:solidFill>
                  <a:srgbClr val="FFFF00"/>
                </a:solidFill>
              </a:rPr>
              <a:t> au nord et Taïwan au sud. Avec les îles </a:t>
            </a:r>
            <a:r>
              <a:rPr lang="fr-FR" sz="3600" b="1" dirty="0" err="1">
                <a:solidFill>
                  <a:srgbClr val="FFFF00"/>
                </a:solidFill>
              </a:rPr>
              <a:t>Satsunan</a:t>
            </a:r>
            <a:r>
              <a:rPr lang="fr-FR" sz="3600" b="1" dirty="0">
                <a:solidFill>
                  <a:srgbClr val="FFFF00"/>
                </a:solidFill>
              </a:rPr>
              <a:t>, les îles Ryūkyū font partie de l'archipel </a:t>
            </a:r>
            <a:r>
              <a:rPr lang="fr-FR" sz="3600" b="1" dirty="0" err="1">
                <a:solidFill>
                  <a:srgbClr val="FFFF00"/>
                </a:solidFill>
              </a:rPr>
              <a:t>Nansei</a:t>
            </a:r>
            <a:r>
              <a:rPr lang="fr-FR" sz="3600" b="1" dirty="0">
                <a:solidFill>
                  <a:srgbClr val="FFFF00"/>
                </a:solidFill>
              </a:rPr>
              <a:t>, formé le long de la plaque d'Okinawa, entre la fosse des Ryūkyū et la fosse d'Okinawa. La façade méridionale de certaines îles est bordée par la mer des Philippines.</a:t>
            </a:r>
          </a:p>
          <a:p>
            <a:pPr algn="ctr"/>
            <a:r>
              <a:rPr lang="fr-FR" sz="3600" b="1" dirty="0">
                <a:solidFill>
                  <a:srgbClr val="FFFF00"/>
                </a:solidFill>
              </a:rPr>
              <a:t>Au sens traditionnel, on peut parfois y inclure les îles </a:t>
            </a:r>
            <a:r>
              <a:rPr lang="fr-FR" sz="3600" b="1" dirty="0" err="1">
                <a:solidFill>
                  <a:srgbClr val="FFFF00"/>
                </a:solidFill>
              </a:rPr>
              <a:t>Amami</a:t>
            </a:r>
            <a:r>
              <a:rPr lang="fr-FR" sz="3600" b="1" dirty="0">
                <a:solidFill>
                  <a:srgbClr val="FFFF00"/>
                </a:solidFill>
              </a:rPr>
              <a:t>, au nord, qui ont un temps fait partie du royaume de Ryūkyū. Mais elles sont aujourd'hui officiellement exclues de cette dénomination1.</a:t>
            </a:r>
          </a:p>
        </p:txBody>
      </p:sp>
    </p:spTree>
    <p:extLst>
      <p:ext uri="{BB962C8B-B14F-4D97-AF65-F5344CB8AC3E}">
        <p14:creationId xmlns:p14="http://schemas.microsoft.com/office/powerpoint/2010/main" val="271597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personne, arbre&#10;&#10;Description générée automatiquement">
            <a:extLst>
              <a:ext uri="{FF2B5EF4-FFF2-40B4-BE49-F238E27FC236}">
                <a16:creationId xmlns:a16="http://schemas.microsoft.com/office/drawing/2014/main" id="{B0B1E086-0151-4FD1-32E8-E0F43F8BD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4367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bâtiment&#10;&#10;Description générée automatiquement">
            <a:extLst>
              <a:ext uri="{FF2B5EF4-FFF2-40B4-BE49-F238E27FC236}">
                <a16:creationId xmlns:a16="http://schemas.microsoft.com/office/drawing/2014/main" id="{2D20BB8A-3EFD-A46F-2A64-E375AB8813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300" y="278999"/>
            <a:ext cx="946465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47B3A6-AEF7-B40D-28CE-B5B32599DF1F}"/>
              </a:ext>
            </a:extLst>
          </p:cNvPr>
          <p:cNvSpPr txBox="1"/>
          <p:nvPr/>
        </p:nvSpPr>
        <p:spPr>
          <a:xfrm>
            <a:off x="182880" y="612844"/>
            <a:ext cx="24688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Tamaudun</a:t>
            </a:r>
            <a:r>
              <a:rPr lang="fr-FR" sz="2400" b="1" dirty="0"/>
              <a:t> à Naha , préfecture d'Okinawa , Japon . </a:t>
            </a:r>
            <a:r>
              <a:rPr lang="fr-FR" sz="2400" b="1" dirty="0" err="1"/>
              <a:t>Tamaudun</a:t>
            </a:r>
            <a:r>
              <a:rPr lang="fr-FR" sz="2400" b="1" dirty="0"/>
              <a:t> a été inscrit au patrimoine mondial de l'UNESCO « Sites </a:t>
            </a:r>
            <a:r>
              <a:rPr lang="fr-FR" sz="2400" b="1" dirty="0" err="1"/>
              <a:t>Gusuku</a:t>
            </a:r>
            <a:r>
              <a:rPr lang="fr-FR" sz="2400" b="1" dirty="0"/>
              <a:t> et propriétés associées du royaume de </a:t>
            </a:r>
            <a:r>
              <a:rPr lang="fr-FR" sz="2400" b="1" dirty="0" err="1"/>
              <a:t>Ryukyu</a:t>
            </a:r>
            <a:r>
              <a:rPr lang="fr-FR" sz="2400" b="1" dirty="0"/>
              <a:t> ».</a:t>
            </a:r>
          </a:p>
        </p:txBody>
      </p:sp>
    </p:spTree>
    <p:extLst>
      <p:ext uri="{BB962C8B-B14F-4D97-AF65-F5344CB8AC3E}">
        <p14:creationId xmlns:p14="http://schemas.microsoft.com/office/powerpoint/2010/main" val="166476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B38EAF9B-5EFB-759B-78CC-E3A1C4ADE1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71" y="279000"/>
            <a:ext cx="946465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577725-917D-1B6A-5681-C4BBAC76E8A5}"/>
              </a:ext>
            </a:extLst>
          </p:cNvPr>
          <p:cNvSpPr txBox="1"/>
          <p:nvPr/>
        </p:nvSpPr>
        <p:spPr>
          <a:xfrm>
            <a:off x="2674620" y="6435091"/>
            <a:ext cx="7875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038C2B0F-973F-3DE8-12BE-6BD96A8B83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3954" y="2316044"/>
            <a:ext cx="3344091" cy="2225911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71C7B42-1145-11BC-CF8F-9C8A40133CBA}"/>
              </a:ext>
            </a:extLst>
          </p:cNvPr>
          <p:cNvSpPr txBox="1"/>
          <p:nvPr/>
        </p:nvSpPr>
        <p:spPr>
          <a:xfrm>
            <a:off x="4090035" y="6168492"/>
            <a:ext cx="11106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Château de Naha Shuri0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710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Architecture japonaise&#10;&#10;Description générée automatiquement">
            <a:extLst>
              <a:ext uri="{FF2B5EF4-FFF2-40B4-BE49-F238E27FC236}">
                <a16:creationId xmlns:a16="http://schemas.microsoft.com/office/drawing/2014/main" id="{030DFB7D-4F22-2D7C-473C-943AF07E6C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4" y="279000"/>
            <a:ext cx="945371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8E7466D-AFDC-E810-6B4C-FD0A96A0D5F2}"/>
              </a:ext>
            </a:extLst>
          </p:cNvPr>
          <p:cNvSpPr txBox="1"/>
          <p:nvPr/>
        </p:nvSpPr>
        <p:spPr>
          <a:xfrm>
            <a:off x="3531870" y="5871001"/>
            <a:ext cx="8948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Cour principale du château de </a:t>
            </a:r>
            <a:r>
              <a:rPr lang="fr-FR" sz="2400" b="1" dirty="0" err="1"/>
              <a:t>Shuri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2156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EC5C48BC-A2BB-64CD-DEB8-E00DA8B15B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549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DB242D-4F0D-8FEB-5C8C-2C60433DC21C}"/>
              </a:ext>
            </a:extLst>
          </p:cNvPr>
          <p:cNvSpPr txBox="1"/>
          <p:nvPr/>
        </p:nvSpPr>
        <p:spPr>
          <a:xfrm>
            <a:off x="2183130" y="5657671"/>
            <a:ext cx="9086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Ce monument marque le point le plus méridional du Japon, situé sur l'île </a:t>
            </a:r>
            <a:r>
              <a:rPr lang="fr-FR" sz="2400" b="1" dirty="0" err="1">
                <a:solidFill>
                  <a:srgbClr val="FFFF00"/>
                </a:solidFill>
              </a:rPr>
              <a:t>Hateruma</a:t>
            </a:r>
            <a:r>
              <a:rPr lang="fr-FR" sz="2400" b="1" dirty="0">
                <a:solidFill>
                  <a:srgbClr val="FFFF00"/>
                </a:solidFill>
              </a:rPr>
              <a:t> dans les îles </a:t>
            </a:r>
            <a:r>
              <a:rPr lang="fr-FR" sz="2400" b="1" dirty="0" err="1">
                <a:solidFill>
                  <a:srgbClr val="FFFF00"/>
                </a:solidFill>
              </a:rPr>
              <a:t>Yaeyama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47994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hauve-souris, plein air, arbre&#10;&#10;Description générée automatiquement">
            <a:extLst>
              <a:ext uri="{FF2B5EF4-FFF2-40B4-BE49-F238E27FC236}">
                <a16:creationId xmlns:a16="http://schemas.microsoft.com/office/drawing/2014/main" id="{2200BAC2-EDAF-9BAE-F54D-965897CF1C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3C0FDA-E66F-97B6-7073-5C21A97EB879}"/>
              </a:ext>
            </a:extLst>
          </p:cNvPr>
          <p:cNvSpPr txBox="1"/>
          <p:nvPr/>
        </p:nvSpPr>
        <p:spPr>
          <a:xfrm>
            <a:off x="4560570" y="5863411"/>
            <a:ext cx="100812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roussette des </a:t>
            </a:r>
            <a:r>
              <a:rPr lang="fr-FR" sz="2400" b="1" dirty="0" err="1">
                <a:solidFill>
                  <a:srgbClr val="FFFF00"/>
                </a:solidFill>
              </a:rPr>
              <a:t>Ryukyu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4246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65105021-5DC6-4713-44CE-673EFE033D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7C6DAF-3D5E-2CDC-3433-ADAEC0BB5E40}"/>
              </a:ext>
            </a:extLst>
          </p:cNvPr>
          <p:cNvSpPr txBox="1"/>
          <p:nvPr/>
        </p:nvSpPr>
        <p:spPr>
          <a:xfrm>
            <a:off x="3931920" y="6012180"/>
            <a:ext cx="770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Murs du château de Nakijin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3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route, arbre&#10;&#10;Description générée automatiquement">
            <a:extLst>
              <a:ext uri="{FF2B5EF4-FFF2-40B4-BE49-F238E27FC236}">
                <a16:creationId xmlns:a16="http://schemas.microsoft.com/office/drawing/2014/main" id="{AA590A43-AFDF-29CB-DB75-BD7857242A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DFB7FE7-0FFA-9E45-59E8-4F139DA17F62}"/>
              </a:ext>
            </a:extLst>
          </p:cNvPr>
          <p:cNvSpPr txBox="1"/>
          <p:nvPr/>
        </p:nvSpPr>
        <p:spPr>
          <a:xfrm>
            <a:off x="4531660" y="5225800"/>
            <a:ext cx="69252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>
              <a:solidFill>
                <a:srgbClr val="FFFF00"/>
              </a:solidFill>
            </a:endParaRP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University of the Ryukyus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715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DD411652-66EB-C62C-A0AD-2D2658AF49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1371" y="279000"/>
            <a:ext cx="101613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09F137-88CB-3023-E5EA-123FEBECB885}"/>
              </a:ext>
            </a:extLst>
          </p:cNvPr>
          <p:cNvSpPr txBox="1"/>
          <p:nvPr/>
        </p:nvSpPr>
        <p:spPr>
          <a:xfrm>
            <a:off x="3765176" y="6070808"/>
            <a:ext cx="7974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L'université dans les années 1960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88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arbre, Animal terrestre&#10;&#10;Description générée automatiquement">
            <a:extLst>
              <a:ext uri="{FF2B5EF4-FFF2-40B4-BE49-F238E27FC236}">
                <a16:creationId xmlns:a16="http://schemas.microsoft.com/office/drawing/2014/main" id="{941616E9-81AF-4793-EE94-2F860E6677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8A4FFAE-23F5-34D3-3F4C-6BD3E9DAD10F}"/>
              </a:ext>
            </a:extLst>
          </p:cNvPr>
          <p:cNvSpPr txBox="1"/>
          <p:nvPr/>
        </p:nvSpPr>
        <p:spPr>
          <a:xfrm>
            <a:off x="3108546" y="6348167"/>
            <a:ext cx="68826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sanglier </a:t>
            </a:r>
            <a:r>
              <a:rPr lang="fr-FR" sz="2400" b="1" dirty="0" err="1"/>
              <a:t>Ryukyu</a:t>
            </a:r>
            <a:r>
              <a:rPr lang="fr-FR" sz="2400" b="1" dirty="0"/>
              <a:t>, à </a:t>
            </a:r>
            <a:r>
              <a:rPr lang="fr-FR" sz="2400" b="1" dirty="0" err="1"/>
              <a:t>Daisekirinzan</a:t>
            </a:r>
            <a:r>
              <a:rPr lang="fr-FR" sz="2400" b="1" dirty="0"/>
              <a:t>, Okinawa,</a:t>
            </a:r>
          </a:p>
        </p:txBody>
      </p:sp>
    </p:spTree>
    <p:extLst>
      <p:ext uri="{BB962C8B-B14F-4D97-AF65-F5344CB8AC3E}">
        <p14:creationId xmlns:p14="http://schemas.microsoft.com/office/powerpoint/2010/main" val="309977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embarcation, bateau&#10;&#10;Description générée automatiquement">
            <a:extLst>
              <a:ext uri="{FF2B5EF4-FFF2-40B4-BE49-F238E27FC236}">
                <a16:creationId xmlns:a16="http://schemas.microsoft.com/office/drawing/2014/main" id="{A9A3052A-B7A9-EC73-B3B6-414DEF5EED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253" y="3254189"/>
            <a:ext cx="4968000" cy="331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0B443B-2EEA-A3AE-527D-49BD35E48446}"/>
              </a:ext>
            </a:extLst>
          </p:cNvPr>
          <p:cNvSpPr txBox="1"/>
          <p:nvPr/>
        </p:nvSpPr>
        <p:spPr>
          <a:xfrm>
            <a:off x="1411941" y="2792524"/>
            <a:ext cx="5109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Ryukyu</a:t>
            </a:r>
            <a:r>
              <a:rPr lang="fr-FR" sz="2400" b="1" dirty="0"/>
              <a:t> no </a:t>
            </a:r>
            <a:r>
              <a:rPr lang="fr-FR" sz="2400" b="1" dirty="0" err="1"/>
              <a:t>Kaze</a:t>
            </a:r>
            <a:endParaRPr lang="fr-FR" sz="2400" b="1" dirty="0"/>
          </a:p>
        </p:txBody>
      </p:sp>
      <p:pic>
        <p:nvPicPr>
          <p:cNvPr id="6" name="Image 5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2D6313FE-F52D-A3B8-4088-856C7A0497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2747" y="162000"/>
            <a:ext cx="4356000" cy="3267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7052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bâtiment, nuage&#10;&#10;Description générée automatiquement">
            <a:extLst>
              <a:ext uri="{FF2B5EF4-FFF2-40B4-BE49-F238E27FC236}">
                <a16:creationId xmlns:a16="http://schemas.microsoft.com/office/drawing/2014/main" id="{3D588E3C-0BC1-4C74-20A0-C38FB7921E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753" y="3645090"/>
            <a:ext cx="7020000" cy="30098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abits, ciel, personne&#10;&#10;Description générée automatiquement">
            <a:extLst>
              <a:ext uri="{FF2B5EF4-FFF2-40B4-BE49-F238E27FC236}">
                <a16:creationId xmlns:a16="http://schemas.microsoft.com/office/drawing/2014/main" id="{185EF553-381B-2321-2AEB-40740BAA0B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4223" y="203085"/>
            <a:ext cx="5292000" cy="3307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28964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lieu de culte&#10;&#10;Description générée automatiquement">
            <a:extLst>
              <a:ext uri="{FF2B5EF4-FFF2-40B4-BE49-F238E27FC236}">
                <a16:creationId xmlns:a16="http://schemas.microsoft.com/office/drawing/2014/main" id="{79DBD10B-4BA4-9B2C-55F7-ACDCE3CDE7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894" y="363071"/>
            <a:ext cx="5328000" cy="333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1EA80E2-35B6-110C-BE24-E95A0E2CA471}"/>
              </a:ext>
            </a:extLst>
          </p:cNvPr>
          <p:cNvSpPr txBox="1"/>
          <p:nvPr/>
        </p:nvSpPr>
        <p:spPr>
          <a:xfrm>
            <a:off x="649182" y="3805517"/>
            <a:ext cx="4845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Marcher sur les pas des seigneurs d'Okinawa au château de </a:t>
            </a:r>
            <a:r>
              <a:rPr lang="fr-FR" sz="2400" b="1" dirty="0" err="1">
                <a:solidFill>
                  <a:srgbClr val="FFFF00"/>
                </a:solidFill>
              </a:rPr>
              <a:t>Shuri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ciel, eau, nature&#10;&#10;Description générée automatiquement">
            <a:extLst>
              <a:ext uri="{FF2B5EF4-FFF2-40B4-BE49-F238E27FC236}">
                <a16:creationId xmlns:a16="http://schemas.microsoft.com/office/drawing/2014/main" id="{146A22D9-929D-E6F2-A2EA-B65757C316A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1126" y="3394411"/>
            <a:ext cx="5364000" cy="322287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24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2BC2DB2A-0DE7-57AB-FBDE-EAB4C59220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765" y="3280241"/>
            <a:ext cx="5904000" cy="332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arbre, Architecture chinoise, Architecture japonaise&#10;&#10;Description générée automatiquement">
            <a:extLst>
              <a:ext uri="{FF2B5EF4-FFF2-40B4-BE49-F238E27FC236}">
                <a16:creationId xmlns:a16="http://schemas.microsoft.com/office/drawing/2014/main" id="{062020C0-51B9-F70E-A71F-5859FB42DB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9129" y="270000"/>
            <a:ext cx="5616000" cy="315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06086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ive&#10;&#10;Description générée automatiquement">
            <a:extLst>
              <a:ext uri="{FF2B5EF4-FFF2-40B4-BE49-F238E27FC236}">
                <a16:creationId xmlns:a16="http://schemas.microsoft.com/office/drawing/2014/main" id="{1D15E5E5-05E8-D429-3659-C583C63507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535" y="403412"/>
            <a:ext cx="5004000" cy="3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orii, Architecture japonaise, Architecture chinoise, rouge&#10;&#10;Description générée automatiquement">
            <a:extLst>
              <a:ext uri="{FF2B5EF4-FFF2-40B4-BE49-F238E27FC236}">
                <a16:creationId xmlns:a16="http://schemas.microsoft.com/office/drawing/2014/main" id="{00617485-BEEC-C164-DB51-123620E2A3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599" y="3254189"/>
            <a:ext cx="5832000" cy="3280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0842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bâtiment, plein air, ciel&#10;&#10;Description générée automatiquement">
            <a:extLst>
              <a:ext uri="{FF2B5EF4-FFF2-40B4-BE49-F238E27FC236}">
                <a16:creationId xmlns:a16="http://schemas.microsoft.com/office/drawing/2014/main" id="{C3695CD6-52D4-A00C-AA49-3D02B1DFC3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071" y="3429000"/>
            <a:ext cx="5472000" cy="307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iel, herbe&#10;&#10;Description générée automatiquement">
            <a:extLst>
              <a:ext uri="{FF2B5EF4-FFF2-40B4-BE49-F238E27FC236}">
                <a16:creationId xmlns:a16="http://schemas.microsoft.com/office/drawing/2014/main" id="{989F2498-C5C2-909A-F01A-6D052C66CB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95894"/>
            <a:ext cx="5760000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2238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C5574519-6188-E5A0-6A27-4102FF9F65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282388"/>
            <a:ext cx="5688000" cy="3199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arbre, bâtiment, maison&#10;&#10;Description générée automatiquement">
            <a:extLst>
              <a:ext uri="{FF2B5EF4-FFF2-40B4-BE49-F238E27FC236}">
                <a16:creationId xmlns:a16="http://schemas.microsoft.com/office/drawing/2014/main" id="{852E3E41-DDEB-1A52-BAC1-B3C70DECFB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315362"/>
            <a:ext cx="5796000" cy="3260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07979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2FB43822-8F35-3CC6-8911-6A5FAD7FAD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" y="209250"/>
            <a:ext cx="5724000" cy="3219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architecture, nuage, plein air&#10;&#10;Description générée automatiquement">
            <a:extLst>
              <a:ext uri="{FF2B5EF4-FFF2-40B4-BE49-F238E27FC236}">
                <a16:creationId xmlns:a16="http://schemas.microsoft.com/office/drawing/2014/main" id="{2DBED542-285F-2926-30A1-D04DCB5625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1059" y="3267636"/>
            <a:ext cx="5832000" cy="3280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21514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texte, rue, scène&#10;&#10;Description générée automatiquement">
            <a:extLst>
              <a:ext uri="{FF2B5EF4-FFF2-40B4-BE49-F238E27FC236}">
                <a16:creationId xmlns:a16="http://schemas.microsoft.com/office/drawing/2014/main" id="{871CC8C3-9999-2037-4ED6-D0D840CBB7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624" y="3429000"/>
            <a:ext cx="5580000" cy="3138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scène, magasin, Magasin, Commerce de proximité&#10;&#10;Description générée automatiquement">
            <a:extLst>
              <a:ext uri="{FF2B5EF4-FFF2-40B4-BE49-F238E27FC236}">
                <a16:creationId xmlns:a16="http://schemas.microsoft.com/office/drawing/2014/main" id="{EBD70D12-9BA4-8F26-755A-D19FF587FD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22730"/>
            <a:ext cx="5888000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4592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plante&#10;&#10;Description générée automatiquement">
            <a:extLst>
              <a:ext uri="{FF2B5EF4-FFF2-40B4-BE49-F238E27FC236}">
                <a16:creationId xmlns:a16="http://schemas.microsoft.com/office/drawing/2014/main" id="{C583B246-F81C-C165-6329-018561A0F7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995" y="316005"/>
            <a:ext cx="5022000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érosion, Formation&#10;&#10;Description générée automatiquement">
            <a:extLst>
              <a:ext uri="{FF2B5EF4-FFF2-40B4-BE49-F238E27FC236}">
                <a16:creationId xmlns:a16="http://schemas.microsoft.com/office/drawing/2014/main" id="{4694B746-CA15-82A9-6B17-6338F31D54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7005" y="3301253"/>
            <a:ext cx="4932000" cy="32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672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ciel&#10;&#10;Description générée automatiquement">
            <a:extLst>
              <a:ext uri="{FF2B5EF4-FFF2-40B4-BE49-F238E27FC236}">
                <a16:creationId xmlns:a16="http://schemas.microsoft.com/office/drawing/2014/main" id="{6EB24B8A-FA0B-345F-CDEC-BA0EC13602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573" y="3287806"/>
            <a:ext cx="4824000" cy="32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herbe&#10;&#10;Description générée automatiquement">
            <a:extLst>
              <a:ext uri="{FF2B5EF4-FFF2-40B4-BE49-F238E27FC236}">
                <a16:creationId xmlns:a16="http://schemas.microsoft.com/office/drawing/2014/main" id="{2AEA8C46-2CF6-D0AB-79F6-549CB14272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9427" y="262218"/>
            <a:ext cx="5112000" cy="340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0930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uage, plein air, ciel, herbe&#10;&#10;Description générée automatiquement">
            <a:extLst>
              <a:ext uri="{FF2B5EF4-FFF2-40B4-BE49-F238E27FC236}">
                <a16:creationId xmlns:a16="http://schemas.microsoft.com/office/drawing/2014/main" id="{8BBB54B7-8A26-A5DE-17D3-82D5BC993C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127" y="302559"/>
            <a:ext cx="4914000" cy="32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erbe, ciel, nuage&#10;&#10;Description générée automatiquement">
            <a:extLst>
              <a:ext uri="{FF2B5EF4-FFF2-40B4-BE49-F238E27FC236}">
                <a16:creationId xmlns:a16="http://schemas.microsoft.com/office/drawing/2014/main" id="{909BEA31-0AC3-74D3-D8ED-0240299DF9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8609" y="3180229"/>
            <a:ext cx="5184000" cy="34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007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8354147-CFEB-47A3-0BA7-C755DB8DEEFE}"/>
              </a:ext>
            </a:extLst>
          </p:cNvPr>
          <p:cNvSpPr txBox="1"/>
          <p:nvPr/>
        </p:nvSpPr>
        <p:spPr>
          <a:xfrm>
            <a:off x="1479176" y="712694"/>
            <a:ext cx="11255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Présente  La Forteresse </a:t>
            </a:r>
            <a:r>
              <a:rPr lang="fr-FR" sz="3200" b="1" dirty="0" err="1"/>
              <a:t>Rykyu</a:t>
            </a:r>
            <a:r>
              <a:rPr lang="fr-FR" sz="3200" b="1" dirty="0"/>
              <a:t> -Japon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5E3BA72-4A77-651B-47B0-3AFAA394215F}"/>
              </a:ext>
            </a:extLst>
          </p:cNvPr>
          <p:cNvSpPr txBox="1"/>
          <p:nvPr/>
        </p:nvSpPr>
        <p:spPr>
          <a:xfrm>
            <a:off x="3442447" y="1801905"/>
            <a:ext cx="8928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Et Ses Paysage Environnants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A4610AE-437F-5F6A-045D-B97F1352EC0D}"/>
              </a:ext>
            </a:extLst>
          </p:cNvPr>
          <p:cNvSpPr txBox="1"/>
          <p:nvPr/>
        </p:nvSpPr>
        <p:spPr>
          <a:xfrm>
            <a:off x="2971800" y="3012141"/>
            <a:ext cx="7153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E49A481-25D5-8722-6FB3-1DE8D1050B31}"/>
              </a:ext>
            </a:extLst>
          </p:cNvPr>
          <p:cNvSpPr txBox="1"/>
          <p:nvPr/>
        </p:nvSpPr>
        <p:spPr>
          <a:xfrm>
            <a:off x="4316505" y="4101352"/>
            <a:ext cx="6804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6AA0999-4B36-E7BC-ED02-DA34B218D875}"/>
              </a:ext>
            </a:extLst>
          </p:cNvPr>
          <p:cNvSpPr txBox="1"/>
          <p:nvPr/>
        </p:nvSpPr>
        <p:spPr>
          <a:xfrm>
            <a:off x="5553635" y="5227802"/>
            <a:ext cx="6535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7801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262</Words>
  <Application>Microsoft Office PowerPoint</Application>
  <PresentationFormat>Grand écran</PresentationFormat>
  <Paragraphs>26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2024-06-24T09:36:39Z</dcterms:created>
  <dcterms:modified xsi:type="dcterms:W3CDTF">2024-06-24T14:58:27Z</dcterms:modified>
</cp:coreProperties>
</file>