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7" r:id="rId3"/>
    <p:sldId id="272" r:id="rId4"/>
    <p:sldId id="271" r:id="rId5"/>
    <p:sldId id="270" r:id="rId6"/>
    <p:sldId id="269" r:id="rId7"/>
    <p:sldId id="268" r:id="rId8"/>
    <p:sldId id="287" r:id="rId9"/>
    <p:sldId id="266" r:id="rId10"/>
    <p:sldId id="265" r:id="rId11"/>
    <p:sldId id="264" r:id="rId12"/>
    <p:sldId id="263" r:id="rId13"/>
    <p:sldId id="261" r:id="rId14"/>
    <p:sldId id="260" r:id="rId15"/>
    <p:sldId id="259" r:id="rId16"/>
    <p:sldId id="258" r:id="rId17"/>
    <p:sldId id="257" r:id="rId18"/>
    <p:sldId id="275" r:id="rId19"/>
    <p:sldId id="273" r:id="rId20"/>
    <p:sldId id="276" r:id="rId21"/>
    <p:sldId id="274" r:id="rId22"/>
    <p:sldId id="277" r:id="rId23"/>
    <p:sldId id="278" r:id="rId24"/>
    <p:sldId id="279" r:id="rId25"/>
    <p:sldId id="280" r:id="rId26"/>
    <p:sldId id="281" r:id="rId27"/>
    <p:sldId id="282" r:id="rId28"/>
    <p:sldId id="283" r:id="rId29"/>
    <p:sldId id="286"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68" autoAdjust="0"/>
    <p:restoredTop sz="94660"/>
  </p:normalViewPr>
  <p:slideViewPr>
    <p:cSldViewPr snapToGrid="0">
      <p:cViewPr varScale="1">
        <p:scale>
          <a:sx n="71" d="100"/>
          <a:sy n="71" d="100"/>
        </p:scale>
        <p:origin x="11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6BADA2-A809-FDAD-682D-29D3C8431E4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BB4DB86-BCC7-FA0B-D3F2-963DDD04BF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FFED55C-4076-867C-8E48-85AD55069085}"/>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5" name="Espace réservé du pied de page 4">
            <a:extLst>
              <a:ext uri="{FF2B5EF4-FFF2-40B4-BE49-F238E27FC236}">
                <a16:creationId xmlns:a16="http://schemas.microsoft.com/office/drawing/2014/main" id="{C7201331-C666-932C-4675-B20AD7CC1DEF}"/>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469E574B-B059-AB86-8DD5-C027748CE4E8}"/>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219939571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39D3BB-EB9F-2B55-1BD8-29E3FF447B3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582710-AE4F-37D5-811C-0128AA54E8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494DEE8-0AB8-2E41-574D-B1CEC9305161}"/>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5" name="Espace réservé du pied de page 4">
            <a:extLst>
              <a:ext uri="{FF2B5EF4-FFF2-40B4-BE49-F238E27FC236}">
                <a16:creationId xmlns:a16="http://schemas.microsoft.com/office/drawing/2014/main" id="{76031667-7292-ED4B-B8B8-26EF2A05C14E}"/>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4D016905-3B52-F769-3234-AD19E0FFC8BB}"/>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298736156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24BFC4-649A-05FF-11E9-2F30F96D44D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C214F3F-119F-CC60-2730-CBCB45AECE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FA9384A-34BB-53D5-2162-BDE92BC3D4F3}"/>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5" name="Espace réservé du pied de page 4">
            <a:extLst>
              <a:ext uri="{FF2B5EF4-FFF2-40B4-BE49-F238E27FC236}">
                <a16:creationId xmlns:a16="http://schemas.microsoft.com/office/drawing/2014/main" id="{FDED0CD1-770A-4FD3-3A77-D43F0C92E7B5}"/>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DECE0EFD-2E1D-CA75-0440-82021CB03E65}"/>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188398276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0640BE-86EC-4A07-AEFD-ABB71B009A7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0708733-89B3-7733-0229-D8FFB9EEB4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0EE1B2A-7E1B-4874-4C58-09490604A83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B326DE0-87E1-4DDC-710F-FED4956A89A0}"/>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6" name="Espace réservé du pied de page 5">
            <a:extLst>
              <a:ext uri="{FF2B5EF4-FFF2-40B4-BE49-F238E27FC236}">
                <a16:creationId xmlns:a16="http://schemas.microsoft.com/office/drawing/2014/main" id="{790E7C46-2E5A-C4F4-DD44-7C942EBE20E7}"/>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309EE9E4-A688-1773-3592-8AC5D4B3A87E}"/>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269306902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DD1AC0-BB42-DDD1-0B2B-1DF8F70C743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DF2E05D-6DEA-506A-8976-351CDE2796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608AB1C-E866-C8A4-4236-91A291C56F9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A639565-BE7E-66C7-6597-054F18ADC5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5D9F95-630F-B906-3E73-38D1161A56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2E0FACE-F77C-33DE-E5C4-89AD51C2B3C7}"/>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8" name="Espace réservé du pied de page 7">
            <a:extLst>
              <a:ext uri="{FF2B5EF4-FFF2-40B4-BE49-F238E27FC236}">
                <a16:creationId xmlns:a16="http://schemas.microsoft.com/office/drawing/2014/main" id="{CEA8B206-E48D-7EE3-889D-1475BEB44229}"/>
              </a:ext>
            </a:extLst>
          </p:cNvPr>
          <p:cNvSpPr>
            <a:spLocks noGrp="1"/>
          </p:cNvSpPr>
          <p:nvPr>
            <p:ph type="ftr" sz="quarter" idx="11"/>
          </p:nvPr>
        </p:nvSpPr>
        <p:spPr/>
        <p:txBody>
          <a:bodyPr/>
          <a:lstStyle/>
          <a:p>
            <a:endParaRPr lang="fr-FR" dirty="0"/>
          </a:p>
        </p:txBody>
      </p:sp>
      <p:sp>
        <p:nvSpPr>
          <p:cNvPr id="9" name="Espace réservé du numéro de diapositive 8">
            <a:extLst>
              <a:ext uri="{FF2B5EF4-FFF2-40B4-BE49-F238E27FC236}">
                <a16:creationId xmlns:a16="http://schemas.microsoft.com/office/drawing/2014/main" id="{B741B698-F745-7159-BE99-419BBFAD06E0}"/>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421063884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FB75CB-3A25-974E-DA80-B1A3BF04A0A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9F364DF-FAE3-283A-9CF2-69DBC6177234}"/>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4" name="Espace réservé du pied de page 3">
            <a:extLst>
              <a:ext uri="{FF2B5EF4-FFF2-40B4-BE49-F238E27FC236}">
                <a16:creationId xmlns:a16="http://schemas.microsoft.com/office/drawing/2014/main" id="{F8467F20-FA8B-6D1B-2151-EAABF776C709}"/>
              </a:ext>
            </a:extLst>
          </p:cNvPr>
          <p:cNvSpPr>
            <a:spLocks noGrp="1"/>
          </p:cNvSpPr>
          <p:nvPr>
            <p:ph type="ftr" sz="quarter" idx="11"/>
          </p:nvPr>
        </p:nvSpPr>
        <p:spPr/>
        <p:txBody>
          <a:bodyPr/>
          <a:lstStyle/>
          <a:p>
            <a:endParaRPr lang="fr-FR" dirty="0"/>
          </a:p>
        </p:txBody>
      </p:sp>
      <p:sp>
        <p:nvSpPr>
          <p:cNvPr id="5" name="Espace réservé du numéro de diapositive 4">
            <a:extLst>
              <a:ext uri="{FF2B5EF4-FFF2-40B4-BE49-F238E27FC236}">
                <a16:creationId xmlns:a16="http://schemas.microsoft.com/office/drawing/2014/main" id="{D199357E-36DC-AC84-3758-74041F9D2CAE}"/>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235637634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AE67567-FA34-876D-2161-C00D937E57A5}"/>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3" name="Espace réservé du pied de page 2">
            <a:extLst>
              <a:ext uri="{FF2B5EF4-FFF2-40B4-BE49-F238E27FC236}">
                <a16:creationId xmlns:a16="http://schemas.microsoft.com/office/drawing/2014/main" id="{CD5D9BAF-6A45-4BC7-FF4F-1503EE0FDA1A}"/>
              </a:ext>
            </a:extLst>
          </p:cNvPr>
          <p:cNvSpPr>
            <a:spLocks noGrp="1"/>
          </p:cNvSpPr>
          <p:nvPr>
            <p:ph type="ftr" sz="quarter" idx="1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463F351A-D4B3-2711-6B17-70FB7DB20C8D}"/>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336878088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5E99B8-44A3-3891-2430-F508CF1E110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1F175AC-9A43-55AB-23D0-F30AE65599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4CA775D-220A-CE9F-F800-33E3F8E273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857CE2C-1224-6A79-20CA-132517379EBC}"/>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6" name="Espace réservé du pied de page 5">
            <a:extLst>
              <a:ext uri="{FF2B5EF4-FFF2-40B4-BE49-F238E27FC236}">
                <a16:creationId xmlns:a16="http://schemas.microsoft.com/office/drawing/2014/main" id="{B7A134A6-B9C9-3811-3315-E4BC1152586B}"/>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41731C2F-618F-D9E6-5998-27814BC6C664}"/>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278783590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4728AA-4A98-CAFB-6CBC-3C860FADE04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73154FE-2700-B016-111F-DFA9DF5B04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a:extLst>
              <a:ext uri="{FF2B5EF4-FFF2-40B4-BE49-F238E27FC236}">
                <a16:creationId xmlns:a16="http://schemas.microsoft.com/office/drawing/2014/main" id="{FB39E738-5A07-A4F2-9C53-77E9EDBEC1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244B2B4-EBE2-E06D-5BFB-6BAEFA75E5BC}"/>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6" name="Espace réservé du pied de page 5">
            <a:extLst>
              <a:ext uri="{FF2B5EF4-FFF2-40B4-BE49-F238E27FC236}">
                <a16:creationId xmlns:a16="http://schemas.microsoft.com/office/drawing/2014/main" id="{CF52D514-7CA7-B4B3-1860-26D507DB9CC0}"/>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FFF85880-F69E-32BB-22F3-03FF02856C9C}"/>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64705020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1A1E30-77AE-F4E2-ECF0-1F770D01884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405DD24-B849-0ACF-AFBF-061D2DA2EA1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43E137-7013-FECA-BC53-602880487FD0}"/>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5" name="Espace réservé du pied de page 4">
            <a:extLst>
              <a:ext uri="{FF2B5EF4-FFF2-40B4-BE49-F238E27FC236}">
                <a16:creationId xmlns:a16="http://schemas.microsoft.com/office/drawing/2014/main" id="{01A7CC4D-4C8F-CC22-91FA-788427E7E4AF}"/>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C1FFE13F-BA5D-BAAE-62F5-2C4641B04DA8}"/>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75435517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D0E8C54-B1C0-0695-BF0F-F73C130F74A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7CDC910-1428-6997-FF5B-47AA92CD1F3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1F005C-E990-FDEE-76FF-96359E564E69}"/>
              </a:ext>
            </a:extLst>
          </p:cNvPr>
          <p:cNvSpPr>
            <a:spLocks noGrp="1"/>
          </p:cNvSpPr>
          <p:nvPr>
            <p:ph type="dt" sz="half" idx="10"/>
          </p:nvPr>
        </p:nvSpPr>
        <p:spPr/>
        <p:txBody>
          <a:bodyPr/>
          <a:lstStyle/>
          <a:p>
            <a:fld id="{E1DADBCD-2D72-4305-B0F7-D4D465E9AADC}" type="datetimeFigureOut">
              <a:rPr lang="fr-FR" smtClean="0"/>
              <a:t>24/06/2024</a:t>
            </a:fld>
            <a:endParaRPr lang="fr-FR" dirty="0"/>
          </a:p>
        </p:txBody>
      </p:sp>
      <p:sp>
        <p:nvSpPr>
          <p:cNvPr id="5" name="Espace réservé du pied de page 4">
            <a:extLst>
              <a:ext uri="{FF2B5EF4-FFF2-40B4-BE49-F238E27FC236}">
                <a16:creationId xmlns:a16="http://schemas.microsoft.com/office/drawing/2014/main" id="{FB33E22E-5F0E-1A57-CBBA-BB220CC33F25}"/>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44D7BBB5-784B-CD1D-B5D8-9E7BCEBA1F22}"/>
              </a:ext>
            </a:extLst>
          </p:cNvPr>
          <p:cNvSpPr>
            <a:spLocks noGrp="1"/>
          </p:cNvSpPr>
          <p:nvPr>
            <p:ph type="sldNum" sz="quarter" idx="12"/>
          </p:nvPr>
        </p:nvSpPr>
        <p:spPr/>
        <p:txBody>
          <a:bodyPr/>
          <a:lstStyle/>
          <a:p>
            <a:fld id="{7C4E4404-0DE2-4CB1-BAC6-3A7B82810F32}" type="slidenum">
              <a:rPr lang="fr-FR" smtClean="0"/>
              <a:t>‹N°›</a:t>
            </a:fld>
            <a:endParaRPr lang="fr-FR" dirty="0"/>
          </a:p>
        </p:txBody>
      </p:sp>
    </p:spTree>
    <p:extLst>
      <p:ext uri="{BB962C8B-B14F-4D97-AF65-F5344CB8AC3E}">
        <p14:creationId xmlns:p14="http://schemas.microsoft.com/office/powerpoint/2010/main" val="169925002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0DB3501-F964-AF87-BF23-FA06B9FE37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48CA355-0FB7-76D3-79B3-708FBBD7A8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69B4098-97D8-1646-2ABC-E719020F0A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1DADBCD-2D72-4305-B0F7-D4D465E9AADC}" type="datetimeFigureOut">
              <a:rPr lang="fr-FR" smtClean="0"/>
              <a:t>24/06/2024</a:t>
            </a:fld>
            <a:endParaRPr lang="fr-FR" dirty="0"/>
          </a:p>
        </p:txBody>
      </p:sp>
      <p:sp>
        <p:nvSpPr>
          <p:cNvPr id="5" name="Espace réservé du pied de page 4">
            <a:extLst>
              <a:ext uri="{FF2B5EF4-FFF2-40B4-BE49-F238E27FC236}">
                <a16:creationId xmlns:a16="http://schemas.microsoft.com/office/drawing/2014/main" id="{F0952F47-7DA4-BC25-362A-CB627B5470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dirty="0"/>
          </a:p>
        </p:txBody>
      </p:sp>
      <p:sp>
        <p:nvSpPr>
          <p:cNvPr id="6" name="Espace réservé du numéro de diapositive 5">
            <a:extLst>
              <a:ext uri="{FF2B5EF4-FFF2-40B4-BE49-F238E27FC236}">
                <a16:creationId xmlns:a16="http://schemas.microsoft.com/office/drawing/2014/main" id="{23F60592-0FCD-3EE4-4964-9EB5D1E6E8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C4E4404-0DE2-4CB1-BAC6-3A7B82810F32}" type="slidenum">
              <a:rPr lang="fr-FR" smtClean="0"/>
              <a:t>‹N°›</a:t>
            </a:fld>
            <a:endParaRPr lang="fr-FR" dirty="0"/>
          </a:p>
        </p:txBody>
      </p:sp>
    </p:spTree>
    <p:extLst>
      <p:ext uri="{BB962C8B-B14F-4D97-AF65-F5344CB8AC3E}">
        <p14:creationId xmlns:p14="http://schemas.microsoft.com/office/powerpoint/2010/main" val="2360807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lieu de culte, bâtiment, voiture&#10;&#10;Description générée automatiquement">
            <a:extLst>
              <a:ext uri="{FF2B5EF4-FFF2-40B4-BE49-F238E27FC236}">
                <a16:creationId xmlns:a16="http://schemas.microsoft.com/office/drawing/2014/main" id="{7F3417CA-52FD-135A-0998-5DD23E2C22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208" y="279000"/>
            <a:ext cx="11283583" cy="6300000"/>
          </a:xfrm>
          <a:prstGeom prst="rect">
            <a:avLst/>
          </a:prstGeom>
          <a:effectLst>
            <a:softEdge rad="635000"/>
          </a:effectLst>
        </p:spPr>
      </p:pic>
      <p:sp>
        <p:nvSpPr>
          <p:cNvPr id="4" name="ZoneTexte 3">
            <a:extLst>
              <a:ext uri="{FF2B5EF4-FFF2-40B4-BE49-F238E27FC236}">
                <a16:creationId xmlns:a16="http://schemas.microsoft.com/office/drawing/2014/main" id="{8E0D3298-88D9-3106-F3BC-DAE0D9B68A57}"/>
              </a:ext>
            </a:extLst>
          </p:cNvPr>
          <p:cNvSpPr txBox="1"/>
          <p:nvPr/>
        </p:nvSpPr>
        <p:spPr>
          <a:xfrm>
            <a:off x="2628997" y="106005"/>
            <a:ext cx="11737792" cy="523220"/>
          </a:xfrm>
          <a:prstGeom prst="rect">
            <a:avLst/>
          </a:prstGeom>
          <a:noFill/>
        </p:spPr>
        <p:txBody>
          <a:bodyPr wrap="square" rtlCol="0">
            <a:spAutoFit/>
          </a:bodyPr>
          <a:lstStyle/>
          <a:p>
            <a:r>
              <a:rPr lang="fr-FR" sz="2800" b="1" dirty="0">
                <a:solidFill>
                  <a:srgbClr val="FFFF00"/>
                </a:solidFill>
              </a:rPr>
              <a:t>L’Eglise Saint – Sernin à Toulouse N°4 Et fin</a:t>
            </a:r>
          </a:p>
        </p:txBody>
      </p:sp>
      <p:sp>
        <p:nvSpPr>
          <p:cNvPr id="5" name="ZoneTexte 4">
            <a:extLst>
              <a:ext uri="{FF2B5EF4-FFF2-40B4-BE49-F238E27FC236}">
                <a16:creationId xmlns:a16="http://schemas.microsoft.com/office/drawing/2014/main" id="{D9F175AA-DBD0-2B34-AF89-9C053F62B468}"/>
              </a:ext>
            </a:extLst>
          </p:cNvPr>
          <p:cNvSpPr txBox="1"/>
          <p:nvPr/>
        </p:nvSpPr>
        <p:spPr>
          <a:xfrm>
            <a:off x="4324865" y="802220"/>
            <a:ext cx="5474043" cy="523220"/>
          </a:xfrm>
          <a:prstGeom prst="rect">
            <a:avLst/>
          </a:prstGeom>
          <a:noFill/>
        </p:spPr>
        <p:txBody>
          <a:bodyPr wrap="square" rtlCol="0">
            <a:spAutoFit/>
          </a:bodyPr>
          <a:lstStyle/>
          <a:p>
            <a:r>
              <a:rPr lang="fr-FR" sz="2800" b="1" dirty="0"/>
              <a:t>Et La Ville De Toulouse</a:t>
            </a:r>
          </a:p>
        </p:txBody>
      </p:sp>
    </p:spTree>
    <p:extLst>
      <p:ext uri="{BB962C8B-B14F-4D97-AF65-F5344CB8AC3E}">
        <p14:creationId xmlns:p14="http://schemas.microsoft.com/office/powerpoint/2010/main" val="112935891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sndAc>
          <p:stSnd loop="1">
            <p:snd r:embed="rId2" name="Toulouse.wav"/>
          </p:stSnd>
        </p:sndAc>
      </p:transition>
    </mc:Choice>
    <mc:Fallback>
      <p:transition spd="slow" advClick="0" advTm="8000">
        <p:fade/>
        <p:sndAc>
          <p:stSnd loop="1">
            <p:snd r:embed="rId2" name="Toulous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476179F-D6E3-7EB5-3798-3BB277898A1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La basilique Saint-Sernin est le plus important édifice religieux catholique de Toulouse, chef-lieu de la région Occitanie. Elle se situe au cœur de la place du même nom, dans le secteur 1 de la ville. C'est une des plus grandes églises romanes conservées en Europe, avec la cathédrale de Spire, en Allemagne, et la cathédrale de Saint-Jacques-de-Compostelle, en Espagne.</a:t>
            </a:r>
          </a:p>
          <a:p>
            <a:pPr algn="ctr"/>
            <a:endParaRPr lang="fr-FR" sz="3600" b="1" dirty="0">
              <a:solidFill>
                <a:srgbClr val="FFFF00"/>
              </a:solidFill>
            </a:endParaRPr>
          </a:p>
          <a:p>
            <a:pPr algn="ctr"/>
            <a:r>
              <a:rPr lang="fr-FR" sz="3600" b="1" dirty="0">
                <a:solidFill>
                  <a:srgbClr val="FFFF00"/>
                </a:solidFill>
              </a:rPr>
              <a:t>La basilique fut bâtie à la fin du </a:t>
            </a:r>
            <a:r>
              <a:rPr lang="fr-FR" sz="3600" b="1" dirty="0" err="1">
                <a:solidFill>
                  <a:srgbClr val="FFFF00"/>
                </a:solidFill>
              </a:rPr>
              <a:t>xie</a:t>
            </a:r>
            <a:r>
              <a:rPr lang="fr-FR" sz="3600" b="1" dirty="0">
                <a:solidFill>
                  <a:srgbClr val="FFFF00"/>
                </a:solidFill>
              </a:rPr>
              <a:t> siècle pour abriter les reliques du premier évêque de Toulouse, saint Saturnin (devenu </a:t>
            </a:r>
            <a:r>
              <a:rPr lang="fr-FR" sz="3600" b="1" dirty="0" err="1">
                <a:solidFill>
                  <a:srgbClr val="FFFF00"/>
                </a:solidFill>
              </a:rPr>
              <a:t>Sarnin</a:t>
            </a:r>
            <a:r>
              <a:rPr lang="fr-FR" sz="3600" b="1" dirty="0">
                <a:solidFill>
                  <a:srgbClr val="FFFF00"/>
                </a:solidFill>
              </a:rPr>
              <a:t> ou Sernin en occitan), l'un des premiers et plus vénérés martyrs chrétiens gallo-romains</a:t>
            </a:r>
          </a:p>
        </p:txBody>
      </p:sp>
    </p:spTree>
    <p:extLst>
      <p:ext uri="{BB962C8B-B14F-4D97-AF65-F5344CB8AC3E}">
        <p14:creationId xmlns:p14="http://schemas.microsoft.com/office/powerpoint/2010/main" val="79088340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14" name="Image 13" descr="Une image contenant église, vitrail, bâtiment, verre&#10;&#10;Description générée automatiquement">
            <a:extLst>
              <a:ext uri="{FF2B5EF4-FFF2-40B4-BE49-F238E27FC236}">
                <a16:creationId xmlns:a16="http://schemas.microsoft.com/office/drawing/2014/main" id="{152B7EFD-F194-7D83-4FBF-08EFACCE51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0701" y="1980562"/>
            <a:ext cx="3397357" cy="4536000"/>
          </a:xfrm>
          <a:prstGeom prst="rect">
            <a:avLst/>
          </a:prstGeom>
          <a:ln w="88900" cap="sq" cmpd="thickThin">
            <a:solidFill>
              <a:srgbClr val="FFFF00"/>
            </a:solidFill>
            <a:prstDash val="solid"/>
            <a:miter lim="800000"/>
          </a:ln>
          <a:effectLst>
            <a:innerShdw blurRad="76200">
              <a:srgbClr val="000000"/>
            </a:innerShdw>
          </a:effectLst>
        </p:spPr>
      </p:pic>
      <p:sp>
        <p:nvSpPr>
          <p:cNvPr id="15" name="ZoneTexte 14">
            <a:extLst>
              <a:ext uri="{FF2B5EF4-FFF2-40B4-BE49-F238E27FC236}">
                <a16:creationId xmlns:a16="http://schemas.microsoft.com/office/drawing/2014/main" id="{F54B3ECF-90D4-C4F3-D724-60AA8F8BF22D}"/>
              </a:ext>
            </a:extLst>
          </p:cNvPr>
          <p:cNvSpPr txBox="1"/>
          <p:nvPr/>
        </p:nvSpPr>
        <p:spPr>
          <a:xfrm>
            <a:off x="1271819" y="1489253"/>
            <a:ext cx="3897630" cy="461665"/>
          </a:xfrm>
          <a:prstGeom prst="rect">
            <a:avLst/>
          </a:prstGeom>
          <a:noFill/>
        </p:spPr>
        <p:txBody>
          <a:bodyPr wrap="square" rtlCol="0">
            <a:spAutoFit/>
          </a:bodyPr>
          <a:lstStyle/>
          <a:p>
            <a:r>
              <a:rPr lang="fr-FR" sz="2400" b="1">
                <a:solidFill>
                  <a:srgbClr val="FFFF00"/>
                </a:solidFill>
              </a:rPr>
              <a:t> l'Annonciation</a:t>
            </a:r>
            <a:endParaRPr lang="fr-FR" sz="2400" b="1" dirty="0">
              <a:solidFill>
                <a:srgbClr val="FFFF00"/>
              </a:solidFill>
            </a:endParaRPr>
          </a:p>
        </p:txBody>
      </p:sp>
      <p:pic>
        <p:nvPicPr>
          <p:cNvPr id="17" name="Image 16" descr="Une image contenant église, vitrail, fenêtre, bâtiment&#10;&#10;Description générée automatiquement">
            <a:extLst>
              <a:ext uri="{FF2B5EF4-FFF2-40B4-BE49-F238E27FC236}">
                <a16:creationId xmlns:a16="http://schemas.microsoft.com/office/drawing/2014/main" id="{9DAC6718-797C-B96E-B76B-0C0ABF136F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1741" y="365038"/>
            <a:ext cx="3478245" cy="4644000"/>
          </a:xfrm>
          <a:prstGeom prst="rect">
            <a:avLst/>
          </a:prstGeom>
          <a:ln w="88900" cap="sq" cmpd="thickThin">
            <a:solidFill>
              <a:srgbClr val="FFFF00"/>
            </a:solidFill>
            <a:prstDash val="solid"/>
            <a:miter lim="800000"/>
          </a:ln>
          <a:effectLst>
            <a:innerShdw blurRad="76200">
              <a:srgbClr val="000000"/>
            </a:innerShdw>
          </a:effectLst>
        </p:spPr>
      </p:pic>
      <p:sp>
        <p:nvSpPr>
          <p:cNvPr id="18" name="ZoneTexte 17">
            <a:extLst>
              <a:ext uri="{FF2B5EF4-FFF2-40B4-BE49-F238E27FC236}">
                <a16:creationId xmlns:a16="http://schemas.microsoft.com/office/drawing/2014/main" id="{AA60F48D-5D1A-A057-E2D3-9F666523A364}"/>
              </a:ext>
            </a:extLst>
          </p:cNvPr>
          <p:cNvSpPr txBox="1"/>
          <p:nvPr/>
        </p:nvSpPr>
        <p:spPr>
          <a:xfrm>
            <a:off x="8966371" y="5194389"/>
            <a:ext cx="4491990" cy="461665"/>
          </a:xfrm>
          <a:prstGeom prst="rect">
            <a:avLst/>
          </a:prstGeom>
          <a:noFill/>
        </p:spPr>
        <p:txBody>
          <a:bodyPr wrap="square" rtlCol="0">
            <a:spAutoFit/>
          </a:bodyPr>
          <a:lstStyle/>
          <a:p>
            <a:r>
              <a:rPr lang="fr-FR" sz="2400" b="1">
                <a:solidFill>
                  <a:srgbClr val="FFFF00"/>
                </a:solidFill>
              </a:rPr>
              <a:t>l'Assomption</a:t>
            </a:r>
            <a:endParaRPr lang="fr-FR" sz="2400" b="1" dirty="0">
              <a:solidFill>
                <a:srgbClr val="FFFF00"/>
              </a:solidFill>
            </a:endParaRPr>
          </a:p>
        </p:txBody>
      </p:sp>
    </p:spTree>
    <p:extLst>
      <p:ext uri="{BB962C8B-B14F-4D97-AF65-F5344CB8AC3E}">
        <p14:creationId xmlns:p14="http://schemas.microsoft.com/office/powerpoint/2010/main" val="23404839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7" name="Image 6" descr="Une image contenant église, fenêtre, vitrail, verre&#10;&#10;Description générée automatiquement">
            <a:extLst>
              <a:ext uri="{FF2B5EF4-FFF2-40B4-BE49-F238E27FC236}">
                <a16:creationId xmlns:a16="http://schemas.microsoft.com/office/drawing/2014/main" id="{3D0F8372-7872-24F0-8FFF-7210B31B83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404" y="345811"/>
            <a:ext cx="3420000" cy="4560000"/>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E6DD087-DB62-00BC-C1D1-D73564E08FE2}"/>
              </a:ext>
            </a:extLst>
          </p:cNvPr>
          <p:cNvSpPr txBox="1"/>
          <p:nvPr/>
        </p:nvSpPr>
        <p:spPr>
          <a:xfrm>
            <a:off x="510335" y="5013075"/>
            <a:ext cx="3360420" cy="461665"/>
          </a:xfrm>
          <a:prstGeom prst="rect">
            <a:avLst/>
          </a:prstGeom>
          <a:noFill/>
        </p:spPr>
        <p:txBody>
          <a:bodyPr wrap="square" rtlCol="0">
            <a:spAutoFit/>
          </a:bodyPr>
          <a:lstStyle/>
          <a:p>
            <a:r>
              <a:rPr lang="fr-FR" sz="2400" b="1">
                <a:solidFill>
                  <a:schemeClr val="bg1"/>
                </a:solidFill>
              </a:rPr>
              <a:t> la gueule de l'enfer</a:t>
            </a:r>
            <a:endParaRPr lang="fr-FR" sz="2400" b="1" dirty="0">
              <a:solidFill>
                <a:schemeClr val="bg1"/>
              </a:solidFill>
            </a:endParaRPr>
          </a:p>
        </p:txBody>
      </p:sp>
      <p:pic>
        <p:nvPicPr>
          <p:cNvPr id="10" name="Image 9" descr="Une image contenant église, fenêtre, vitrail, bâtiment&#10;&#10;Description générée automatiquement">
            <a:extLst>
              <a:ext uri="{FF2B5EF4-FFF2-40B4-BE49-F238E27FC236}">
                <a16:creationId xmlns:a16="http://schemas.microsoft.com/office/drawing/2014/main" id="{4D8363E7-7A12-7331-E188-61863A5FC5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63598" y="2026329"/>
            <a:ext cx="3397362" cy="4536000"/>
          </a:xfrm>
          <a:prstGeom prst="rect">
            <a:avLst/>
          </a:prstGeom>
          <a:ln w="88900" cap="sq" cmpd="thickThin">
            <a:solidFill>
              <a:schemeClr val="bg1"/>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6D57D554-1754-0055-96CC-367DD48A87E2}"/>
              </a:ext>
            </a:extLst>
          </p:cNvPr>
          <p:cNvSpPr txBox="1"/>
          <p:nvPr/>
        </p:nvSpPr>
        <p:spPr>
          <a:xfrm>
            <a:off x="8463598" y="1408849"/>
            <a:ext cx="4251960" cy="461665"/>
          </a:xfrm>
          <a:prstGeom prst="rect">
            <a:avLst/>
          </a:prstGeom>
          <a:noFill/>
        </p:spPr>
        <p:txBody>
          <a:bodyPr wrap="square" rtlCol="0">
            <a:spAutoFit/>
          </a:bodyPr>
          <a:lstStyle/>
          <a:p>
            <a:r>
              <a:rPr lang="fr-FR" sz="2400" b="1" dirty="0">
                <a:solidFill>
                  <a:schemeClr val="bg1"/>
                </a:solidFill>
              </a:rPr>
              <a:t>la gueule de l'enfer</a:t>
            </a:r>
          </a:p>
        </p:txBody>
      </p:sp>
    </p:spTree>
    <p:extLst>
      <p:ext uri="{BB962C8B-B14F-4D97-AF65-F5344CB8AC3E}">
        <p14:creationId xmlns:p14="http://schemas.microsoft.com/office/powerpoint/2010/main" val="243158800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bâtiment, verre&#10;&#10;Description générée automatiquement">
            <a:extLst>
              <a:ext uri="{FF2B5EF4-FFF2-40B4-BE49-F238E27FC236}">
                <a16:creationId xmlns:a16="http://schemas.microsoft.com/office/drawing/2014/main" id="{0B949006-B93A-8CB6-88B6-58C7BF5EC7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516" y="1956074"/>
            <a:ext cx="3456000" cy="460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7693A2E-57CA-5709-D029-4A52DA048D00}"/>
              </a:ext>
            </a:extLst>
          </p:cNvPr>
          <p:cNvSpPr txBox="1"/>
          <p:nvPr/>
        </p:nvSpPr>
        <p:spPr>
          <a:xfrm>
            <a:off x="997398" y="1494409"/>
            <a:ext cx="3322320" cy="461665"/>
          </a:xfrm>
          <a:prstGeom prst="rect">
            <a:avLst/>
          </a:prstGeom>
          <a:noFill/>
        </p:spPr>
        <p:txBody>
          <a:bodyPr wrap="square" rtlCol="0">
            <a:spAutoFit/>
          </a:bodyPr>
          <a:lstStyle/>
          <a:p>
            <a:r>
              <a:rPr lang="fr-FR" sz="2400" b="1">
                <a:solidFill>
                  <a:srgbClr val="FFFF00"/>
                </a:solidFill>
              </a:rPr>
              <a:t>Saint Maurice</a:t>
            </a:r>
            <a:endParaRPr lang="fr-FR" sz="2400" b="1" dirty="0">
              <a:solidFill>
                <a:srgbClr val="FFFF00"/>
              </a:solidFill>
            </a:endParaRPr>
          </a:p>
        </p:txBody>
      </p:sp>
      <p:pic>
        <p:nvPicPr>
          <p:cNvPr id="6" name="Image 5" descr="Une image contenant église, vitrail, fenêtre, bâtiment&#10;&#10;Description générée automatiquement">
            <a:extLst>
              <a:ext uri="{FF2B5EF4-FFF2-40B4-BE49-F238E27FC236}">
                <a16:creationId xmlns:a16="http://schemas.microsoft.com/office/drawing/2014/main" id="{06D438AC-6C34-BBBB-02AA-AFF444CBDD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79484" y="416701"/>
            <a:ext cx="3276000" cy="4368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99E2D8D-1E46-07A5-AE0B-0B27C4C05040}"/>
              </a:ext>
            </a:extLst>
          </p:cNvPr>
          <p:cNvSpPr txBox="1"/>
          <p:nvPr/>
        </p:nvSpPr>
        <p:spPr>
          <a:xfrm>
            <a:off x="10004392" y="4955997"/>
            <a:ext cx="4103370" cy="461665"/>
          </a:xfrm>
          <a:prstGeom prst="rect">
            <a:avLst/>
          </a:prstGeom>
          <a:noFill/>
        </p:spPr>
        <p:txBody>
          <a:bodyPr wrap="square" rtlCol="0">
            <a:spAutoFit/>
          </a:bodyPr>
          <a:lstStyle/>
          <a:p>
            <a:r>
              <a:rPr lang="fr-FR" sz="2400" b="1" dirty="0">
                <a:solidFill>
                  <a:srgbClr val="FFFF00"/>
                </a:solidFill>
              </a:rPr>
              <a:t>?</a:t>
            </a:r>
          </a:p>
        </p:txBody>
      </p:sp>
    </p:spTree>
    <p:extLst>
      <p:ext uri="{BB962C8B-B14F-4D97-AF65-F5344CB8AC3E}">
        <p14:creationId xmlns:p14="http://schemas.microsoft.com/office/powerpoint/2010/main" val="427330977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fenêtre, bâtiment&#10;&#10;Description générée automatiquement">
            <a:extLst>
              <a:ext uri="{FF2B5EF4-FFF2-40B4-BE49-F238E27FC236}">
                <a16:creationId xmlns:a16="http://schemas.microsoft.com/office/drawing/2014/main" id="{0703910D-02E0-F4F5-C0C3-CF6D8CC5C2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508" y="356046"/>
            <a:ext cx="3456000" cy="4614288"/>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09BE86E-90DC-D41B-2892-78413EFDF452}"/>
              </a:ext>
            </a:extLst>
          </p:cNvPr>
          <p:cNvSpPr txBox="1"/>
          <p:nvPr/>
        </p:nvSpPr>
        <p:spPr>
          <a:xfrm>
            <a:off x="384508" y="5013305"/>
            <a:ext cx="3707432" cy="461665"/>
          </a:xfrm>
          <a:prstGeom prst="rect">
            <a:avLst/>
          </a:prstGeom>
          <a:noFill/>
        </p:spPr>
        <p:txBody>
          <a:bodyPr wrap="square" rtlCol="0">
            <a:spAutoFit/>
          </a:bodyPr>
          <a:lstStyle/>
          <a:p>
            <a:r>
              <a:rPr lang="fr-FR" sz="2400" b="1"/>
              <a:t>Raymond IV de Toulouse</a:t>
            </a:r>
            <a:endParaRPr lang="fr-FR" sz="2400" b="1" dirty="0"/>
          </a:p>
        </p:txBody>
      </p:sp>
      <p:pic>
        <p:nvPicPr>
          <p:cNvPr id="12" name="Image 11" descr="Une image contenant église, fenêtre, bâtiment, vitrail&#10;&#10;Description générée automatiquement">
            <a:extLst>
              <a:ext uri="{FF2B5EF4-FFF2-40B4-BE49-F238E27FC236}">
                <a16:creationId xmlns:a16="http://schemas.microsoft.com/office/drawing/2014/main" id="{19EF5802-9CB4-6999-65BC-D2BA5272D9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15492" y="2120605"/>
            <a:ext cx="4392000" cy="4421493"/>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85665666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église, bâtiment, vitrail&#10;&#10;Description générée automatiquement">
            <a:extLst>
              <a:ext uri="{FF2B5EF4-FFF2-40B4-BE49-F238E27FC236}">
                <a16:creationId xmlns:a16="http://schemas.microsoft.com/office/drawing/2014/main" id="{53323397-4D98-8342-202C-CE91CFA50F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3694" y="386210"/>
            <a:ext cx="4032000" cy="4059073"/>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art, vitrail, bâtiment, motif&#10;&#10;Description générée automatiquement">
            <a:extLst>
              <a:ext uri="{FF2B5EF4-FFF2-40B4-BE49-F238E27FC236}">
                <a16:creationId xmlns:a16="http://schemas.microsoft.com/office/drawing/2014/main" id="{6FEC8E91-1BFF-C2B0-C582-62DB09BC45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746308" y="2593375"/>
            <a:ext cx="4149360" cy="406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574664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572FD1-6408-6151-F11E-9DF2026A918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La ville de Toulouse était également le chef-lieu de l'ancienne région Midi-Pyrénées jusqu'à sa disparition au 1er janvier 2016. Au </a:t>
            </a:r>
            <a:r>
              <a:rPr lang="fr-FR" sz="2800" b="1" dirty="0" err="1">
                <a:solidFill>
                  <a:srgbClr val="FFFF00"/>
                </a:solidFill>
              </a:rPr>
              <a:t>ve</a:t>
            </a:r>
            <a:r>
              <a:rPr lang="fr-FR" sz="2800" b="1" dirty="0">
                <a:solidFill>
                  <a:srgbClr val="FFFF00"/>
                </a:solidFill>
              </a:rPr>
              <a:t> siècle, elle était aussi la capitale du royaume wisigoth1, une des capitales (du VIIe au ixe siècle) du royaume d'Aquitaine, capitale du comté de Toulouse fondé en 852 par Raimond Ier et capitale historique du Languedoc2.</a:t>
            </a:r>
          </a:p>
          <a:p>
            <a:pPr algn="ctr"/>
            <a:endParaRPr lang="fr-FR" sz="2800" b="1" dirty="0">
              <a:solidFill>
                <a:srgbClr val="FFFF00"/>
              </a:solidFill>
            </a:endParaRPr>
          </a:p>
          <a:p>
            <a:pPr algn="ctr"/>
            <a:r>
              <a:rPr lang="fr-FR" sz="2800" b="1" dirty="0">
                <a:solidFill>
                  <a:srgbClr val="FFFF00"/>
                </a:solidFill>
              </a:rPr>
              <a:t>Ville à l'architecture caractéristique des cités du Midi de la France3, Toulouse est souvent surnommée « la ville rose » en raison de la couleur du matériau de construction traditionnel local, la brique de terre cuite. Le développement de la culture de la violette de Toulouse au </a:t>
            </a:r>
            <a:r>
              <a:rPr lang="fr-FR" sz="2800" b="1" dirty="0" err="1">
                <a:solidFill>
                  <a:srgbClr val="FFFF00"/>
                </a:solidFill>
              </a:rPr>
              <a:t>xixe</a:t>
            </a:r>
            <a:r>
              <a:rPr lang="fr-FR" sz="2800" b="1" dirty="0">
                <a:solidFill>
                  <a:srgbClr val="FFFF00"/>
                </a:solidFill>
              </a:rPr>
              <a:t> siècle en fait un emblème de la ville et lui vaut le surnom de « cité des violettes »4. Elle est aussi, beaucoup plus rarement, surnommée la « cité </a:t>
            </a:r>
            <a:r>
              <a:rPr lang="fr-FR" sz="2800" b="1" dirty="0" err="1">
                <a:solidFill>
                  <a:srgbClr val="FFFF00"/>
                </a:solidFill>
              </a:rPr>
              <a:t>Mondine</a:t>
            </a:r>
            <a:r>
              <a:rPr lang="fr-FR" sz="2800" b="1" dirty="0">
                <a:solidFill>
                  <a:srgbClr val="FFFF00"/>
                </a:solidFill>
              </a:rPr>
              <a:t> » (la </a:t>
            </a:r>
            <a:r>
              <a:rPr lang="fr-FR" sz="2800" b="1" dirty="0" err="1">
                <a:solidFill>
                  <a:srgbClr val="FFFF00"/>
                </a:solidFill>
              </a:rPr>
              <a:t>Ciutat</a:t>
            </a:r>
            <a:r>
              <a:rPr lang="fr-FR" sz="2800" b="1" dirty="0">
                <a:solidFill>
                  <a:srgbClr val="FFFF00"/>
                </a:solidFill>
              </a:rPr>
              <a:t> </a:t>
            </a:r>
            <a:r>
              <a:rPr lang="fr-FR" sz="2800" b="1" dirty="0" err="1">
                <a:solidFill>
                  <a:srgbClr val="FFFF00"/>
                </a:solidFill>
              </a:rPr>
              <a:t>Mondina</a:t>
            </a:r>
            <a:r>
              <a:rPr lang="fr-FR" sz="2800" b="1" dirty="0">
                <a:solidFill>
                  <a:srgbClr val="FFFF00"/>
                </a:solidFill>
              </a:rPr>
              <a:t> en occitan), en référence à la dynastie des comtes de la ville, souvent nommés Raymond5.</a:t>
            </a:r>
          </a:p>
        </p:txBody>
      </p:sp>
    </p:spTree>
    <p:extLst>
      <p:ext uri="{BB962C8B-B14F-4D97-AF65-F5344CB8AC3E}">
        <p14:creationId xmlns:p14="http://schemas.microsoft.com/office/powerpoint/2010/main" val="347660119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gratte-ciel&#10;&#10;Description générée automatiquement">
            <a:extLst>
              <a:ext uri="{FF2B5EF4-FFF2-40B4-BE49-F238E27FC236}">
                <a16:creationId xmlns:a16="http://schemas.microsoft.com/office/drawing/2014/main" id="{24906B08-4F57-43E3-6533-E803E4FF60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8435" y="279000"/>
            <a:ext cx="5250000" cy="6300000"/>
          </a:xfrm>
          <a:prstGeom prst="rect">
            <a:avLst/>
          </a:prstGeom>
        </p:spPr>
      </p:pic>
      <p:sp>
        <p:nvSpPr>
          <p:cNvPr id="4" name="ZoneTexte 3">
            <a:extLst>
              <a:ext uri="{FF2B5EF4-FFF2-40B4-BE49-F238E27FC236}">
                <a16:creationId xmlns:a16="http://schemas.microsoft.com/office/drawing/2014/main" id="{F0777EAA-C34A-FE75-BEAA-339E764A5A33}"/>
              </a:ext>
            </a:extLst>
          </p:cNvPr>
          <p:cNvSpPr txBox="1"/>
          <p:nvPr/>
        </p:nvSpPr>
        <p:spPr>
          <a:xfrm>
            <a:off x="8637966" y="1285103"/>
            <a:ext cx="3459892" cy="4524315"/>
          </a:xfrm>
          <a:prstGeom prst="rect">
            <a:avLst/>
          </a:prstGeom>
          <a:noFill/>
        </p:spPr>
        <p:txBody>
          <a:bodyPr wrap="square" rtlCol="0">
            <a:spAutoFit/>
          </a:bodyPr>
          <a:lstStyle/>
          <a:p>
            <a:endParaRPr lang="fr-FR" sz="2400" b="1" dirty="0"/>
          </a:p>
          <a:p>
            <a:r>
              <a:rPr lang="fr-FR" sz="2400" b="1" dirty="0">
                <a:solidFill>
                  <a:srgbClr val="FFFF00"/>
                </a:solidFill>
              </a:rPr>
              <a:t>De haut en bas et de gauche à droite: Pont Saint-Pierre de Toulouse, Ariane 5 (Cité de l’Espace), Basilique Saint-Sernin de Toulouse, Place du Capitole de Toulouse, Airbus A380, Musée des Augustins de Toulouse</a:t>
            </a:r>
          </a:p>
        </p:txBody>
      </p:sp>
    </p:spTree>
    <p:extLst>
      <p:ext uri="{BB962C8B-B14F-4D97-AF65-F5344CB8AC3E}">
        <p14:creationId xmlns:p14="http://schemas.microsoft.com/office/powerpoint/2010/main" val="224357126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BDAEEFB-4626-9609-75FD-42FAC07750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1309500"/>
            <a:ext cx="11304000" cy="4239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763F85-4227-D86B-CF51-3A1A5262F43C}"/>
              </a:ext>
            </a:extLst>
          </p:cNvPr>
          <p:cNvSpPr txBox="1"/>
          <p:nvPr/>
        </p:nvSpPr>
        <p:spPr>
          <a:xfrm>
            <a:off x="2743199" y="5231539"/>
            <a:ext cx="8303741" cy="830997"/>
          </a:xfrm>
          <a:prstGeom prst="rect">
            <a:avLst/>
          </a:prstGeom>
          <a:noFill/>
        </p:spPr>
        <p:txBody>
          <a:bodyPr wrap="square" rtlCol="0">
            <a:spAutoFit/>
          </a:bodyPr>
          <a:lstStyle/>
          <a:p>
            <a:endParaRPr lang="fr-FR" sz="2400" b="1" dirty="0"/>
          </a:p>
          <a:p>
            <a:r>
              <a:rPr lang="fr-FR" sz="2400" b="1" dirty="0">
                <a:solidFill>
                  <a:srgbClr val="FFFF00"/>
                </a:solidFill>
              </a:rPr>
              <a:t>Vue sur les Pyrénées depuis Toulouse (Balma).</a:t>
            </a:r>
          </a:p>
        </p:txBody>
      </p:sp>
    </p:spTree>
    <p:extLst>
      <p:ext uri="{BB962C8B-B14F-4D97-AF65-F5344CB8AC3E}">
        <p14:creationId xmlns:p14="http://schemas.microsoft.com/office/powerpoint/2010/main" val="401595480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ampadaire extérieur, plein air, ciel, nuit&#10;&#10;Description générée automatiquement">
            <a:extLst>
              <a:ext uri="{FF2B5EF4-FFF2-40B4-BE49-F238E27FC236}">
                <a16:creationId xmlns:a16="http://schemas.microsoft.com/office/drawing/2014/main" id="{20BDF725-4177-8B87-1589-5846F86487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7390"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05BAA7E0-01C3-B9C5-55D3-0CE60E54B566}"/>
              </a:ext>
            </a:extLst>
          </p:cNvPr>
          <p:cNvSpPr txBox="1"/>
          <p:nvPr/>
        </p:nvSpPr>
        <p:spPr>
          <a:xfrm>
            <a:off x="1676400" y="5748003"/>
            <a:ext cx="966470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Pont Saint-Pierre et le Dôme de la Grave enneigés en février 2012.</a:t>
            </a:r>
          </a:p>
        </p:txBody>
      </p:sp>
    </p:spTree>
    <p:extLst>
      <p:ext uri="{BB962C8B-B14F-4D97-AF65-F5344CB8AC3E}">
        <p14:creationId xmlns:p14="http://schemas.microsoft.com/office/powerpoint/2010/main" val="19091401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Lampadaire extérieur, arbre&#10;&#10;Description générée automatiquement">
            <a:extLst>
              <a:ext uri="{FF2B5EF4-FFF2-40B4-BE49-F238E27FC236}">
                <a16:creationId xmlns:a16="http://schemas.microsoft.com/office/drawing/2014/main" id="{05A9C56E-50AA-0E3C-9172-C48D9BDE78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3" cy="6300000"/>
          </a:xfrm>
          <a:prstGeom prst="rect">
            <a:avLst/>
          </a:prstGeom>
          <a:effectLst>
            <a:softEdge rad="635000"/>
          </a:effectLst>
        </p:spPr>
      </p:pic>
      <p:sp>
        <p:nvSpPr>
          <p:cNvPr id="4" name="ZoneTexte 3">
            <a:extLst>
              <a:ext uri="{FF2B5EF4-FFF2-40B4-BE49-F238E27FC236}">
                <a16:creationId xmlns:a16="http://schemas.microsoft.com/office/drawing/2014/main" id="{B538DCB8-66E8-7A58-1957-2287189BDE43}"/>
              </a:ext>
            </a:extLst>
          </p:cNvPr>
          <p:cNvSpPr txBox="1"/>
          <p:nvPr/>
        </p:nvSpPr>
        <p:spPr>
          <a:xfrm>
            <a:off x="2806700" y="5657671"/>
            <a:ext cx="8016156"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Une rocade de nuit dans le quartier de Jules-Julien (Toulouse), sur le sud du périphérique toulousain</a:t>
            </a:r>
          </a:p>
        </p:txBody>
      </p:sp>
    </p:spTree>
    <p:extLst>
      <p:ext uri="{BB962C8B-B14F-4D97-AF65-F5344CB8AC3E}">
        <p14:creationId xmlns:p14="http://schemas.microsoft.com/office/powerpoint/2010/main" val="89976249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0C1CCB65-8E6B-D4B8-BC13-48B5C9133A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4777" y="279000"/>
            <a:ext cx="10742446" cy="6300000"/>
          </a:xfrm>
          <a:prstGeom prst="rect">
            <a:avLst/>
          </a:prstGeom>
          <a:effectLst>
            <a:softEdge rad="635000"/>
          </a:effectLst>
        </p:spPr>
      </p:pic>
      <p:sp>
        <p:nvSpPr>
          <p:cNvPr id="4" name="ZoneTexte 3">
            <a:extLst>
              <a:ext uri="{FF2B5EF4-FFF2-40B4-BE49-F238E27FC236}">
                <a16:creationId xmlns:a16="http://schemas.microsoft.com/office/drawing/2014/main" id="{59BE04E8-E524-D456-3467-829B3750B8A8}"/>
              </a:ext>
            </a:extLst>
          </p:cNvPr>
          <p:cNvSpPr txBox="1"/>
          <p:nvPr/>
        </p:nvSpPr>
        <p:spPr>
          <a:xfrm>
            <a:off x="724777" y="5657671"/>
            <a:ext cx="10742446"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Une rame VAL 206 sur une portion aérienne de la ligne A du métro toulousain entre les stations Mirail – Université et Bagatelle.</a:t>
            </a:r>
          </a:p>
        </p:txBody>
      </p:sp>
    </p:spTree>
    <p:extLst>
      <p:ext uri="{BB962C8B-B14F-4D97-AF65-F5344CB8AC3E}">
        <p14:creationId xmlns:p14="http://schemas.microsoft.com/office/powerpoint/2010/main" val="356667324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in, véhicule, transports en commun&#10;&#10;Description générée automatiquement">
            <a:extLst>
              <a:ext uri="{FF2B5EF4-FFF2-40B4-BE49-F238E27FC236}">
                <a16:creationId xmlns:a16="http://schemas.microsoft.com/office/drawing/2014/main" id="{B47E7D80-B99F-7056-AF62-9F14055BFD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7A730E42-17F2-1454-02D3-F581EF5F63F8}"/>
              </a:ext>
            </a:extLst>
          </p:cNvPr>
          <p:cNvSpPr txBox="1"/>
          <p:nvPr/>
        </p:nvSpPr>
        <p:spPr>
          <a:xfrm>
            <a:off x="1673945" y="6117335"/>
            <a:ext cx="9756055" cy="461665"/>
          </a:xfrm>
          <a:prstGeom prst="rect">
            <a:avLst/>
          </a:prstGeom>
          <a:noFill/>
        </p:spPr>
        <p:txBody>
          <a:bodyPr wrap="square" rtlCol="0">
            <a:spAutoFit/>
          </a:bodyPr>
          <a:lstStyle/>
          <a:p>
            <a:r>
              <a:rPr lang="fr-FR" sz="2400" b="1">
                <a:solidFill>
                  <a:srgbClr val="FFFF00"/>
                </a:solidFill>
              </a:rPr>
              <a:t>: La ligne T1 du tramway de Toulouse entre Zénith et Cartoucherie.</a:t>
            </a:r>
            <a:endParaRPr lang="fr-FR" sz="2400" b="1" dirty="0">
              <a:solidFill>
                <a:srgbClr val="FFFF00"/>
              </a:solidFill>
            </a:endParaRPr>
          </a:p>
        </p:txBody>
      </p:sp>
    </p:spTree>
    <p:extLst>
      <p:ext uri="{BB962C8B-B14F-4D97-AF65-F5344CB8AC3E}">
        <p14:creationId xmlns:p14="http://schemas.microsoft.com/office/powerpoint/2010/main" val="223229640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ED495394-5DF1-371C-59D2-168F77613C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4359" y="279000"/>
            <a:ext cx="9823281" cy="6300000"/>
          </a:xfrm>
          <a:prstGeom prst="rect">
            <a:avLst/>
          </a:prstGeom>
          <a:effectLst>
            <a:softEdge rad="635000"/>
          </a:effectLst>
        </p:spPr>
      </p:pic>
      <p:sp>
        <p:nvSpPr>
          <p:cNvPr id="4" name="ZoneTexte 3">
            <a:extLst>
              <a:ext uri="{FF2B5EF4-FFF2-40B4-BE49-F238E27FC236}">
                <a16:creationId xmlns:a16="http://schemas.microsoft.com/office/drawing/2014/main" id="{4FB83908-3A9C-1679-5B74-EF477DB1B4A2}"/>
              </a:ext>
            </a:extLst>
          </p:cNvPr>
          <p:cNvSpPr txBox="1"/>
          <p:nvPr/>
        </p:nvSpPr>
        <p:spPr>
          <a:xfrm>
            <a:off x="1809581" y="6027003"/>
            <a:ext cx="9588500" cy="830997"/>
          </a:xfrm>
          <a:prstGeom prst="rect">
            <a:avLst/>
          </a:prstGeom>
          <a:noFill/>
        </p:spPr>
        <p:txBody>
          <a:bodyPr wrap="square" rtlCol="0">
            <a:spAutoFit/>
          </a:bodyPr>
          <a:lstStyle/>
          <a:p>
            <a:r>
              <a:rPr lang="fr-FR" sz="2400" b="1"/>
              <a:t>La place du Capitole a été conçue par Jacques-Pascal Virebent (première moitié du xixe siècle).</a:t>
            </a:r>
            <a:endParaRPr lang="fr-FR" sz="2400" b="1" dirty="0"/>
          </a:p>
        </p:txBody>
      </p:sp>
    </p:spTree>
    <p:extLst>
      <p:ext uri="{BB962C8B-B14F-4D97-AF65-F5344CB8AC3E}">
        <p14:creationId xmlns:p14="http://schemas.microsoft.com/office/powerpoint/2010/main" val="353325492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oie, route, bâtiment&#10;&#10;Description générée automatiquement">
            <a:extLst>
              <a:ext uri="{FF2B5EF4-FFF2-40B4-BE49-F238E27FC236}">
                <a16:creationId xmlns:a16="http://schemas.microsoft.com/office/drawing/2014/main" id="{0CBF56F5-BBC6-6CBC-1BFB-3C594C4859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4198" y="189000"/>
            <a:ext cx="432360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D343D4A-BCBA-ED9D-B2FD-BCA2FB817217}"/>
              </a:ext>
            </a:extLst>
          </p:cNvPr>
          <p:cNvSpPr txBox="1"/>
          <p:nvPr/>
        </p:nvSpPr>
        <p:spPr>
          <a:xfrm>
            <a:off x="8559800" y="3429000"/>
            <a:ext cx="3530600" cy="830997"/>
          </a:xfrm>
          <a:prstGeom prst="rect">
            <a:avLst/>
          </a:prstGeom>
          <a:noFill/>
        </p:spPr>
        <p:txBody>
          <a:bodyPr wrap="square" rtlCol="0">
            <a:spAutoFit/>
          </a:bodyPr>
          <a:lstStyle/>
          <a:p>
            <a:r>
              <a:rPr lang="fr-FR" sz="2400" b="1"/>
              <a:t>Rue de l'Homme-armé, dans le vieux Toulouse.</a:t>
            </a:r>
            <a:endParaRPr lang="fr-FR" sz="2400" b="1" dirty="0"/>
          </a:p>
        </p:txBody>
      </p:sp>
    </p:spTree>
    <p:extLst>
      <p:ext uri="{BB962C8B-B14F-4D97-AF65-F5344CB8AC3E}">
        <p14:creationId xmlns:p14="http://schemas.microsoft.com/office/powerpoint/2010/main" val="421031142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maison&#10;&#10;Description générée automatiquement">
            <a:extLst>
              <a:ext uri="{FF2B5EF4-FFF2-40B4-BE49-F238E27FC236}">
                <a16:creationId xmlns:a16="http://schemas.microsoft.com/office/drawing/2014/main" id="{E13DD66D-139A-A39D-3E53-429E5C69CA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C82D2264-FB53-1637-4A42-355E0AF44273}"/>
              </a:ext>
            </a:extLst>
          </p:cNvPr>
          <p:cNvSpPr txBox="1"/>
          <p:nvPr/>
        </p:nvSpPr>
        <p:spPr>
          <a:xfrm>
            <a:off x="2179277" y="5787935"/>
            <a:ext cx="8382000" cy="1107996"/>
          </a:xfrm>
          <a:prstGeom prst="rect">
            <a:avLst/>
          </a:prstGeom>
          <a:noFill/>
        </p:spPr>
        <p:txBody>
          <a:bodyPr wrap="square" rtlCol="0">
            <a:spAutoFit/>
          </a:bodyPr>
          <a:lstStyle/>
          <a:p>
            <a:endParaRPr lang="fr-FR" dirty="0">
              <a:solidFill>
                <a:srgbClr val="FFFF00"/>
              </a:solidFill>
            </a:endParaRPr>
          </a:p>
          <a:p>
            <a:r>
              <a:rPr lang="fr-FR" sz="2400" b="1" dirty="0"/>
              <a:t>Vue sur les grands ensembles d'</a:t>
            </a:r>
            <a:r>
              <a:rPr lang="fr-FR" sz="2400" b="1" dirty="0" err="1"/>
              <a:t>Empalot</a:t>
            </a:r>
            <a:r>
              <a:rPr lang="fr-FR" sz="2400" b="1" dirty="0"/>
              <a:t> depuis Pech-David. En arrière-plan, le Dôme de la Grave.</a:t>
            </a:r>
          </a:p>
        </p:txBody>
      </p:sp>
    </p:spTree>
    <p:extLst>
      <p:ext uri="{BB962C8B-B14F-4D97-AF65-F5344CB8AC3E}">
        <p14:creationId xmlns:p14="http://schemas.microsoft.com/office/powerpoint/2010/main" val="360052135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nuit&#10;&#10;Description générée automatiquement">
            <a:extLst>
              <a:ext uri="{FF2B5EF4-FFF2-40B4-BE49-F238E27FC236}">
                <a16:creationId xmlns:a16="http://schemas.microsoft.com/office/drawing/2014/main" id="{FB3E952F-F8EE-3DD6-2827-E04401D4E6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2810" y="131281"/>
            <a:ext cx="10486380" cy="6300000"/>
          </a:xfrm>
          <a:prstGeom prst="rect">
            <a:avLst/>
          </a:prstGeom>
          <a:effectLst>
            <a:softEdge rad="635000"/>
          </a:effectLst>
        </p:spPr>
      </p:pic>
      <p:sp>
        <p:nvSpPr>
          <p:cNvPr id="4" name="Arc 3">
            <a:extLst>
              <a:ext uri="{FF2B5EF4-FFF2-40B4-BE49-F238E27FC236}">
                <a16:creationId xmlns:a16="http://schemas.microsoft.com/office/drawing/2014/main" id="{870DA290-47D5-C364-F8CD-DE7D21A7B850}"/>
              </a:ext>
            </a:extLst>
          </p:cNvPr>
          <p:cNvSpPr/>
          <p:nvPr/>
        </p:nvSpPr>
        <p:spPr>
          <a:xfrm>
            <a:off x="2197100" y="6431281"/>
            <a:ext cx="10236200" cy="45719"/>
          </a:xfrm>
          <a:prstGeom prst="arc">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fr-FR"/>
          </a:p>
        </p:txBody>
      </p:sp>
      <p:sp>
        <p:nvSpPr>
          <p:cNvPr id="5" name="ZoneTexte 4">
            <a:extLst>
              <a:ext uri="{FF2B5EF4-FFF2-40B4-BE49-F238E27FC236}">
                <a16:creationId xmlns:a16="http://schemas.microsoft.com/office/drawing/2014/main" id="{F228054A-E8DF-FD19-F207-E0CBD66BAD7A}"/>
              </a:ext>
            </a:extLst>
          </p:cNvPr>
          <p:cNvSpPr txBox="1"/>
          <p:nvPr/>
        </p:nvSpPr>
        <p:spPr>
          <a:xfrm>
            <a:off x="1620205" y="5913503"/>
            <a:ext cx="9611990" cy="830997"/>
          </a:xfrm>
          <a:prstGeom prst="rect">
            <a:avLst/>
          </a:prstGeom>
          <a:noFill/>
        </p:spPr>
        <p:txBody>
          <a:bodyPr wrap="square" rtlCol="0">
            <a:spAutoFit/>
          </a:bodyPr>
          <a:lstStyle/>
          <a:p>
            <a:r>
              <a:rPr lang="fr-FR" sz="2400" b="1" dirty="0">
                <a:solidFill>
                  <a:srgbClr val="FFFF00"/>
                </a:solidFill>
              </a:rPr>
              <a:t>L'hôtel de ville de Toulouse, le Capitole de Toulouse , et sa place avec la croix occitane conçue par Raymond Moretti au sol</a:t>
            </a:r>
          </a:p>
        </p:txBody>
      </p:sp>
    </p:spTree>
    <p:extLst>
      <p:ext uri="{BB962C8B-B14F-4D97-AF65-F5344CB8AC3E}">
        <p14:creationId xmlns:p14="http://schemas.microsoft.com/office/powerpoint/2010/main" val="333058973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aison, Zone urbaine&#10;&#10;Description générée automatiquement">
            <a:extLst>
              <a:ext uri="{FF2B5EF4-FFF2-40B4-BE49-F238E27FC236}">
                <a16:creationId xmlns:a16="http://schemas.microsoft.com/office/drawing/2014/main" id="{FF59DECD-BD10-099F-B676-E10FB70334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25938" y="279000"/>
            <a:ext cx="8940124" cy="6300000"/>
          </a:xfrm>
          <a:prstGeom prst="rect">
            <a:avLst/>
          </a:prstGeom>
          <a:effectLst>
            <a:softEdge rad="635000"/>
          </a:effectLst>
        </p:spPr>
      </p:pic>
      <p:sp>
        <p:nvSpPr>
          <p:cNvPr id="4" name="ZoneTexte 3">
            <a:extLst>
              <a:ext uri="{FF2B5EF4-FFF2-40B4-BE49-F238E27FC236}">
                <a16:creationId xmlns:a16="http://schemas.microsoft.com/office/drawing/2014/main" id="{5D328B0B-4AF4-8FF4-A0B7-D0FDED6288C0}"/>
              </a:ext>
            </a:extLst>
          </p:cNvPr>
          <p:cNvSpPr txBox="1"/>
          <p:nvPr/>
        </p:nvSpPr>
        <p:spPr>
          <a:xfrm>
            <a:off x="1511300" y="5748003"/>
            <a:ext cx="8940124"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Allées Jean Jaurès and Médiathèque José Cabanis in Toulouse.</a:t>
            </a:r>
          </a:p>
        </p:txBody>
      </p:sp>
    </p:spTree>
    <p:extLst>
      <p:ext uri="{BB962C8B-B14F-4D97-AF65-F5344CB8AC3E}">
        <p14:creationId xmlns:p14="http://schemas.microsoft.com/office/powerpoint/2010/main" val="307732079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B4CF4430-4AD0-8AB2-60B5-BA89B16404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50" y="3278531"/>
            <a:ext cx="4464000" cy="3351534"/>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bâtiment, arcade, colonne, architecture&#10;&#10;Description générée automatiquement">
            <a:extLst>
              <a:ext uri="{FF2B5EF4-FFF2-40B4-BE49-F238E27FC236}">
                <a16:creationId xmlns:a16="http://schemas.microsoft.com/office/drawing/2014/main" id="{D3FB2412-1B10-0011-6E3E-CCF7A8EBE4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6150" y="203253"/>
            <a:ext cx="4212000" cy="3409699"/>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84041127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22D68416-8754-ACA8-3BBC-952D785AD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200" y="304800"/>
            <a:ext cx="4968000" cy="331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lante, ciel, arbre&#10;&#10;Description générée automatiquement">
            <a:extLst>
              <a:ext uri="{FF2B5EF4-FFF2-40B4-BE49-F238E27FC236}">
                <a16:creationId xmlns:a16="http://schemas.microsoft.com/office/drawing/2014/main" id="{6EDCF38F-82F1-AAF0-FDCC-6FB471CDAC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3900" y="3289300"/>
            <a:ext cx="4914000" cy="327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38635719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8732141F-3BA7-042E-8CE7-8C4B51CF47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519" y="3111500"/>
            <a:ext cx="4752000" cy="340032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eau, ciel, port&#10;&#10;Description générée automatiquement">
            <a:extLst>
              <a:ext uri="{FF2B5EF4-FFF2-40B4-BE49-F238E27FC236}">
                <a16:creationId xmlns:a16="http://schemas.microsoft.com/office/drawing/2014/main" id="{E878D5A2-59BD-82E0-BD0F-5F5BC54A5C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83881" y="296640"/>
            <a:ext cx="5544000" cy="313236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8656515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FB541389-CD83-D6F7-C348-9C9D37F340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9600" y="1612901"/>
            <a:ext cx="4896000" cy="3264001"/>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fenêtre, nuage&#10;&#10;Description générée automatiquement">
            <a:extLst>
              <a:ext uri="{FF2B5EF4-FFF2-40B4-BE49-F238E27FC236}">
                <a16:creationId xmlns:a16="http://schemas.microsoft.com/office/drawing/2014/main" id="{24498018-62E8-0EF7-A866-5A16EBF0FB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80400" y="855000"/>
            <a:ext cx="3432000" cy="514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7554985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it, repère&#10;&#10;Description générée automatiquement">
            <a:extLst>
              <a:ext uri="{FF2B5EF4-FFF2-40B4-BE49-F238E27FC236}">
                <a16:creationId xmlns:a16="http://schemas.microsoft.com/office/drawing/2014/main" id="{C2042A99-9CE0-7C66-3DE1-222C1711F64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1300" y="3543300"/>
            <a:ext cx="4932000" cy="31115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ciel, nuage, bâtiment&#10;&#10;Description générée automatiquement">
            <a:extLst>
              <a:ext uri="{FF2B5EF4-FFF2-40B4-BE49-F238E27FC236}">
                <a16:creationId xmlns:a16="http://schemas.microsoft.com/office/drawing/2014/main" id="{EDD1E20D-3320-1604-633B-65AF606F32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8702" y="231300"/>
            <a:ext cx="4968000" cy="3312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40753389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D2304BC2-5641-83C6-BDDD-61084D65DE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891000"/>
            <a:ext cx="3384000" cy="507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nourriture, Restauration rapide, Frites, Cuisine américaine&#10;&#10;Description générée automatiquement">
            <a:extLst>
              <a:ext uri="{FF2B5EF4-FFF2-40B4-BE49-F238E27FC236}">
                <a16:creationId xmlns:a16="http://schemas.microsoft.com/office/drawing/2014/main" id="{0C0438CB-AA5E-A63C-04B1-7107F5E403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96400" y="1773000"/>
            <a:ext cx="4968000" cy="331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05130143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vaisselle, repas, table&#10;&#10;Description générée automatiquement">
            <a:extLst>
              <a:ext uri="{FF2B5EF4-FFF2-40B4-BE49-F238E27FC236}">
                <a16:creationId xmlns:a16="http://schemas.microsoft.com/office/drawing/2014/main" id="{ADAA540C-867A-2537-4326-3E790DCAF8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30200"/>
            <a:ext cx="5040000" cy="336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plein air, marché, ciel&#10;&#10;Description générée automatiquement">
            <a:extLst>
              <a:ext uri="{FF2B5EF4-FFF2-40B4-BE49-F238E27FC236}">
                <a16:creationId xmlns:a16="http://schemas.microsoft.com/office/drawing/2014/main" id="{94773B62-0E63-FF2E-0150-2822B0EF40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6600" y="3429000"/>
            <a:ext cx="7452000" cy="310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933456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herbe, canal&#10;&#10;Description générée automatiquement">
            <a:extLst>
              <a:ext uri="{FF2B5EF4-FFF2-40B4-BE49-F238E27FC236}">
                <a16:creationId xmlns:a16="http://schemas.microsoft.com/office/drawing/2014/main" id="{D4EDC3AC-A2A1-9D08-BF93-E54F58C9F5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200" y="406400"/>
            <a:ext cx="4416000" cy="331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nourriture, plat, intérieur, Cuisine&#10;&#10;Description générée automatiquement">
            <a:extLst>
              <a:ext uri="{FF2B5EF4-FFF2-40B4-BE49-F238E27FC236}">
                <a16:creationId xmlns:a16="http://schemas.microsoft.com/office/drawing/2014/main" id="{668ADB93-75CE-A1D8-1DF9-93C7BA65DD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21800" y="3429000"/>
            <a:ext cx="4140000" cy="314122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0619218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voie sur berge, canal&#10;&#10;Description générée automatiquement">
            <a:extLst>
              <a:ext uri="{FF2B5EF4-FFF2-40B4-BE49-F238E27FC236}">
                <a16:creationId xmlns:a16="http://schemas.microsoft.com/office/drawing/2014/main" id="{1121DB0F-76EF-0DD7-D486-CDDD403A58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400" y="3292517"/>
            <a:ext cx="4896000" cy="326080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sol, personne, plafond&#10;&#10;Description générée automatiquement">
            <a:extLst>
              <a:ext uri="{FF2B5EF4-FFF2-40B4-BE49-F238E27FC236}">
                <a16:creationId xmlns:a16="http://schemas.microsoft.com/office/drawing/2014/main" id="{A539FD9E-8E1F-40C2-F5F2-DC4EF60FC4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00600" y="215900"/>
            <a:ext cx="5112000" cy="340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2986972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8BD5556-93B9-0009-0E54-D14DBBA8498A}"/>
              </a:ext>
            </a:extLst>
          </p:cNvPr>
          <p:cNvSpPr txBox="1"/>
          <p:nvPr/>
        </p:nvSpPr>
        <p:spPr>
          <a:xfrm>
            <a:off x="1917700" y="673100"/>
            <a:ext cx="11315700" cy="584775"/>
          </a:xfrm>
          <a:prstGeom prst="rect">
            <a:avLst/>
          </a:prstGeom>
          <a:noFill/>
        </p:spPr>
        <p:txBody>
          <a:bodyPr wrap="square" rtlCol="0">
            <a:spAutoFit/>
          </a:bodyPr>
          <a:lstStyle/>
          <a:p>
            <a:r>
              <a:rPr lang="fr-FR" sz="3200" b="1" dirty="0"/>
              <a:t>Lorient Vous A Présenté L’Eglise Saint Sernin</a:t>
            </a:r>
          </a:p>
        </p:txBody>
      </p:sp>
      <p:sp>
        <p:nvSpPr>
          <p:cNvPr id="3" name="ZoneTexte 2">
            <a:extLst>
              <a:ext uri="{FF2B5EF4-FFF2-40B4-BE49-F238E27FC236}">
                <a16:creationId xmlns:a16="http://schemas.microsoft.com/office/drawing/2014/main" id="{E11EF862-A732-9CDB-CE5F-F35B4D1A2BDC}"/>
              </a:ext>
            </a:extLst>
          </p:cNvPr>
          <p:cNvSpPr txBox="1"/>
          <p:nvPr/>
        </p:nvSpPr>
        <p:spPr>
          <a:xfrm>
            <a:off x="3098800" y="1701800"/>
            <a:ext cx="7708900" cy="584775"/>
          </a:xfrm>
          <a:prstGeom prst="rect">
            <a:avLst/>
          </a:prstGeom>
          <a:noFill/>
        </p:spPr>
        <p:txBody>
          <a:bodyPr wrap="square" rtlCol="0">
            <a:spAutoFit/>
          </a:bodyPr>
          <a:lstStyle/>
          <a:p>
            <a:r>
              <a:rPr lang="fr-FR" sz="3200" b="1" dirty="0"/>
              <a:t>Et La Ville De  Toulouse N°4 Et Fin</a:t>
            </a:r>
          </a:p>
        </p:txBody>
      </p:sp>
      <p:sp>
        <p:nvSpPr>
          <p:cNvPr id="4" name="ZoneTexte 3">
            <a:extLst>
              <a:ext uri="{FF2B5EF4-FFF2-40B4-BE49-F238E27FC236}">
                <a16:creationId xmlns:a16="http://schemas.microsoft.com/office/drawing/2014/main" id="{DE140B9A-41E7-56D2-3E36-E20089B72288}"/>
              </a:ext>
            </a:extLst>
          </p:cNvPr>
          <p:cNvSpPr txBox="1"/>
          <p:nvPr/>
        </p:nvSpPr>
        <p:spPr>
          <a:xfrm>
            <a:off x="3644900" y="2730500"/>
            <a:ext cx="6616700"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3F4539CE-84F1-44C9-1815-E098556B7061}"/>
              </a:ext>
            </a:extLst>
          </p:cNvPr>
          <p:cNvSpPr txBox="1"/>
          <p:nvPr/>
        </p:nvSpPr>
        <p:spPr>
          <a:xfrm>
            <a:off x="4368800" y="3833963"/>
            <a:ext cx="7708900"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A8526D5A-FC95-330D-04D1-4C954AA56050}"/>
              </a:ext>
            </a:extLst>
          </p:cNvPr>
          <p:cNvSpPr txBox="1"/>
          <p:nvPr/>
        </p:nvSpPr>
        <p:spPr>
          <a:xfrm>
            <a:off x="5740400" y="4780544"/>
            <a:ext cx="618490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138103429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150</TotalTime>
  <Words>540</Words>
  <Application>Microsoft Office PowerPoint</Application>
  <PresentationFormat>Grand écran</PresentationFormat>
  <Paragraphs>38</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2024-06-23T08:13:03Z</dcterms:created>
  <dcterms:modified xsi:type="dcterms:W3CDTF">2024-06-24T04:56:03Z</dcterms:modified>
</cp:coreProperties>
</file>