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86" r:id="rId3"/>
    <p:sldId id="280" r:id="rId4"/>
    <p:sldId id="279" r:id="rId5"/>
    <p:sldId id="278" r:id="rId6"/>
    <p:sldId id="277" r:id="rId7"/>
    <p:sldId id="276" r:id="rId8"/>
    <p:sldId id="275" r:id="rId9"/>
    <p:sldId id="274" r:id="rId10"/>
    <p:sldId id="273" r:id="rId11"/>
    <p:sldId id="272" r:id="rId12"/>
    <p:sldId id="271" r:id="rId13"/>
    <p:sldId id="270" r:id="rId14"/>
    <p:sldId id="269" r:id="rId15"/>
    <p:sldId id="268" r:id="rId16"/>
    <p:sldId id="267" r:id="rId17"/>
    <p:sldId id="266" r:id="rId18"/>
    <p:sldId id="265" r:id="rId19"/>
    <p:sldId id="264" r:id="rId20"/>
    <p:sldId id="263" r:id="rId21"/>
    <p:sldId id="262" r:id="rId22"/>
    <p:sldId id="261" r:id="rId23"/>
    <p:sldId id="259" r:id="rId24"/>
    <p:sldId id="260" r:id="rId25"/>
    <p:sldId id="258" r:id="rId26"/>
    <p:sldId id="257" r:id="rId27"/>
    <p:sldId id="281" r:id="rId28"/>
    <p:sldId id="283" r:id="rId29"/>
    <p:sldId id="285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394" autoAdjust="0"/>
    <p:restoredTop sz="94660"/>
  </p:normalViewPr>
  <p:slideViewPr>
    <p:cSldViewPr snapToGrid="0">
      <p:cViewPr varScale="1">
        <p:scale>
          <a:sx n="74" d="100"/>
          <a:sy n="74" d="100"/>
        </p:scale>
        <p:origin x="34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36CEA6-5B9A-421F-A5BB-4D9FBA5F34F5}" type="datetimeFigureOut">
              <a:rPr lang="fr-FR" smtClean="0"/>
              <a:t>23/06/2024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0229E1-43C5-49E8-8BA6-259A69FF3E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86949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0229E1-43C5-49E8-8BA6-259A69FF3E9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06604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E750FF-6730-6E35-5E9C-4E2AD310DF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6EAE0CA-8A91-CDE4-CAAC-F07BDCB925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A286905-288E-6BF6-0F7B-DE42F257E3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806B-E83D-4B11-9563-949B9C4F8F5C}" type="datetimeFigureOut">
              <a:rPr lang="fr-FR" smtClean="0"/>
              <a:t>23/06/2024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F30F3FB-9F5D-9D6D-2DC3-BE2441839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79DD9C-55B8-2A65-4BE8-03150F3CE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36DA1-41C5-4603-91C8-11A4550809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54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915123-3DDF-4066-28B2-AFB3B3C9E0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0A6FD0B-8127-BFE2-89CF-487ACB872F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A7A0376-F11C-D0E0-D415-C9CDEC5E3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806B-E83D-4B11-9563-949B9C4F8F5C}" type="datetimeFigureOut">
              <a:rPr lang="fr-FR" smtClean="0"/>
              <a:t>23/06/2024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4FEC7-A7BF-7AC1-7E83-D17C69A09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96BF91-A491-D980-4B1D-13F0E4E5F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36DA1-41C5-4603-91C8-11A4550809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8345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05BBA5-FCC7-9BEF-A711-C8FE83C41D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043CA33-7F60-4EB7-DFA1-D50DABD104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9151203-654A-0DBA-CD3F-B15A85015B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806B-E83D-4B11-9563-949B9C4F8F5C}" type="datetimeFigureOut">
              <a:rPr lang="fr-FR" smtClean="0"/>
              <a:t>23/06/2024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F4F7AD9-51A4-FD22-7DCF-78397FFE2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D8A8957-0770-F020-54FB-69FEA1F35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36DA1-41C5-4603-91C8-11A4550809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749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2DF80C-A2B5-DB49-3AFF-0CC960322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2BCE9C6-989D-7251-B014-4D4B790AF9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BE7C259-599D-E61F-55C1-8B3849DB28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FE7B750-0952-2C2B-7EF8-7C30D9832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806B-E83D-4B11-9563-949B9C4F8F5C}" type="datetimeFigureOut">
              <a:rPr lang="fr-FR" smtClean="0"/>
              <a:t>23/06/2024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0852C5B-21DA-7528-C906-32D5E9D98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3A8A831-7947-2078-4A09-D8192AA732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36DA1-41C5-4603-91C8-11A4550809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6838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205ED0-706A-C813-14E8-D471D7107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2959488-855F-900A-41FB-EA1EB34DF9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80B1428-DEB6-ABF2-CB6F-0700003C5C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1EC25D3-E323-EC8B-1407-60E0DBFA5F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2DFF6E6-831B-4194-8F4E-C8D8B36E0A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D357C4D-6175-9CFA-D33C-EA75B12560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806B-E83D-4B11-9563-949B9C4F8F5C}" type="datetimeFigureOut">
              <a:rPr lang="fr-FR" smtClean="0"/>
              <a:t>23/06/2024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C83D12E-6828-1E4D-7160-57FCEE9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EB6487A-550B-BD3B-A532-2501018915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36DA1-41C5-4603-91C8-11A4550809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5828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DA0BED-DA1D-7897-820B-775C7120B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B04DAC5-4359-8288-121A-643791640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806B-E83D-4B11-9563-949B9C4F8F5C}" type="datetimeFigureOut">
              <a:rPr lang="fr-FR" smtClean="0"/>
              <a:t>23/06/2024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E521DEE-C814-F974-47AA-0ECD61E7D4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25AE29E-804E-CCB6-F269-1A6ED84F6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36DA1-41C5-4603-91C8-11A4550809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093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D75ADE1-B68B-ECE4-4979-F8AE69377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806B-E83D-4B11-9563-949B9C4F8F5C}" type="datetimeFigureOut">
              <a:rPr lang="fr-FR" smtClean="0"/>
              <a:t>23/06/2024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38370AE-D33F-CED9-EB64-0E49A6084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F976926-EE1B-3F44-53E6-5DB7FB2DF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36DA1-41C5-4603-91C8-11A4550809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6337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8A26F1-0D3E-425E-4BF5-8FEF411CA8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AB1556B-1F14-2135-3A67-3A9B7A774F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4787282-30AB-1704-A2BF-10670BF2B9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6934572-A420-20B9-1831-FC80B826B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806B-E83D-4B11-9563-949B9C4F8F5C}" type="datetimeFigureOut">
              <a:rPr lang="fr-FR" smtClean="0"/>
              <a:t>23/06/2024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F0E62B-C33A-1734-9549-1B4D3B63A1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C1F135E-C838-6C1E-D4F2-29C8D1BE25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36DA1-41C5-4603-91C8-11A4550809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62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2DB82C-3C15-FA20-506C-947681A47A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51D06A2-11A0-8212-5AC5-75F663ABA0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A246B5D-EAD2-7A4E-FDBE-FCB95D28F4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D10249B-F2D2-CE6F-3A59-FAF2647740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806B-E83D-4B11-9563-949B9C4F8F5C}" type="datetimeFigureOut">
              <a:rPr lang="fr-FR" smtClean="0"/>
              <a:t>23/06/2024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6496470-3C5A-FA0B-886E-52B741E5A1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F0BD520-275D-6629-ADD0-2DAC2110E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36DA1-41C5-4603-91C8-11A4550809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838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FD56DA-0F49-9D55-B20E-A80AE84D6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FA914D2-4F40-6708-5058-BC4DE6FE32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6F46167-5B38-92E1-9D27-F20C9DFA4E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806B-E83D-4B11-9563-949B9C4F8F5C}" type="datetimeFigureOut">
              <a:rPr lang="fr-FR" smtClean="0"/>
              <a:t>23/06/2024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16B368B-8B7E-E3F0-5026-F1BFABA58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994855C-D8FC-5902-8345-21AE5E0AD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36DA1-41C5-4603-91C8-11A4550809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78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19FDA3A-E8C8-41B6-96B7-18B4C65965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47C5F4D-6B64-50BD-7EDE-91A3A23F7A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B2CF239-4290-7D02-D63D-57D6B0761F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806B-E83D-4B11-9563-949B9C4F8F5C}" type="datetimeFigureOut">
              <a:rPr lang="fr-FR" smtClean="0"/>
              <a:t>23/06/2024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5E27B39-1A75-3E13-7603-AB2B54F958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685BFB6-09DA-AC28-A4A1-16027B456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36DA1-41C5-4603-91C8-11A4550809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0803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9B8C404-10D7-5F43-4893-14E0D5A2A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3330413-CFCC-B841-6A36-CE05F8FEB6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6B452E9-A0E5-D47A-F72B-F6C07BDB25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222806B-E83D-4B11-9563-949B9C4F8F5C}" type="datetimeFigureOut">
              <a:rPr lang="fr-FR" smtClean="0"/>
              <a:t>23/06/2024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8B2994-1C27-BEEB-B155-24903069AB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F6B79AC-5DE4-C72D-22DF-6C0BCF756A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4436DA1-41C5-4603-91C8-11A4550809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8898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7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ymétrie, mur, coffre, intérieur&#10;&#10;Description générée automatiquement">
            <a:extLst>
              <a:ext uri="{FF2B5EF4-FFF2-40B4-BE49-F238E27FC236}">
                <a16:creationId xmlns:a16="http://schemas.microsoft.com/office/drawing/2014/main" id="{1FF717B8-E993-7042-6612-ABB43674C26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2436" y="279000"/>
            <a:ext cx="6095627" cy="630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  <a:effectLst>
            <a:softEdge rad="127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0644C7-ABB1-93EB-2561-533681614D45}"/>
              </a:ext>
            </a:extLst>
          </p:cNvPr>
          <p:cNvSpPr txBox="1"/>
          <p:nvPr/>
        </p:nvSpPr>
        <p:spPr>
          <a:xfrm>
            <a:off x="247837" y="1536174"/>
            <a:ext cx="24231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croisée du transept vu depuis le Sud : un faux appareil de pierres polychromes est encore visible sur les piliers ouest.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972E689-467D-1738-85FB-7B04ECEADAFB}"/>
              </a:ext>
            </a:extLst>
          </p:cNvPr>
          <p:cNvSpPr txBox="1"/>
          <p:nvPr/>
        </p:nvSpPr>
        <p:spPr>
          <a:xfrm>
            <a:off x="8857876" y="2108298"/>
            <a:ext cx="32804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Eglise Saint - Sernin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C378CBD-31EF-252D-EFD7-A09A252AB815}"/>
              </a:ext>
            </a:extLst>
          </p:cNvPr>
          <p:cNvSpPr txBox="1"/>
          <p:nvPr/>
        </p:nvSpPr>
        <p:spPr>
          <a:xfrm>
            <a:off x="9132757" y="2649527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À Toulouse N°3</a:t>
            </a:r>
          </a:p>
        </p:txBody>
      </p:sp>
    </p:spTree>
    <p:extLst>
      <p:ext uri="{BB962C8B-B14F-4D97-AF65-F5344CB8AC3E}">
        <p14:creationId xmlns:p14="http://schemas.microsoft.com/office/powerpoint/2010/main" val="26493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  <p:sndAc>
          <p:stSnd>
            <p:snd r:embed="rId2" name="Credo in Unum Deum (Nicene-Constantinopolitan Creed)  Catholic Hymns &amp; Prayers.wav"/>
          </p:stSnd>
        </p:sndAc>
      </p:transition>
    </mc:Choice>
    <mc:Fallback>
      <p:transition spd="slow" advClick="0" advTm="8000">
        <p:fade/>
        <p:sndAc>
          <p:stSnd>
            <p:snd r:embed="rId2" name="Credo in Unum Deum (Nicene-Constantinopolitan Creed)  Catholic Hymns &amp; Prayer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9AE5338-AF97-DCA5-A143-D8B833E17B5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solidFill>
                  <a:srgbClr val="FFFF00"/>
                </a:solidFill>
              </a:rPr>
              <a:t>La basilique Saint-Sernin est le plus important édifice religieux catholique de Toulouse, chef-lieu de la région Occitanie. Elle se situe au cœur de la place du même nom, dans le secteur 1 de la ville. C'est une des plus grandes églises romanes conservées en Europe, avec la cathédrale de Spire, en Allemagne, et la cathédrale de Saint-Jacques-de-Compostelle, en Espagne.</a:t>
            </a:r>
          </a:p>
          <a:p>
            <a:pPr algn="ctr"/>
            <a:endParaRPr lang="fr-FR" sz="3600" b="1" dirty="0">
              <a:solidFill>
                <a:srgbClr val="FFFF00"/>
              </a:solidFill>
            </a:endParaRPr>
          </a:p>
          <a:p>
            <a:pPr algn="ctr"/>
            <a:r>
              <a:rPr lang="fr-FR" sz="3600" b="1" dirty="0">
                <a:solidFill>
                  <a:srgbClr val="FFFF00"/>
                </a:solidFill>
              </a:rPr>
              <a:t>La basilique fut bâtie à la fin du </a:t>
            </a:r>
            <a:r>
              <a:rPr lang="fr-FR" sz="3600" b="1" dirty="0" err="1">
                <a:solidFill>
                  <a:srgbClr val="FFFF00"/>
                </a:solidFill>
              </a:rPr>
              <a:t>xie</a:t>
            </a:r>
            <a:r>
              <a:rPr lang="fr-FR" sz="3600" b="1" dirty="0">
                <a:solidFill>
                  <a:srgbClr val="FFFF00"/>
                </a:solidFill>
              </a:rPr>
              <a:t> siècle pour abriter les reliques du premier évêque de Toulouse, saint Saturnin (devenu </a:t>
            </a:r>
            <a:r>
              <a:rPr lang="fr-FR" sz="3600" b="1" dirty="0" err="1">
                <a:solidFill>
                  <a:srgbClr val="FFFF00"/>
                </a:solidFill>
              </a:rPr>
              <a:t>Sarnin</a:t>
            </a:r>
            <a:r>
              <a:rPr lang="fr-FR" sz="3600" b="1" dirty="0">
                <a:solidFill>
                  <a:srgbClr val="FFFF00"/>
                </a:solidFill>
              </a:rPr>
              <a:t> ou Sernin en occitan), l'un des premiers et plus vénérés martyrs chrétiens gallo-romains.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2D2BF2B6-B956-0950-9F5A-B433E30A0928}"/>
              </a:ext>
            </a:extLst>
          </p:cNvPr>
          <p:cNvSpPr txBox="1"/>
          <p:nvPr/>
        </p:nvSpPr>
        <p:spPr>
          <a:xfrm>
            <a:off x="9669780" y="56578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3243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Sculpture sur pierre, sculpture&#10;&#10;Description générée automatiquement">
            <a:extLst>
              <a:ext uri="{FF2B5EF4-FFF2-40B4-BE49-F238E27FC236}">
                <a16:creationId xmlns:a16="http://schemas.microsoft.com/office/drawing/2014/main" id="{A980B3AA-B089-0DC5-810F-37922F8F6B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0117" y="189000"/>
            <a:ext cx="3016077" cy="6480000"/>
          </a:xfrm>
          <a:prstGeom prst="rect">
            <a:avLst/>
          </a:prstGeom>
          <a:ln w="444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137C59-0E1E-5F21-4684-DE21288F3967}"/>
              </a:ext>
            </a:extLst>
          </p:cNvPr>
          <p:cNvSpPr txBox="1"/>
          <p:nvPr/>
        </p:nvSpPr>
        <p:spPr>
          <a:xfrm>
            <a:off x="4164769" y="4080510"/>
            <a:ext cx="1508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Ange de gauche</a:t>
            </a:r>
          </a:p>
        </p:txBody>
      </p:sp>
      <p:pic>
        <p:nvPicPr>
          <p:cNvPr id="6" name="Image 5" descr="Une image contenant statue, Sculpture sur pierre, Sculpture, sculpture&#10;&#10;Description générée automatiquement">
            <a:extLst>
              <a:ext uri="{FF2B5EF4-FFF2-40B4-BE49-F238E27FC236}">
                <a16:creationId xmlns:a16="http://schemas.microsoft.com/office/drawing/2014/main" id="{27EE2144-B9E6-37B5-0595-EE7D749CEB0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8824" y="97560"/>
            <a:ext cx="3473059" cy="648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FF03916-3764-F2C1-2F09-20B6408B2C66}"/>
              </a:ext>
            </a:extLst>
          </p:cNvPr>
          <p:cNvSpPr txBox="1"/>
          <p:nvPr/>
        </p:nvSpPr>
        <p:spPr>
          <a:xfrm>
            <a:off x="6061489" y="2137231"/>
            <a:ext cx="15887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Apôtre de gauche</a:t>
            </a:r>
          </a:p>
        </p:txBody>
      </p:sp>
    </p:spTree>
    <p:extLst>
      <p:ext uri="{BB962C8B-B14F-4D97-AF65-F5344CB8AC3E}">
        <p14:creationId xmlns:p14="http://schemas.microsoft.com/office/powerpoint/2010/main" val="2746292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Sculpture sur pierre, Sculpture, statue&#10;&#10;Description générée automatiquement">
            <a:extLst>
              <a:ext uri="{FF2B5EF4-FFF2-40B4-BE49-F238E27FC236}">
                <a16:creationId xmlns:a16="http://schemas.microsoft.com/office/drawing/2014/main" id="{BE0731D1-07E3-1526-5546-9B46DCDF25C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490" y="189000"/>
            <a:ext cx="4539404" cy="6480000"/>
          </a:xfrm>
          <a:prstGeom prst="rect">
            <a:avLst/>
          </a:prstGeom>
          <a:ln w="41275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400516-0E4D-ECE7-3CBE-2D077DCACC28}"/>
              </a:ext>
            </a:extLst>
          </p:cNvPr>
          <p:cNvSpPr txBox="1"/>
          <p:nvPr/>
        </p:nvSpPr>
        <p:spPr>
          <a:xfrm>
            <a:off x="1822898" y="5838003"/>
            <a:ext cx="2194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Chérubin</a:t>
            </a:r>
          </a:p>
        </p:txBody>
      </p:sp>
      <p:pic>
        <p:nvPicPr>
          <p:cNvPr id="6" name="Image 5" descr="Une image contenant Sculpture sur pierre, Sculpture, art, Artefact&#10;&#10;Description générée automatiquement">
            <a:extLst>
              <a:ext uri="{FF2B5EF4-FFF2-40B4-BE49-F238E27FC236}">
                <a16:creationId xmlns:a16="http://schemas.microsoft.com/office/drawing/2014/main" id="{C03E1E0F-74A5-CB53-69FA-071B432A7C4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3610" y="189000"/>
            <a:ext cx="5798657" cy="6480000"/>
          </a:xfrm>
          <a:prstGeom prst="rect">
            <a:avLst/>
          </a:prstGeom>
          <a:ln w="41275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638C525-1595-66A1-7616-9E4B692DE26C}"/>
              </a:ext>
            </a:extLst>
          </p:cNvPr>
          <p:cNvSpPr txBox="1"/>
          <p:nvPr/>
        </p:nvSpPr>
        <p:spPr>
          <a:xfrm>
            <a:off x="7658100" y="5838003"/>
            <a:ext cx="3840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Christ en majesté</a:t>
            </a:r>
          </a:p>
        </p:txBody>
      </p:sp>
    </p:spTree>
    <p:extLst>
      <p:ext uri="{BB962C8B-B14F-4D97-AF65-F5344CB8AC3E}">
        <p14:creationId xmlns:p14="http://schemas.microsoft.com/office/powerpoint/2010/main" val="634426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Sculpture sur pierre, soulagement, Histoire&#10;&#10;Description générée automatiquement">
            <a:extLst>
              <a:ext uri="{FF2B5EF4-FFF2-40B4-BE49-F238E27FC236}">
                <a16:creationId xmlns:a16="http://schemas.microsoft.com/office/drawing/2014/main" id="{2B024E32-8227-2386-60F0-663CB791C1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813" y="189000"/>
            <a:ext cx="4858483" cy="648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DCD2C3-9BAC-B18D-72F9-51663B26E470}"/>
              </a:ext>
            </a:extLst>
          </p:cNvPr>
          <p:cNvSpPr txBox="1"/>
          <p:nvPr/>
        </p:nvSpPr>
        <p:spPr>
          <a:xfrm>
            <a:off x="1874520" y="5937301"/>
            <a:ext cx="33147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Séraphin</a:t>
            </a:r>
          </a:p>
        </p:txBody>
      </p:sp>
      <p:pic>
        <p:nvPicPr>
          <p:cNvPr id="6" name="Image 5" descr="Une image contenant statue, Sculpture sur pierre, Sculpture, sculpture&#10;&#10;Description générée automatiquement">
            <a:extLst>
              <a:ext uri="{FF2B5EF4-FFF2-40B4-BE49-F238E27FC236}">
                <a16:creationId xmlns:a16="http://schemas.microsoft.com/office/drawing/2014/main" id="{B189D28D-EB67-B9A4-B2C0-9B7FC349DCB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20564" y="189000"/>
            <a:ext cx="3509623" cy="648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EEE00B3-A347-1F18-B955-417EAB10EC43}"/>
              </a:ext>
            </a:extLst>
          </p:cNvPr>
          <p:cNvSpPr txBox="1"/>
          <p:nvPr/>
        </p:nvSpPr>
        <p:spPr>
          <a:xfrm>
            <a:off x="8675370" y="5937301"/>
            <a:ext cx="30548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Apôtre de droite</a:t>
            </a:r>
          </a:p>
        </p:txBody>
      </p:sp>
    </p:spTree>
    <p:extLst>
      <p:ext uri="{BB962C8B-B14F-4D97-AF65-F5344CB8AC3E}">
        <p14:creationId xmlns:p14="http://schemas.microsoft.com/office/powerpoint/2010/main" val="358769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Sculpture sur pierre, Sculpture&#10;&#10;Description générée automatiquement">
            <a:extLst>
              <a:ext uri="{FF2B5EF4-FFF2-40B4-BE49-F238E27FC236}">
                <a16:creationId xmlns:a16="http://schemas.microsoft.com/office/drawing/2014/main" id="{AE45ECAB-84EC-4FF4-08A1-81A61753F5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117" y="189000"/>
            <a:ext cx="4323047" cy="6480000"/>
          </a:xfrm>
          <a:prstGeom prst="rect">
            <a:avLst/>
          </a:prstGeom>
          <a:ln w="41275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DE01C3-B48A-87D0-84DD-38C293066DD3}"/>
              </a:ext>
            </a:extLst>
          </p:cNvPr>
          <p:cNvSpPr txBox="1"/>
          <p:nvPr/>
        </p:nvSpPr>
        <p:spPr>
          <a:xfrm>
            <a:off x="2114550" y="5468671"/>
            <a:ext cx="19773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Ange de droite</a:t>
            </a:r>
          </a:p>
        </p:txBody>
      </p:sp>
      <p:pic>
        <p:nvPicPr>
          <p:cNvPr id="6" name="Image 5" descr="Une image contenant bâtiment, art, cadre photo, Lieux sacrés&#10;&#10;Description générée automatiquement">
            <a:extLst>
              <a:ext uri="{FF2B5EF4-FFF2-40B4-BE49-F238E27FC236}">
                <a16:creationId xmlns:a16="http://schemas.microsoft.com/office/drawing/2014/main" id="{29AB048B-687B-5C70-EA21-B94664EC0FD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297000"/>
            <a:ext cx="5643241" cy="6264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A31B46D-E952-5052-A66B-473B92DE17B1}"/>
              </a:ext>
            </a:extLst>
          </p:cNvPr>
          <p:cNvSpPr txBox="1"/>
          <p:nvPr/>
        </p:nvSpPr>
        <p:spPr>
          <a:xfrm>
            <a:off x="5844855" y="5657671"/>
            <a:ext cx="59855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Armoire de la châsse de saint Hilaire de Toulouse</a:t>
            </a:r>
          </a:p>
        </p:txBody>
      </p:sp>
    </p:spTree>
    <p:extLst>
      <p:ext uri="{BB962C8B-B14F-4D97-AF65-F5344CB8AC3E}">
        <p14:creationId xmlns:p14="http://schemas.microsoft.com/office/powerpoint/2010/main" val="3606431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bâtiment, Architecture médiévale, intérieur&#10;&#10;Description générée automatiquement">
            <a:extLst>
              <a:ext uri="{FF2B5EF4-FFF2-40B4-BE49-F238E27FC236}">
                <a16:creationId xmlns:a16="http://schemas.microsoft.com/office/drawing/2014/main" id="{925A51C3-B2E9-13D4-0460-98A8789D2F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169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8586D927-A6BB-6AE5-437F-C41ADFC8F83C}"/>
              </a:ext>
            </a:extLst>
          </p:cNvPr>
          <p:cNvSpPr txBox="1"/>
          <p:nvPr/>
        </p:nvSpPr>
        <p:spPr>
          <a:xfrm>
            <a:off x="331470" y="3851910"/>
            <a:ext cx="1965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Ex-voto de la peste 1528</a:t>
            </a:r>
          </a:p>
        </p:txBody>
      </p:sp>
    </p:spTree>
    <p:extLst>
      <p:ext uri="{BB962C8B-B14F-4D97-AF65-F5344CB8AC3E}">
        <p14:creationId xmlns:p14="http://schemas.microsoft.com/office/powerpoint/2010/main" val="961475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cadre photo, mur, Moulures&#10;&#10;Description générée automatiquement">
            <a:extLst>
              <a:ext uri="{FF2B5EF4-FFF2-40B4-BE49-F238E27FC236}">
                <a16:creationId xmlns:a16="http://schemas.microsoft.com/office/drawing/2014/main" id="{2F63D254-AFC8-2AD4-9724-029E2B98E6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5119" y="279000"/>
            <a:ext cx="8155761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92E0F0-043E-3A44-E7FC-28E695DEB6C8}"/>
              </a:ext>
            </a:extLst>
          </p:cNvPr>
          <p:cNvSpPr txBox="1"/>
          <p:nvPr/>
        </p:nvSpPr>
        <p:spPr>
          <a:xfrm>
            <a:off x="9338310" y="3429000"/>
            <a:ext cx="28536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châsse de saint Hilaire de Toulouse</a:t>
            </a:r>
          </a:p>
        </p:txBody>
      </p:sp>
    </p:spTree>
    <p:extLst>
      <p:ext uri="{BB962C8B-B14F-4D97-AF65-F5344CB8AC3E}">
        <p14:creationId xmlns:p14="http://schemas.microsoft.com/office/powerpoint/2010/main" val="1043753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Lieux sacrés, sanctuaire, art&#10;&#10;Description générée automatiquement">
            <a:extLst>
              <a:ext uri="{FF2B5EF4-FFF2-40B4-BE49-F238E27FC236}">
                <a16:creationId xmlns:a16="http://schemas.microsoft.com/office/drawing/2014/main" id="{BD8850F7-A90A-EF9E-7A5C-97F6A45F80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3160" y="279000"/>
            <a:ext cx="859700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5AB386-DBEF-3B31-E495-4F0D30D0BCC6}"/>
              </a:ext>
            </a:extLst>
          </p:cNvPr>
          <p:cNvSpPr txBox="1"/>
          <p:nvPr/>
        </p:nvSpPr>
        <p:spPr>
          <a:xfrm>
            <a:off x="148590" y="3520440"/>
            <a:ext cx="22745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Armoire de la châsse de sainte Victoire et saint Aciscle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02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chapelle, bâtiment, lieu de culte&#10;&#10;Description générée automatiquement">
            <a:extLst>
              <a:ext uri="{FF2B5EF4-FFF2-40B4-BE49-F238E27FC236}">
                <a16:creationId xmlns:a16="http://schemas.microsoft.com/office/drawing/2014/main" id="{75C74072-7210-F24A-D5F7-1AB3321AFF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1713" y="237960"/>
            <a:ext cx="822857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FAB137-9F47-26C2-77B3-E40ECA5DB3C9}"/>
              </a:ext>
            </a:extLst>
          </p:cNvPr>
          <p:cNvSpPr txBox="1"/>
          <p:nvPr/>
        </p:nvSpPr>
        <p:spPr>
          <a:xfrm>
            <a:off x="3497580" y="6158375"/>
            <a:ext cx="84399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Armoire de la châsse de Saint-Gilbert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518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orte, bâtiment, métal&#10;&#10;Description générée automatiquement">
            <a:extLst>
              <a:ext uri="{FF2B5EF4-FFF2-40B4-BE49-F238E27FC236}">
                <a16:creationId xmlns:a16="http://schemas.microsoft.com/office/drawing/2014/main" id="{C045A6F7-E948-E9BA-BCBF-977C6A05CE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258" y="279000"/>
            <a:ext cx="9376743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3BC459-95E0-2264-FAC1-E3BBC48993E0}"/>
              </a:ext>
            </a:extLst>
          </p:cNvPr>
          <p:cNvSpPr txBox="1"/>
          <p:nvPr/>
        </p:nvSpPr>
        <p:spPr>
          <a:xfrm>
            <a:off x="9986010" y="2604236"/>
            <a:ext cx="22593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Clôtures des niches du déambulatoire; grilles par Viollet-le-Duc</a:t>
            </a:r>
          </a:p>
        </p:txBody>
      </p:sp>
    </p:spTree>
    <p:extLst>
      <p:ext uri="{BB962C8B-B14F-4D97-AF65-F5344CB8AC3E}">
        <p14:creationId xmlns:p14="http://schemas.microsoft.com/office/powerpoint/2010/main" val="3035546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Sculpture en bronze, art, bronze&#10;&#10;Description générée automatiquement">
            <a:extLst>
              <a:ext uri="{FF2B5EF4-FFF2-40B4-BE49-F238E27FC236}">
                <a16:creationId xmlns:a16="http://schemas.microsoft.com/office/drawing/2014/main" id="{1515314E-CF24-2792-1085-B36A9BC2B4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0043" y="297000"/>
            <a:ext cx="7831913" cy="6264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8FEAE4-D7BF-ED1F-67A2-F2C3FDF91A02}"/>
              </a:ext>
            </a:extLst>
          </p:cNvPr>
          <p:cNvSpPr txBox="1"/>
          <p:nvPr/>
        </p:nvSpPr>
        <p:spPr>
          <a:xfrm>
            <a:off x="3954780" y="5730003"/>
            <a:ext cx="78319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C000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Buste-reliquaire de saint Philippe</a:t>
            </a:r>
          </a:p>
        </p:txBody>
      </p:sp>
    </p:spTree>
    <p:extLst>
      <p:ext uri="{BB962C8B-B14F-4D97-AF65-F5344CB8AC3E}">
        <p14:creationId xmlns:p14="http://schemas.microsoft.com/office/powerpoint/2010/main" val="1860411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église, art, fenêtre&#10;&#10;Description générée automatiquement">
            <a:extLst>
              <a:ext uri="{FF2B5EF4-FFF2-40B4-BE49-F238E27FC236}">
                <a16:creationId xmlns:a16="http://schemas.microsoft.com/office/drawing/2014/main" id="{DA74224C-9674-67E4-7945-65170B81C0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DBC31C-D3C7-E2DF-23DD-36095EF69AEF}"/>
              </a:ext>
            </a:extLst>
          </p:cNvPr>
          <p:cNvSpPr txBox="1"/>
          <p:nvPr/>
        </p:nvSpPr>
        <p:spPr>
          <a:xfrm>
            <a:off x="2400300" y="5551230"/>
            <a:ext cx="80467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Chapelle de l'Immaculée Conception - Anciennement chapelle de Sainte Suzanne</a:t>
            </a:r>
          </a:p>
        </p:txBody>
      </p:sp>
    </p:spTree>
    <p:extLst>
      <p:ext uri="{BB962C8B-B14F-4D97-AF65-F5344CB8AC3E}">
        <p14:creationId xmlns:p14="http://schemas.microsoft.com/office/powerpoint/2010/main" val="2399243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noir et blanc, art, arcade&#10;&#10;Description générée automatiquement">
            <a:extLst>
              <a:ext uri="{FF2B5EF4-FFF2-40B4-BE49-F238E27FC236}">
                <a16:creationId xmlns:a16="http://schemas.microsoft.com/office/drawing/2014/main" id="{C2F41106-65CA-0282-9B6A-5054D91B1D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595" y="279000"/>
            <a:ext cx="5018919" cy="6300000"/>
          </a:xfrm>
          <a:prstGeom prst="rect">
            <a:avLst/>
          </a:prstGeom>
          <a:ln w="4445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C9A914-68BC-CA04-178F-2FBEE1D1CA79}"/>
              </a:ext>
            </a:extLst>
          </p:cNvPr>
          <p:cNvSpPr txBox="1"/>
          <p:nvPr/>
        </p:nvSpPr>
        <p:spPr>
          <a:xfrm>
            <a:off x="209595" y="5748003"/>
            <a:ext cx="50189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/>
              <a:t>La crypte de la basilique, en 1937</a:t>
            </a:r>
          </a:p>
        </p:txBody>
      </p:sp>
      <p:pic>
        <p:nvPicPr>
          <p:cNvPr id="6" name="Image 5" descr="Une image contenant bronze, Visage humain, sculpture, laiton&#10;&#10;Description générée automatiquement">
            <a:extLst>
              <a:ext uri="{FF2B5EF4-FFF2-40B4-BE49-F238E27FC236}">
                <a16:creationId xmlns:a16="http://schemas.microsoft.com/office/drawing/2014/main" id="{11413E88-3FAC-905C-C232-8C02276EEF1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5791" y="279000"/>
            <a:ext cx="4636614" cy="6300000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B2742A2-251F-F955-9460-FBF0BE564A95}"/>
              </a:ext>
            </a:extLst>
          </p:cNvPr>
          <p:cNvSpPr txBox="1"/>
          <p:nvPr/>
        </p:nvSpPr>
        <p:spPr>
          <a:xfrm>
            <a:off x="7703820" y="5459790"/>
            <a:ext cx="42785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Buste reliquaire de saint Aciscle de Cordoue</a:t>
            </a:r>
          </a:p>
        </p:txBody>
      </p:sp>
    </p:spTree>
    <p:extLst>
      <p:ext uri="{BB962C8B-B14F-4D97-AF65-F5344CB8AC3E}">
        <p14:creationId xmlns:p14="http://schemas.microsoft.com/office/powerpoint/2010/main" val="425381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, sculpture, bronze&#10;&#10;Description générée automatiquement">
            <a:extLst>
              <a:ext uri="{FF2B5EF4-FFF2-40B4-BE49-F238E27FC236}">
                <a16:creationId xmlns:a16="http://schemas.microsoft.com/office/drawing/2014/main" id="{8D8F3A86-19C1-65E2-054F-8C91857738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881" y="279000"/>
            <a:ext cx="4165293" cy="6300000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48FE9E-FAF0-9634-179F-49CC9B9FFE7E}"/>
              </a:ext>
            </a:extLst>
          </p:cNvPr>
          <p:cNvSpPr txBox="1"/>
          <p:nvPr/>
        </p:nvSpPr>
        <p:spPr>
          <a:xfrm>
            <a:off x="4485174" y="4275088"/>
            <a:ext cx="19041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Buste de Saint Barthélemy</a:t>
            </a:r>
          </a:p>
        </p:txBody>
      </p:sp>
      <p:pic>
        <p:nvPicPr>
          <p:cNvPr id="8" name="Image 7" descr="Une image contenant statue, Sculpture, Artefact, art&#10;&#10;Description générée automatiquement">
            <a:extLst>
              <a:ext uri="{FF2B5EF4-FFF2-40B4-BE49-F238E27FC236}">
                <a16:creationId xmlns:a16="http://schemas.microsoft.com/office/drawing/2014/main" id="{B75BE0AF-99C2-CFCB-589A-24514AFB782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9533" y="233012"/>
            <a:ext cx="5148000" cy="6299865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B667A0E0-EB89-B336-3E8C-869C3F246EBE}"/>
              </a:ext>
            </a:extLst>
          </p:cNvPr>
          <p:cNvSpPr txBox="1"/>
          <p:nvPr/>
        </p:nvSpPr>
        <p:spPr>
          <a:xfrm>
            <a:off x="4967436" y="418892"/>
            <a:ext cx="17602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Buste reliquaire de Honorat de Toulouse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82910C4F-F71B-6DD9-798F-4BBC415B0A06}"/>
              </a:ext>
            </a:extLst>
          </p:cNvPr>
          <p:cNvSpPr txBox="1"/>
          <p:nvPr/>
        </p:nvSpPr>
        <p:spPr>
          <a:xfrm>
            <a:off x="5283264" y="233012"/>
            <a:ext cx="1128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/>
              <a:t>2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C1190A4C-044F-D687-FD31-E4395AE7721B}"/>
              </a:ext>
            </a:extLst>
          </p:cNvPr>
          <p:cNvSpPr txBox="1"/>
          <p:nvPr/>
        </p:nvSpPr>
        <p:spPr>
          <a:xfrm>
            <a:off x="4848924" y="4130785"/>
            <a:ext cx="868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07006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mur, bâtiment, arche&#10;&#10;Description générée automatiquement">
            <a:extLst>
              <a:ext uri="{FF2B5EF4-FFF2-40B4-BE49-F238E27FC236}">
                <a16:creationId xmlns:a16="http://schemas.microsoft.com/office/drawing/2014/main" id="{83B807B3-7988-9E51-0780-D45C7B6CCA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4526" y="279000"/>
            <a:ext cx="756294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E48C3B-CB70-D013-27ED-330E4950DCAD}"/>
              </a:ext>
            </a:extLst>
          </p:cNvPr>
          <p:cNvSpPr txBox="1"/>
          <p:nvPr/>
        </p:nvSpPr>
        <p:spPr>
          <a:xfrm>
            <a:off x="2663190" y="6206490"/>
            <a:ext cx="7132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Chapelle et reliquaire de Saint Jacques-le-Majeur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76532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Artefact, art&#10;&#10;Description générée automatiquement">
            <a:extLst>
              <a:ext uri="{FF2B5EF4-FFF2-40B4-BE49-F238E27FC236}">
                <a16:creationId xmlns:a16="http://schemas.microsoft.com/office/drawing/2014/main" id="{CEEEACBA-9F5B-55ED-B560-E0B0175B5E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777" y="0"/>
            <a:ext cx="56040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47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métal, église, boîte&#10;&#10;Description générée automatiquement">
            <a:extLst>
              <a:ext uri="{FF2B5EF4-FFF2-40B4-BE49-F238E27FC236}">
                <a16:creationId xmlns:a16="http://schemas.microsoft.com/office/drawing/2014/main" id="{CFE99375-A822-91B4-5B35-1EC798AF1C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3898" y="279000"/>
            <a:ext cx="745803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790664-4489-75ED-29B8-C9DEC10C5C18}"/>
              </a:ext>
            </a:extLst>
          </p:cNvPr>
          <p:cNvSpPr txBox="1"/>
          <p:nvPr/>
        </p:nvSpPr>
        <p:spPr>
          <a:xfrm>
            <a:off x="3211830" y="6348167"/>
            <a:ext cx="6366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Reliquaire de Saint Honorat de Toulouse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579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art, intérieur, fait à la main&#10;&#10;Description générée automatiquement">
            <a:extLst>
              <a:ext uri="{FF2B5EF4-FFF2-40B4-BE49-F238E27FC236}">
                <a16:creationId xmlns:a16="http://schemas.microsoft.com/office/drawing/2014/main" id="{40FAE0CE-C06D-1330-2E1B-B8DC258660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371" y="189000"/>
            <a:ext cx="3151373" cy="648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790020-CEF0-E603-BA03-93274856C268}"/>
              </a:ext>
            </a:extLst>
          </p:cNvPr>
          <p:cNvSpPr txBox="1"/>
          <p:nvPr/>
        </p:nvSpPr>
        <p:spPr>
          <a:xfrm>
            <a:off x="3910744" y="4877883"/>
            <a:ext cx="31513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Mitre de St Exupère</a:t>
            </a:r>
          </a:p>
        </p:txBody>
      </p:sp>
      <p:pic>
        <p:nvPicPr>
          <p:cNvPr id="6" name="Image 5" descr="Une image contenant laiton, bronze, métal, or&#10;&#10;Description générée automatiquement">
            <a:extLst>
              <a:ext uri="{FF2B5EF4-FFF2-40B4-BE49-F238E27FC236}">
                <a16:creationId xmlns:a16="http://schemas.microsoft.com/office/drawing/2014/main" id="{75D5D669-8338-28ED-1952-2AB316B7B74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83578" y="291870"/>
            <a:ext cx="3536149" cy="648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0CAE053-3C7F-0044-7F45-C19B0EB61B8F}"/>
              </a:ext>
            </a:extLst>
          </p:cNvPr>
          <p:cNvSpPr txBox="1"/>
          <p:nvPr/>
        </p:nvSpPr>
        <p:spPr>
          <a:xfrm>
            <a:off x="4711967" y="291870"/>
            <a:ext cx="33947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Crosse de Saint-Louis de Toulouse</a:t>
            </a:r>
          </a:p>
        </p:txBody>
      </p:sp>
    </p:spTree>
    <p:extLst>
      <p:ext uri="{BB962C8B-B14F-4D97-AF65-F5344CB8AC3E}">
        <p14:creationId xmlns:p14="http://schemas.microsoft.com/office/powerpoint/2010/main" val="1636110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ant, gants, art&#10;&#10;Description générée automatiquement">
            <a:extLst>
              <a:ext uri="{FF2B5EF4-FFF2-40B4-BE49-F238E27FC236}">
                <a16:creationId xmlns:a16="http://schemas.microsoft.com/office/drawing/2014/main" id="{8F55E32B-D4E7-0865-C98C-F3233090CB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269" y="279000"/>
            <a:ext cx="6035928" cy="6300000"/>
          </a:xfrm>
          <a:prstGeom prst="rect">
            <a:avLst/>
          </a:prstGeom>
          <a:ln w="41275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94C870-6162-9E6A-EF94-F46A0CCF3589}"/>
              </a:ext>
            </a:extLst>
          </p:cNvPr>
          <p:cNvSpPr txBox="1"/>
          <p:nvPr/>
        </p:nvSpPr>
        <p:spPr>
          <a:xfrm>
            <a:off x="444718" y="5840730"/>
            <a:ext cx="60359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Gants liturgiques dit de Saint Remy</a:t>
            </a:r>
          </a:p>
        </p:txBody>
      </p:sp>
    </p:spTree>
    <p:extLst>
      <p:ext uri="{BB962C8B-B14F-4D97-AF65-F5344CB8AC3E}">
        <p14:creationId xmlns:p14="http://schemas.microsoft.com/office/powerpoint/2010/main" val="384184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intérieur, mosaïque&#10;&#10;Description générée automatiquement">
            <a:extLst>
              <a:ext uri="{FF2B5EF4-FFF2-40B4-BE49-F238E27FC236}">
                <a16:creationId xmlns:a16="http://schemas.microsoft.com/office/drawing/2014/main" id="{A491F288-BC89-7321-CB64-1A8B9AFC95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8557" y="279000"/>
            <a:ext cx="8334886" cy="6300000"/>
          </a:xfrm>
          <a:prstGeom prst="rect">
            <a:avLst/>
          </a:prstGeom>
          <a:ln w="444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30A214-E9EE-EB09-82FB-0A4EF7559B48}"/>
              </a:ext>
            </a:extLst>
          </p:cNvPr>
          <p:cNvSpPr txBox="1"/>
          <p:nvPr/>
        </p:nvSpPr>
        <p:spPr>
          <a:xfrm>
            <a:off x="4114800" y="5840336"/>
            <a:ext cx="77381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châsse de la Vraie Croix.</a:t>
            </a:r>
          </a:p>
        </p:txBody>
      </p:sp>
    </p:spTree>
    <p:extLst>
      <p:ext uri="{BB962C8B-B14F-4D97-AF65-F5344CB8AC3E}">
        <p14:creationId xmlns:p14="http://schemas.microsoft.com/office/powerpoint/2010/main" val="1535820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étal, bronze, laiton, or&#10;&#10;Description générée automatiquement">
            <a:extLst>
              <a:ext uri="{FF2B5EF4-FFF2-40B4-BE49-F238E27FC236}">
                <a16:creationId xmlns:a16="http://schemas.microsoft.com/office/drawing/2014/main" id="{3EDD1A83-1F8B-4E9B-DE51-B51A7E9598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7299" y="279000"/>
            <a:ext cx="8940141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8B3A4F-B336-2036-A97E-3A7A02B2CE97}"/>
              </a:ext>
            </a:extLst>
          </p:cNvPr>
          <p:cNvSpPr txBox="1"/>
          <p:nvPr/>
        </p:nvSpPr>
        <p:spPr>
          <a:xfrm>
            <a:off x="10031236" y="3223260"/>
            <a:ext cx="20069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Châsse de Saint-Sernin</a:t>
            </a:r>
          </a:p>
        </p:txBody>
      </p:sp>
    </p:spTree>
    <p:extLst>
      <p:ext uri="{BB962C8B-B14F-4D97-AF65-F5344CB8AC3E}">
        <p14:creationId xmlns:p14="http://schemas.microsoft.com/office/powerpoint/2010/main" val="160923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îte, conteneur, Photographie de nature morte&#10;&#10;Description générée automatiquement">
            <a:extLst>
              <a:ext uri="{FF2B5EF4-FFF2-40B4-BE49-F238E27FC236}">
                <a16:creationId xmlns:a16="http://schemas.microsoft.com/office/drawing/2014/main" id="{FFF8508F-42F1-5A50-E587-6C1FEE85D2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0960" y="279000"/>
            <a:ext cx="929032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4E40A6-9BC5-3633-9FFD-22254C0AA5F1}"/>
              </a:ext>
            </a:extLst>
          </p:cNvPr>
          <p:cNvSpPr txBox="1"/>
          <p:nvPr/>
        </p:nvSpPr>
        <p:spPr>
          <a:xfrm>
            <a:off x="617220" y="3428999"/>
            <a:ext cx="2148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Coffret en ivoire</a:t>
            </a:r>
          </a:p>
        </p:txBody>
      </p:sp>
    </p:spTree>
    <p:extLst>
      <p:ext uri="{BB962C8B-B14F-4D97-AF65-F5344CB8AC3E}">
        <p14:creationId xmlns:p14="http://schemas.microsoft.com/office/powerpoint/2010/main" val="94720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Artefact, art, soulagement&#10;&#10;Description générée automatiquement">
            <a:extLst>
              <a:ext uri="{FF2B5EF4-FFF2-40B4-BE49-F238E27FC236}">
                <a16:creationId xmlns:a16="http://schemas.microsoft.com/office/drawing/2014/main" id="{C6EF87FD-F525-6E34-2162-7D245C55BE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6239" y="279000"/>
            <a:ext cx="6579635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F1598A-D9D3-811C-B7B5-87640A3A27D2}"/>
              </a:ext>
            </a:extLst>
          </p:cNvPr>
          <p:cNvSpPr txBox="1"/>
          <p:nvPr/>
        </p:nvSpPr>
        <p:spPr>
          <a:xfrm>
            <a:off x="9243024" y="2571750"/>
            <a:ext cx="23317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Bas-relief provenant des bâtiments détruit Musée des Augustins de Toulouse</a:t>
            </a:r>
          </a:p>
        </p:txBody>
      </p:sp>
    </p:spTree>
    <p:extLst>
      <p:ext uri="{BB962C8B-B14F-4D97-AF65-F5344CB8AC3E}">
        <p14:creationId xmlns:p14="http://schemas.microsoft.com/office/powerpoint/2010/main" val="1569721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CAEED5EA-CEE4-4E9D-1056-2FE8840AA5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844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38ABEB-1704-C507-0FFA-111E0D0F8D50}"/>
              </a:ext>
            </a:extLst>
          </p:cNvPr>
          <p:cNvSpPr txBox="1"/>
          <p:nvPr/>
        </p:nvSpPr>
        <p:spPr>
          <a:xfrm>
            <a:off x="720090" y="3154680"/>
            <a:ext cx="21602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>
                <a:solidFill>
                  <a:srgbClr val="FFFF00"/>
                </a:solidFill>
              </a:rPr>
              <a:t>Bâtiment du musée Saint-Raymond</a:t>
            </a:r>
          </a:p>
        </p:txBody>
      </p:sp>
    </p:spTree>
    <p:extLst>
      <p:ext uri="{BB962C8B-B14F-4D97-AF65-F5344CB8AC3E}">
        <p14:creationId xmlns:p14="http://schemas.microsoft.com/office/powerpoint/2010/main" val="864277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offre, chapelle, cathédrale&#10;&#10;Description générée automatiquement">
            <a:extLst>
              <a:ext uri="{FF2B5EF4-FFF2-40B4-BE49-F238E27FC236}">
                <a16:creationId xmlns:a16="http://schemas.microsoft.com/office/drawing/2014/main" id="{743D8F5D-99DB-E4D1-980F-BFA7D73EEA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832" y="3246120"/>
            <a:ext cx="5112000" cy="3408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5766E9-25C9-8043-AE39-008F1F910177}"/>
              </a:ext>
            </a:extLst>
          </p:cNvPr>
          <p:cNvSpPr txBox="1"/>
          <p:nvPr/>
        </p:nvSpPr>
        <p:spPr>
          <a:xfrm>
            <a:off x="0" y="1615470"/>
            <a:ext cx="60350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Toulouse, nef de la basilique St Sernin avec les tentures de la duchesse d'Angoulême, restaurées par le musée Saint-Raymond.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meubles, intérieur, chapelle, coffre&#10;&#10;Description générée automatiquement">
            <a:extLst>
              <a:ext uri="{FF2B5EF4-FFF2-40B4-BE49-F238E27FC236}">
                <a16:creationId xmlns:a16="http://schemas.microsoft.com/office/drawing/2014/main" id="{2C41BDA0-69D7-F8FC-171A-E340D27239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1170" y="190061"/>
            <a:ext cx="5076000" cy="3417840"/>
          </a:xfrm>
          <a:prstGeom prst="rect">
            <a:avLst/>
          </a:prstGeom>
          <a:ln w="444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376FA6F-B87C-456D-930B-3998DFEED94A}"/>
              </a:ext>
            </a:extLst>
          </p:cNvPr>
          <p:cNvSpPr txBox="1"/>
          <p:nvPr/>
        </p:nvSpPr>
        <p:spPr>
          <a:xfrm>
            <a:off x="6831170" y="3771900"/>
            <a:ext cx="52617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Nef de la Basilique Saint-Sernin de Toulouse</a:t>
            </a:r>
          </a:p>
        </p:txBody>
      </p:sp>
    </p:spTree>
    <p:extLst>
      <p:ext uri="{BB962C8B-B14F-4D97-AF65-F5344CB8AC3E}">
        <p14:creationId xmlns:p14="http://schemas.microsoft.com/office/powerpoint/2010/main" val="2529330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intérieur, bougie, bâtiment&#10;&#10;Description générée automatiquement">
            <a:extLst>
              <a:ext uri="{FF2B5EF4-FFF2-40B4-BE49-F238E27FC236}">
                <a16:creationId xmlns:a16="http://schemas.microsoft.com/office/drawing/2014/main" id="{8B6038F2-7212-4A88-0822-5299F7F51C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207" y="275747"/>
            <a:ext cx="4392000" cy="3153253"/>
          </a:xfrm>
          <a:prstGeom prst="rect">
            <a:avLst/>
          </a:prstGeom>
          <a:ln w="444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5" name="Image 4" descr="Une image contenant chapelle, cathédrale, coffre, arcade&#10;&#10;Description générée automatiquement">
            <a:extLst>
              <a:ext uri="{FF2B5EF4-FFF2-40B4-BE49-F238E27FC236}">
                <a16:creationId xmlns:a16="http://schemas.microsoft.com/office/drawing/2014/main" id="{939F94A3-8B81-7956-FFE1-52C3295E806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9233" y="3303270"/>
            <a:ext cx="4572000" cy="3282483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291798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église, bâtiment, statue&#10;&#10;Description générée automatiquement">
            <a:extLst>
              <a:ext uri="{FF2B5EF4-FFF2-40B4-BE49-F238E27FC236}">
                <a16:creationId xmlns:a16="http://schemas.microsoft.com/office/drawing/2014/main" id="{6BFDAC62-A4B9-1D0E-A377-BB3D41CE69C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880" y="183625"/>
            <a:ext cx="4756626" cy="3168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5" name="Image 4" descr="Une image contenant plein air, bâtiment, ciel, voyage&#10;&#10;Description générée automatiquement">
            <a:extLst>
              <a:ext uri="{FF2B5EF4-FFF2-40B4-BE49-F238E27FC236}">
                <a16:creationId xmlns:a16="http://schemas.microsoft.com/office/drawing/2014/main" id="{3D7A66CA-E4B3-1DDA-4193-D6346F72450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7120" y="3154680"/>
            <a:ext cx="6120000" cy="3493498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36559CE-AAC6-F37A-4AA9-2B7E8469AFCA}"/>
              </a:ext>
            </a:extLst>
          </p:cNvPr>
          <p:cNvSpPr txBox="1"/>
          <p:nvPr/>
        </p:nvSpPr>
        <p:spPr>
          <a:xfrm>
            <a:off x="6061525" y="1585020"/>
            <a:ext cx="57111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Emplacement de l'ancienne place du Peyrou bordé actuellement par le lycée Saint Sernin, ensemble vu depuis le Musée Saint-Raymond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74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  <p:sndAc>
          <p:stSnd loop="1">
            <p:snd r:embed="rId2" name="Credo in Unum Deum (Nicene-Constantinopolitan Creed)  Catholic Hymns &amp; Prayers.wav"/>
          </p:stSnd>
        </p:sndAc>
      </p:transition>
    </mc:Choice>
    <mc:Fallback xmlns="">
      <p:transition spd="slow" advClick="0" advTm="8000">
        <p:fade/>
        <p:sndAc>
          <p:stSnd loop="1">
            <p:snd r:embed="rId5" name="Credo in Unum Deum (Nicene-Constantinopolitan Creed)  Catholic Hymns &amp; Prayers.wav"/>
          </p:stSnd>
        </p:sndAc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E17B423C-4017-0F56-902C-036BD2268E26}"/>
              </a:ext>
            </a:extLst>
          </p:cNvPr>
          <p:cNvSpPr txBox="1"/>
          <p:nvPr/>
        </p:nvSpPr>
        <p:spPr>
          <a:xfrm>
            <a:off x="1668780" y="594360"/>
            <a:ext cx="10229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L’Eglise – Saint- Sernin  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FB50D37-7F3E-42E1-F179-5886D724B6C6}"/>
              </a:ext>
            </a:extLst>
          </p:cNvPr>
          <p:cNvSpPr txBox="1"/>
          <p:nvPr/>
        </p:nvSpPr>
        <p:spPr>
          <a:xfrm>
            <a:off x="4560570" y="1348740"/>
            <a:ext cx="70523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À Toulouse N°3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8535DCE-54F2-C177-023D-803A90EC02FB}"/>
              </a:ext>
            </a:extLst>
          </p:cNvPr>
          <p:cNvSpPr txBox="1"/>
          <p:nvPr/>
        </p:nvSpPr>
        <p:spPr>
          <a:xfrm>
            <a:off x="3617595" y="2103120"/>
            <a:ext cx="63322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59D426E-1955-F628-3761-50A7DAC167F6}"/>
              </a:ext>
            </a:extLst>
          </p:cNvPr>
          <p:cNvSpPr txBox="1"/>
          <p:nvPr/>
        </p:nvSpPr>
        <p:spPr>
          <a:xfrm>
            <a:off x="4234815" y="3136612"/>
            <a:ext cx="5257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44D6675-5D36-2C38-4F38-130178DCE7C4}"/>
              </a:ext>
            </a:extLst>
          </p:cNvPr>
          <p:cNvSpPr txBox="1"/>
          <p:nvPr/>
        </p:nvSpPr>
        <p:spPr>
          <a:xfrm>
            <a:off x="5520690" y="3952935"/>
            <a:ext cx="3851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605845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373</Words>
  <Application>Microsoft Office PowerPoint</Application>
  <PresentationFormat>Grand écran</PresentationFormat>
  <Paragraphs>68</Paragraphs>
  <Slides>29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13</cp:revision>
  <dcterms:created xsi:type="dcterms:W3CDTF">2024-06-22T13:39:52Z</dcterms:created>
  <dcterms:modified xsi:type="dcterms:W3CDTF">2024-06-23T07:57:09Z</dcterms:modified>
</cp:coreProperties>
</file>