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CBEE01-A7FC-4298-AA1A-CCA97112096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66E74-B13E-4EDC-A72C-B4E6112D5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237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66E74-B13E-4EDC-A72C-B4E6112D5AA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291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F5BCED-CC0B-CD83-8F95-5BB344C085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74E9A57-FBC4-DE0F-3BF3-6A85D70881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45151F-50C7-B624-1066-C54B3F1A9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5A8FC9-C157-07E6-E412-AEC76F10E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1874E6-F2A1-1397-75C7-E867E5135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96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284233-1E29-F455-8812-7F15AB57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D26F4A-A3E3-EAE8-9CC1-6AFA833C0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EEE55E-463A-56AE-9110-13FEE00C0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70E6E9-7F2B-C3FA-5D78-1408DB487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AA0D24-523F-F162-F717-E3D892EDA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39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E70BFA-02E7-2042-DEAA-D7E312E6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772462-1E41-D79B-9C60-976F35711A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920FE2-B584-7877-ECBA-F71FDC934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92685A-4D67-204E-3D2B-3EB9C0E33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DC2222-6904-9BFE-FF4C-159CF3EEA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510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309977-BB8F-C25F-451C-C724E694A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461A6B-617C-09F9-20F7-7733209419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FABD04-24C5-D8D3-A189-1381C23396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FC2B1E-FDAA-E791-28EF-5BF3B9413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6FDEA8-C9FB-2C25-28D9-B29EA3515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48159C1-F0E6-42CA-675A-B7CD762EC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43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A33D0E-D58B-3285-9071-DA769CCAE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1303B7F-D70B-BBF4-6EE4-458FA134D0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258E98F-9B76-CB25-4CF9-7AE3E9895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F57A3BC-E8F6-2D81-6ACC-9F9F53E435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4D3D2F3-8474-0B56-76D3-9AAAAAE70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3FEBFA7-E8E6-2D4C-38A8-A753BDB6B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3A8E182-821B-B319-A5C6-AB4B418F9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34B9A12-96BB-3586-A019-62C1E439C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29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00825-5B27-274C-094F-4CF36744A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95FD3D-92E5-9861-DD70-DFE08E221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D64B2A4-E1D9-88DE-A984-A2F866E40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FBA92B0-2B60-4622-A6DD-AC01F4D9E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62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B240655-CFA4-D4EA-7409-3E0E75EB4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1CB79A-B1A8-040C-75FF-28718D79E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2E1A30A-CEF3-E038-4A74-9FB302F45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8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FBE1F0-D239-8601-215B-347C6184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E18240-DAAF-8132-CFF2-CFF9689D33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D8B822-5A45-B5EA-D0B5-2F4A480D1F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EEE08A-0566-C3DB-56FA-8BAFBC5D3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828AC7-B1B2-7A10-F863-622AFE955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04DB97-07D4-855E-8ED1-33E9C7344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010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BF6886-6C1E-82CA-4900-CA9CFD428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C9519B1-762D-0982-EAB6-24ED0D3D51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9BC58D9-1F23-C054-6C3C-3B5475CC7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127151-B0E1-D2AD-409D-1704C3B94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DA6416-9697-2A97-0378-53534CCEE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DD89884-0DEC-92F9-BFC0-70CA284E3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81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1D1E86-AACD-2857-5216-13C6E5030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2C676B-60FF-CDC2-AA98-7AAED9CE10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B6784D-BA91-764B-A34B-A42D3D24E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C220D2-3DBE-E6E8-5878-FE531A54F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5787C7-666B-AB09-EC27-A5108A8B7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02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DA51E8C-66A7-92D2-8575-8F9A8365B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FE627D-84EB-012F-2120-EAC52AB4DE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B46C57-F73C-60AF-972E-B7FD919E7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560CFA-920C-A474-6E13-B50968D22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F23653-8410-4F93-D89A-5E7D322E0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14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BABACAE-0FA1-F42E-E5B5-CA4E2C4D6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1E74B2-F27C-C7D9-19EC-B4121274F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B1AC38-83A4-33FB-AFA1-35D552F683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BF17CA-0928-4C18-897F-8FDADADA2F1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7C8E03-5049-9242-7138-F1F16DC0C8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7F390C-DBBE-DD74-8366-4FEA309594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A1D02A-7BA9-4787-9ED7-C8BB0B152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34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oulagement, statue&#10;&#10;Description générée automatiquement">
            <a:extLst>
              <a:ext uri="{FF2B5EF4-FFF2-40B4-BE49-F238E27FC236}">
                <a16:creationId xmlns:a16="http://schemas.microsoft.com/office/drawing/2014/main" id="{4442D466-785B-6697-2FF6-D416D76CF1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669" y="279000"/>
            <a:ext cx="6146341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C1A063-99B1-82EA-BDC9-D6EBD421F605}"/>
              </a:ext>
            </a:extLst>
          </p:cNvPr>
          <p:cNvSpPr txBox="1"/>
          <p:nvPr/>
        </p:nvSpPr>
        <p:spPr>
          <a:xfrm>
            <a:off x="8134350" y="3429000"/>
            <a:ext cx="2926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Chapiteau représentant l'Annonciation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265332B-1B10-739F-69D0-85148F56F756}"/>
              </a:ext>
            </a:extLst>
          </p:cNvPr>
          <p:cNvSpPr txBox="1"/>
          <p:nvPr/>
        </p:nvSpPr>
        <p:spPr>
          <a:xfrm>
            <a:off x="8081010" y="640080"/>
            <a:ext cx="3943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Eglise – Saint -Sernin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9518F4A-4710-1E22-9FB8-5904FE766916}"/>
              </a:ext>
            </a:extLst>
          </p:cNvPr>
          <p:cNvSpPr txBox="1"/>
          <p:nvPr/>
        </p:nvSpPr>
        <p:spPr>
          <a:xfrm>
            <a:off x="8682990" y="1280160"/>
            <a:ext cx="3890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À Toulouse N°2</a:t>
            </a:r>
          </a:p>
        </p:txBody>
      </p:sp>
    </p:spTree>
    <p:extLst>
      <p:ext uri="{BB962C8B-B14F-4D97-AF65-F5344CB8AC3E}">
        <p14:creationId xmlns:p14="http://schemas.microsoft.com/office/powerpoint/2010/main" val="36985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  <p:sndAc>
          <p:stSnd loop="1">
            <p:snd r:embed="rId2" name="Credo III (Credo).wav"/>
          </p:stSnd>
        </p:sndAc>
      </p:transition>
    </mc:Choice>
    <mc:Fallback>
      <p:transition spd="slow" advTm="8000">
        <p:fade/>
        <p:sndAc>
          <p:stSnd loop="1">
            <p:snd r:embed="rId2" name="Credo III (Cred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CD7222-239D-8188-D3C3-A24BDCF21A01}"/>
              </a:ext>
            </a:extLst>
          </p:cNvPr>
          <p:cNvSpPr/>
          <p:nvPr/>
        </p:nvSpPr>
        <p:spPr>
          <a:xfrm>
            <a:off x="9471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La basilique Saint-Sernin est le plus important édifice religieux catholique de Toulouse, chef-lieu de la région Occitanie. Elle se situe au cœur de la place du même nom, dans le secteur 1 de la ville. C'est une des plus grandes églises romanes conservées en Europe, avec la cathédrale de Spire, en Allemagne, et la cathédrale de Saint-Jacques-de-Compostelle, en Espagne.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La basilique fut bâtie à la fin du </a:t>
            </a:r>
            <a:r>
              <a:rPr lang="fr-FR" sz="3600" b="1" dirty="0" err="1">
                <a:solidFill>
                  <a:srgbClr val="FFFF00"/>
                </a:solidFill>
              </a:rPr>
              <a:t>xie</a:t>
            </a:r>
            <a:r>
              <a:rPr lang="fr-FR" sz="3600" b="1" dirty="0">
                <a:solidFill>
                  <a:srgbClr val="FFFF00"/>
                </a:solidFill>
              </a:rPr>
              <a:t> siècle pour abriter les reliques du premier évêque de Toulouse, saint Saturnin (devenu </a:t>
            </a:r>
            <a:r>
              <a:rPr lang="fr-FR" sz="3600" b="1" dirty="0" err="1">
                <a:solidFill>
                  <a:srgbClr val="FFFF00"/>
                </a:solidFill>
              </a:rPr>
              <a:t>Sarnin</a:t>
            </a:r>
            <a:r>
              <a:rPr lang="fr-FR" sz="3600" b="1" dirty="0">
                <a:solidFill>
                  <a:srgbClr val="FFFF00"/>
                </a:solidFill>
              </a:rPr>
              <a:t> ou Sernin en occitan), l'un des premiers et plus vénérés martyrs chrétiens gallo-romains.</a:t>
            </a:r>
          </a:p>
        </p:txBody>
      </p:sp>
    </p:spTree>
    <p:extLst>
      <p:ext uri="{BB962C8B-B14F-4D97-AF65-F5344CB8AC3E}">
        <p14:creationId xmlns:p14="http://schemas.microsoft.com/office/powerpoint/2010/main" val="400090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oulagement, sculpture&#10;&#10;Description générée automatiquement">
            <a:extLst>
              <a:ext uri="{FF2B5EF4-FFF2-40B4-BE49-F238E27FC236}">
                <a16:creationId xmlns:a16="http://schemas.microsoft.com/office/drawing/2014/main" id="{03AED9D6-7883-E360-DBE5-828AF506D0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172" y="279000"/>
            <a:ext cx="6050421" cy="630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6936A-5BBF-168B-2C15-BF587B68F6D9}"/>
              </a:ext>
            </a:extLst>
          </p:cNvPr>
          <p:cNvSpPr txBox="1"/>
          <p:nvPr/>
        </p:nvSpPr>
        <p:spPr>
          <a:xfrm>
            <a:off x="0" y="2628900"/>
            <a:ext cx="27672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400" b="1" dirty="0">
                <a:solidFill>
                  <a:srgbClr val="FFFF00"/>
                </a:solidFill>
              </a:rPr>
              <a:t>Relief représentant Simon le magicien, deux démons et la naissance de la vigne</a:t>
            </a:r>
          </a:p>
        </p:txBody>
      </p:sp>
    </p:spTree>
    <p:extLst>
      <p:ext uri="{BB962C8B-B14F-4D97-AF65-F5344CB8AC3E}">
        <p14:creationId xmlns:p14="http://schemas.microsoft.com/office/powerpoint/2010/main" val="198546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coffre, arcade&#10;&#10;Description générée automatiquement">
            <a:extLst>
              <a:ext uri="{FF2B5EF4-FFF2-40B4-BE49-F238E27FC236}">
                <a16:creationId xmlns:a16="http://schemas.microsoft.com/office/drawing/2014/main" id="{9B65B699-05A4-9538-50BD-E7E286905F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588014"/>
            <a:ext cx="11664000" cy="5479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EECEAA-7F44-A1B9-8C5D-47555774C757}"/>
              </a:ext>
            </a:extLst>
          </p:cNvPr>
          <p:cNvSpPr txBox="1"/>
          <p:nvPr/>
        </p:nvSpPr>
        <p:spPr>
          <a:xfrm>
            <a:off x="4282440" y="5438989"/>
            <a:ext cx="7383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globale de la nef.</a:t>
            </a:r>
          </a:p>
        </p:txBody>
      </p:sp>
    </p:spTree>
    <p:extLst>
      <p:ext uri="{BB962C8B-B14F-4D97-AF65-F5344CB8AC3E}">
        <p14:creationId xmlns:p14="http://schemas.microsoft.com/office/powerpoint/2010/main" val="33198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ougie, bâtiment, intérieur&#10;&#10;Description générée automatiquement">
            <a:extLst>
              <a:ext uri="{FF2B5EF4-FFF2-40B4-BE49-F238E27FC236}">
                <a16:creationId xmlns:a16="http://schemas.microsoft.com/office/drawing/2014/main" id="{373A2858-B22A-7C00-E4F3-4BBA79CB90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189000"/>
            <a:ext cx="458761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FC959-16D3-E70E-9E15-687B9D6FD26E}"/>
              </a:ext>
            </a:extLst>
          </p:cNvPr>
          <p:cNvSpPr txBox="1"/>
          <p:nvPr/>
        </p:nvSpPr>
        <p:spPr>
          <a:xfrm>
            <a:off x="8761095" y="2594611"/>
            <a:ext cx="34309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Basilique Saint-Sernin de Toulouse – La chaire et un des quatorze lustre de Viollet-Le-Duc et Eugène Emmanuel classé aux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85093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llée centrale, coffre, arcade&#10;&#10;Description générée automatiquement">
            <a:extLst>
              <a:ext uri="{FF2B5EF4-FFF2-40B4-BE49-F238E27FC236}">
                <a16:creationId xmlns:a16="http://schemas.microsoft.com/office/drawing/2014/main" id="{11E8C005-6F6D-2656-3E54-34CC25E75A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194319"/>
            <a:ext cx="945370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AE4B59-523A-85F9-8B93-ED351E0ACE82}"/>
              </a:ext>
            </a:extLst>
          </p:cNvPr>
          <p:cNvSpPr txBox="1"/>
          <p:nvPr/>
        </p:nvSpPr>
        <p:spPr>
          <a:xfrm>
            <a:off x="3251156" y="6202016"/>
            <a:ext cx="7943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Autre vue globale de la nef. Janvier 2023.</a:t>
            </a:r>
          </a:p>
        </p:txBody>
      </p:sp>
    </p:spTree>
    <p:extLst>
      <p:ext uri="{BB962C8B-B14F-4D97-AF65-F5344CB8AC3E}">
        <p14:creationId xmlns:p14="http://schemas.microsoft.com/office/powerpoint/2010/main" val="12617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statue, bronze, sculpture&#10;&#10;Description générée automatiquement">
            <a:extLst>
              <a:ext uri="{FF2B5EF4-FFF2-40B4-BE49-F238E27FC236}">
                <a16:creationId xmlns:a16="http://schemas.microsoft.com/office/drawing/2014/main" id="{DA7B246F-5CF9-F635-5594-4C04CB7CBE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621" y="189000"/>
            <a:ext cx="538877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CB681A-375A-46E2-A5EF-553D278ECE8D}"/>
              </a:ext>
            </a:extLst>
          </p:cNvPr>
          <p:cNvSpPr txBox="1"/>
          <p:nvPr/>
        </p:nvSpPr>
        <p:spPr>
          <a:xfrm>
            <a:off x="1257300" y="3337560"/>
            <a:ext cx="31432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Buste de saint Vincent de Paul.</a:t>
            </a:r>
          </a:p>
        </p:txBody>
      </p:sp>
    </p:spTree>
    <p:extLst>
      <p:ext uri="{BB962C8B-B14F-4D97-AF65-F5344CB8AC3E}">
        <p14:creationId xmlns:p14="http://schemas.microsoft.com/office/powerpoint/2010/main" val="75870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art, statue, homme&#10;&#10;Description générée automatiquement">
            <a:extLst>
              <a:ext uri="{FF2B5EF4-FFF2-40B4-BE49-F238E27FC236}">
                <a16:creationId xmlns:a16="http://schemas.microsoft.com/office/drawing/2014/main" id="{CF4A12E9-F539-3BBA-5344-12BAD573F0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5456" y="189000"/>
            <a:ext cx="5173653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CB5E8B-8248-80D5-E2C1-8768D12CFCEC}"/>
              </a:ext>
            </a:extLst>
          </p:cNvPr>
          <p:cNvSpPr txBox="1"/>
          <p:nvPr/>
        </p:nvSpPr>
        <p:spPr>
          <a:xfrm>
            <a:off x="8709660" y="3028950"/>
            <a:ext cx="3482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Buste de saint Benoît Labre.</a:t>
            </a:r>
          </a:p>
        </p:txBody>
      </p:sp>
    </p:spTree>
    <p:extLst>
      <p:ext uri="{BB962C8B-B14F-4D97-AF65-F5344CB8AC3E}">
        <p14:creationId xmlns:p14="http://schemas.microsoft.com/office/powerpoint/2010/main" val="172484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statue, sculpture, art&#10;&#10;Description générée automatiquement">
            <a:extLst>
              <a:ext uri="{FF2B5EF4-FFF2-40B4-BE49-F238E27FC236}">
                <a16:creationId xmlns:a16="http://schemas.microsoft.com/office/drawing/2014/main" id="{1D0630E7-D65E-6349-5D84-A5D3F35ED0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6967" y="189000"/>
            <a:ext cx="4218066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12E4B8-8184-5E6B-FBF1-D3D419931526}"/>
              </a:ext>
            </a:extLst>
          </p:cNvPr>
          <p:cNvSpPr txBox="1"/>
          <p:nvPr/>
        </p:nvSpPr>
        <p:spPr>
          <a:xfrm>
            <a:off x="594360" y="3691890"/>
            <a:ext cx="3703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Buste de saint Louis de Toulouse.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15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Visage humain, sculpture, art&#10;&#10;Description générée automatiquement">
            <a:extLst>
              <a:ext uri="{FF2B5EF4-FFF2-40B4-BE49-F238E27FC236}">
                <a16:creationId xmlns:a16="http://schemas.microsoft.com/office/drawing/2014/main" id="{290C111D-65D5-FC1E-30F4-FCFA68775F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120" y="189000"/>
            <a:ext cx="513776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850ED4-52EB-4AC2-F4AE-912E99D06FDB}"/>
              </a:ext>
            </a:extLst>
          </p:cNvPr>
          <p:cNvSpPr txBox="1"/>
          <p:nvPr/>
        </p:nvSpPr>
        <p:spPr>
          <a:xfrm>
            <a:off x="8664880" y="2750165"/>
            <a:ext cx="28194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Buste de sainte Marguerite.</a:t>
            </a:r>
          </a:p>
        </p:txBody>
      </p:sp>
    </p:spTree>
    <p:extLst>
      <p:ext uri="{BB962C8B-B14F-4D97-AF65-F5344CB8AC3E}">
        <p14:creationId xmlns:p14="http://schemas.microsoft.com/office/powerpoint/2010/main" val="41911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Visage humain, sculpture, bronze&#10;&#10;Description générée automatiquement">
            <a:extLst>
              <a:ext uri="{FF2B5EF4-FFF2-40B4-BE49-F238E27FC236}">
                <a16:creationId xmlns:a16="http://schemas.microsoft.com/office/drawing/2014/main" id="{8F03D1BB-EBC4-7E20-9271-6B26958D24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55C40-69EB-082B-1BD6-C8EF0F6C874B}"/>
              </a:ext>
            </a:extLst>
          </p:cNvPr>
          <p:cNvSpPr txBox="1"/>
          <p:nvPr/>
        </p:nvSpPr>
        <p:spPr>
          <a:xfrm>
            <a:off x="1520190" y="3429000"/>
            <a:ext cx="3337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Buste de saint </a:t>
            </a:r>
            <a:r>
              <a:rPr lang="fr-FR" sz="2400" b="1" dirty="0" err="1">
                <a:solidFill>
                  <a:srgbClr val="FFFF00"/>
                </a:solidFill>
              </a:rPr>
              <a:t>Phébade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964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art, statue, Artefact&#10;&#10;Description générée automatiquement">
            <a:extLst>
              <a:ext uri="{FF2B5EF4-FFF2-40B4-BE49-F238E27FC236}">
                <a16:creationId xmlns:a16="http://schemas.microsoft.com/office/drawing/2014/main" id="{C46AAD0B-8777-0136-0B26-A333153B90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2218" y="279000"/>
            <a:ext cx="5707815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15E680-8F3A-23AB-01F4-6915C097F692}"/>
              </a:ext>
            </a:extLst>
          </p:cNvPr>
          <p:cNvSpPr txBox="1"/>
          <p:nvPr/>
        </p:nvSpPr>
        <p:spPr>
          <a:xfrm>
            <a:off x="9224010" y="3840480"/>
            <a:ext cx="2967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Buste de sainte Agathe.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93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statue, art, sculpture&#10;&#10;Description générée automatiquement">
            <a:extLst>
              <a:ext uri="{FF2B5EF4-FFF2-40B4-BE49-F238E27FC236}">
                <a16:creationId xmlns:a16="http://schemas.microsoft.com/office/drawing/2014/main" id="{8D742CC9-DBCA-A9BB-23FD-CA30F438D8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818" y="189000"/>
            <a:ext cx="562866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278E75-39AC-8856-9C8B-7BE67EEE9D81}"/>
              </a:ext>
            </a:extLst>
          </p:cNvPr>
          <p:cNvSpPr txBox="1"/>
          <p:nvPr/>
        </p:nvSpPr>
        <p:spPr>
          <a:xfrm>
            <a:off x="1177290" y="3543300"/>
            <a:ext cx="2671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Buste du pape saint Grégoire le Grand.</a:t>
            </a:r>
          </a:p>
        </p:txBody>
      </p:sp>
    </p:spTree>
    <p:extLst>
      <p:ext uri="{BB962C8B-B14F-4D97-AF65-F5344CB8AC3E}">
        <p14:creationId xmlns:p14="http://schemas.microsoft.com/office/powerpoint/2010/main" val="363634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, statue, Artefact&#10;&#10;Description générée automatiquement">
            <a:extLst>
              <a:ext uri="{FF2B5EF4-FFF2-40B4-BE49-F238E27FC236}">
                <a16:creationId xmlns:a16="http://schemas.microsoft.com/office/drawing/2014/main" id="{C43B73AC-CAFD-EBC0-5698-86A0EFE549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1304" y="189000"/>
            <a:ext cx="4849392" cy="648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29C00E-64B5-83BD-439D-AA103AF974CC}"/>
              </a:ext>
            </a:extLst>
          </p:cNvPr>
          <p:cNvSpPr txBox="1"/>
          <p:nvPr/>
        </p:nvSpPr>
        <p:spPr>
          <a:xfrm>
            <a:off x="8726436" y="3028950"/>
            <a:ext cx="331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Statue de saint Roch de Montpellier.</a:t>
            </a:r>
          </a:p>
        </p:txBody>
      </p:sp>
    </p:spTree>
    <p:extLst>
      <p:ext uri="{BB962C8B-B14F-4D97-AF65-F5344CB8AC3E}">
        <p14:creationId xmlns:p14="http://schemas.microsoft.com/office/powerpoint/2010/main" val="218727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C2B55AEC-D756-CD80-DC4A-C125BD97A2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624" y="189000"/>
            <a:ext cx="4280760" cy="648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619293-1463-EF1C-66C4-81F85430F6B2}"/>
              </a:ext>
            </a:extLst>
          </p:cNvPr>
          <p:cNvSpPr txBox="1"/>
          <p:nvPr/>
        </p:nvSpPr>
        <p:spPr>
          <a:xfrm>
            <a:off x="275177" y="3257550"/>
            <a:ext cx="3509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communion de Marie</a:t>
            </a:r>
          </a:p>
        </p:txBody>
      </p:sp>
    </p:spTree>
    <p:extLst>
      <p:ext uri="{BB962C8B-B14F-4D97-AF65-F5344CB8AC3E}">
        <p14:creationId xmlns:p14="http://schemas.microsoft.com/office/powerpoint/2010/main" val="281411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Description générée automatiquement">
            <a:extLst>
              <a:ext uri="{FF2B5EF4-FFF2-40B4-BE49-F238E27FC236}">
                <a16:creationId xmlns:a16="http://schemas.microsoft.com/office/drawing/2014/main" id="{F8D0FAE8-39A3-EF6A-EEE9-D579E538CE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224" y="189000"/>
            <a:ext cx="5877551" cy="648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61DDB0-8BC7-19B0-AFA9-DA7D0563A5C2}"/>
              </a:ext>
            </a:extLst>
          </p:cNvPr>
          <p:cNvSpPr txBox="1"/>
          <p:nvPr/>
        </p:nvSpPr>
        <p:spPr>
          <a:xfrm>
            <a:off x="9246870" y="3806190"/>
            <a:ext cx="2716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Orgues de la Basilique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2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Lieux sacrés, Architecture médiévale&#10;&#10;Description générée automatiquement">
            <a:extLst>
              <a:ext uri="{FF2B5EF4-FFF2-40B4-BE49-F238E27FC236}">
                <a16:creationId xmlns:a16="http://schemas.microsoft.com/office/drawing/2014/main" id="{B33CA53B-EAC8-CE46-F3B3-E6839F2B3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496" y="189000"/>
            <a:ext cx="4396947" cy="648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00BD10-3851-8CB7-F30A-83896BD7CCA8}"/>
              </a:ext>
            </a:extLst>
          </p:cNvPr>
          <p:cNvSpPr txBox="1"/>
          <p:nvPr/>
        </p:nvSpPr>
        <p:spPr>
          <a:xfrm>
            <a:off x="1760220" y="3429000"/>
            <a:ext cx="30632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Fresque de la Résurrection</a:t>
            </a:r>
          </a:p>
        </p:txBody>
      </p:sp>
    </p:spTree>
    <p:extLst>
      <p:ext uri="{BB962C8B-B14F-4D97-AF65-F5344CB8AC3E}">
        <p14:creationId xmlns:p14="http://schemas.microsoft.com/office/powerpoint/2010/main" val="181846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006C6A6C-1D14-C7BC-A9EB-6D9877362B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40" y="279000"/>
            <a:ext cx="878431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3618E5-6209-0945-28D9-DC6C0E2AB79E}"/>
              </a:ext>
            </a:extLst>
          </p:cNvPr>
          <p:cNvSpPr txBox="1"/>
          <p:nvPr/>
        </p:nvSpPr>
        <p:spPr>
          <a:xfrm>
            <a:off x="10195560" y="3086100"/>
            <a:ext cx="1851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Croisillon nord du transept</a:t>
            </a:r>
          </a:p>
        </p:txBody>
      </p:sp>
    </p:spTree>
    <p:extLst>
      <p:ext uri="{BB962C8B-B14F-4D97-AF65-F5344CB8AC3E}">
        <p14:creationId xmlns:p14="http://schemas.microsoft.com/office/powerpoint/2010/main" val="106861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peinture, Arts visuels&#10;&#10;Description générée automatiquement">
            <a:extLst>
              <a:ext uri="{FF2B5EF4-FFF2-40B4-BE49-F238E27FC236}">
                <a16:creationId xmlns:a16="http://schemas.microsoft.com/office/drawing/2014/main" id="{E964A61D-D5D2-0941-1757-D87E9B9743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00" y="559907"/>
            <a:ext cx="10224000" cy="551138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CBA100-B79B-F2B7-F39E-0DC923A2145E}"/>
              </a:ext>
            </a:extLst>
          </p:cNvPr>
          <p:cNvSpPr txBox="1"/>
          <p:nvPr/>
        </p:nvSpPr>
        <p:spPr>
          <a:xfrm>
            <a:off x="1337310" y="5657671"/>
            <a:ext cx="11178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Fresque de la Résurrection - second registre : Les saintes femmes sont accueillies par un ange qui leur désigne le tombeau vide.</a:t>
            </a:r>
          </a:p>
        </p:txBody>
      </p:sp>
    </p:spTree>
    <p:extLst>
      <p:ext uri="{BB962C8B-B14F-4D97-AF65-F5344CB8AC3E}">
        <p14:creationId xmlns:p14="http://schemas.microsoft.com/office/powerpoint/2010/main" val="188820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dessin&#10;&#10;Description générée automatiquement">
            <a:extLst>
              <a:ext uri="{FF2B5EF4-FFF2-40B4-BE49-F238E27FC236}">
                <a16:creationId xmlns:a16="http://schemas.microsoft.com/office/drawing/2014/main" id="{95F2FED9-0F30-CAA0-5D0F-1DD8ECF051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557385"/>
            <a:ext cx="11016000" cy="57432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7E107A-A1C3-7395-2007-3621CDDBF8E0}"/>
              </a:ext>
            </a:extLst>
          </p:cNvPr>
          <p:cNvSpPr txBox="1"/>
          <p:nvPr/>
        </p:nvSpPr>
        <p:spPr>
          <a:xfrm>
            <a:off x="1557030" y="5700450"/>
            <a:ext cx="10046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Troisième registre : deux prophètes prosternés sont en adoration devant le Christ en majesté.</a:t>
            </a:r>
          </a:p>
        </p:txBody>
      </p:sp>
    </p:spTree>
    <p:extLst>
      <p:ext uri="{BB962C8B-B14F-4D97-AF65-F5344CB8AC3E}">
        <p14:creationId xmlns:p14="http://schemas.microsoft.com/office/powerpoint/2010/main" val="212610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art, Symétrie&#10;&#10;Description générée automatiquement">
            <a:extLst>
              <a:ext uri="{FF2B5EF4-FFF2-40B4-BE49-F238E27FC236}">
                <a16:creationId xmlns:a16="http://schemas.microsoft.com/office/drawing/2014/main" id="{B93A70A5-0B9F-EA89-2E00-A874FD52F4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030" y="279000"/>
            <a:ext cx="781016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ADEFE3-8339-CBF3-2101-C6C1DF2C51E6}"/>
              </a:ext>
            </a:extLst>
          </p:cNvPr>
          <p:cNvSpPr txBox="1"/>
          <p:nvPr/>
        </p:nvSpPr>
        <p:spPr>
          <a:xfrm>
            <a:off x="297180" y="3211830"/>
            <a:ext cx="2434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Fresque de l’Agneau de Dieu immolé et victorieux</a:t>
            </a:r>
          </a:p>
        </p:txBody>
      </p:sp>
    </p:spTree>
    <p:extLst>
      <p:ext uri="{BB962C8B-B14F-4D97-AF65-F5344CB8AC3E}">
        <p14:creationId xmlns:p14="http://schemas.microsoft.com/office/powerpoint/2010/main" val="25071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Lieux sacrés, lieu de culte, église&#10;&#10;Description générée automatiquement">
            <a:extLst>
              <a:ext uri="{FF2B5EF4-FFF2-40B4-BE49-F238E27FC236}">
                <a16:creationId xmlns:a16="http://schemas.microsoft.com/office/drawing/2014/main" id="{024F6B62-E1F8-170F-1A7F-610115A931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89000"/>
            <a:ext cx="5760000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FB03E-1205-FDCD-2210-44BED4B43AB2}"/>
              </a:ext>
            </a:extLst>
          </p:cNvPr>
          <p:cNvSpPr txBox="1"/>
          <p:nvPr/>
        </p:nvSpPr>
        <p:spPr>
          <a:xfrm>
            <a:off x="662940" y="6258347"/>
            <a:ext cx="5433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Christ du comte Raymond IV</a:t>
            </a:r>
          </a:p>
        </p:txBody>
      </p:sp>
      <p:pic>
        <p:nvPicPr>
          <p:cNvPr id="6" name="Image 5" descr="Une image contenant église, sculpture, Sculpture sur pierre, bâtiment&#10;&#10;Description générée automatiquement">
            <a:extLst>
              <a:ext uri="{FF2B5EF4-FFF2-40B4-BE49-F238E27FC236}">
                <a16:creationId xmlns:a16="http://schemas.microsoft.com/office/drawing/2014/main" id="{17DDE1CB-9097-137F-30E6-85CF09B92A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1499" y="225000"/>
            <a:ext cx="4804501" cy="6408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56EA36B-D7A7-BA08-4EF0-ED0959A416E8}"/>
              </a:ext>
            </a:extLst>
          </p:cNvPr>
          <p:cNvSpPr txBox="1"/>
          <p:nvPr/>
        </p:nvSpPr>
        <p:spPr>
          <a:xfrm>
            <a:off x="7818120" y="-226499"/>
            <a:ext cx="358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Statue de Saint Exupère</a:t>
            </a:r>
          </a:p>
        </p:txBody>
      </p:sp>
    </p:spTree>
    <p:extLst>
      <p:ext uri="{BB962C8B-B14F-4D97-AF65-F5344CB8AC3E}">
        <p14:creationId xmlns:p14="http://schemas.microsoft.com/office/powerpoint/2010/main" val="319602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ymétrie, église&#10;&#10;Description générée automatiquement">
            <a:extLst>
              <a:ext uri="{FF2B5EF4-FFF2-40B4-BE49-F238E27FC236}">
                <a16:creationId xmlns:a16="http://schemas.microsoft.com/office/drawing/2014/main" id="{97130258-FEC8-D8A4-8EF5-6063D29D6F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318" y="459000"/>
            <a:ext cx="868936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982008-CF31-0AF1-5E9B-D902FFDF4CD1}"/>
              </a:ext>
            </a:extLst>
          </p:cNvPr>
          <p:cNvSpPr txBox="1"/>
          <p:nvPr/>
        </p:nvSpPr>
        <p:spPr>
          <a:xfrm>
            <a:off x="2560320" y="6399000"/>
            <a:ext cx="7738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Fresque de l'agneau pascal en face de la chapelle du Crucifix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29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statue, piédestal&#10;&#10;Description générée automatiquement">
            <a:extLst>
              <a:ext uri="{FF2B5EF4-FFF2-40B4-BE49-F238E27FC236}">
                <a16:creationId xmlns:a16="http://schemas.microsoft.com/office/drawing/2014/main" id="{A4D41E41-69B8-0D69-6652-8331D7DE31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253" y="279000"/>
            <a:ext cx="880349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0750FF-DF90-D8B5-E90C-F14610B1B35D}"/>
              </a:ext>
            </a:extLst>
          </p:cNvPr>
          <p:cNvSpPr txBox="1"/>
          <p:nvPr/>
        </p:nvSpPr>
        <p:spPr>
          <a:xfrm>
            <a:off x="4469130" y="5748003"/>
            <a:ext cx="6732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fonts baptismaux</a:t>
            </a:r>
          </a:p>
        </p:txBody>
      </p:sp>
    </p:spTree>
    <p:extLst>
      <p:ext uri="{BB962C8B-B14F-4D97-AF65-F5344CB8AC3E}">
        <p14:creationId xmlns:p14="http://schemas.microsoft.com/office/powerpoint/2010/main" val="281570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église, symbole&#10;&#10;Description générée automatiquement">
            <a:extLst>
              <a:ext uri="{FF2B5EF4-FFF2-40B4-BE49-F238E27FC236}">
                <a16:creationId xmlns:a16="http://schemas.microsoft.com/office/drawing/2014/main" id="{D810DB67-1959-D198-CA1D-948349DB36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6587" y="189000"/>
            <a:ext cx="6098825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BFED59-F89F-32FB-1E1D-0AEB93CC2EFA}"/>
              </a:ext>
            </a:extLst>
          </p:cNvPr>
          <p:cNvSpPr txBox="1"/>
          <p:nvPr/>
        </p:nvSpPr>
        <p:spPr>
          <a:xfrm>
            <a:off x="9259712" y="3151109"/>
            <a:ext cx="27774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r>
              <a:rPr lang="fr-FR" sz="2400" b="1" dirty="0">
                <a:solidFill>
                  <a:srgbClr val="FFFF00"/>
                </a:solidFill>
              </a:rPr>
              <a:t>Monument aux morts de la paroisse de Saint-Sernin</a:t>
            </a:r>
          </a:p>
        </p:txBody>
      </p:sp>
    </p:spTree>
    <p:extLst>
      <p:ext uri="{BB962C8B-B14F-4D97-AF65-F5344CB8AC3E}">
        <p14:creationId xmlns:p14="http://schemas.microsoft.com/office/powerpoint/2010/main" val="1019879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culpture, Sculpture sur pierre, bâtiment&#10;&#10;Description générée automatiquement">
            <a:extLst>
              <a:ext uri="{FF2B5EF4-FFF2-40B4-BE49-F238E27FC236}">
                <a16:creationId xmlns:a16="http://schemas.microsoft.com/office/drawing/2014/main" id="{B601EAD4-3026-4349-7545-371DFDD790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0"/>
            <a:ext cx="51418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Sculpture sur pierre, Sculpture&#10;&#10;Description générée automatiquement">
            <a:extLst>
              <a:ext uri="{FF2B5EF4-FFF2-40B4-BE49-F238E27FC236}">
                <a16:creationId xmlns:a16="http://schemas.microsoft.com/office/drawing/2014/main" id="{D172603A-DC45-C937-8BB8-17E38F2057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53" y="189000"/>
            <a:ext cx="4567399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EA3A1D-08A5-3B42-FBE0-87F86302E0D0}"/>
              </a:ext>
            </a:extLst>
          </p:cNvPr>
          <p:cNvSpPr txBox="1"/>
          <p:nvPr/>
        </p:nvSpPr>
        <p:spPr>
          <a:xfrm>
            <a:off x="5107305" y="5699727"/>
            <a:ext cx="1977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de Saint Sylve</a:t>
            </a:r>
          </a:p>
        </p:txBody>
      </p:sp>
      <p:pic>
        <p:nvPicPr>
          <p:cNvPr id="6" name="Image 5" descr="Une image contenant Lieux sacrés, lieu de culte, sanctuaire, église&#10;&#10;Description générée automatiquement">
            <a:extLst>
              <a:ext uri="{FF2B5EF4-FFF2-40B4-BE49-F238E27FC236}">
                <a16:creationId xmlns:a16="http://schemas.microsoft.com/office/drawing/2014/main" id="{9F6C352A-0A2C-8D47-158F-5A46FC942A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9358" y="189000"/>
            <a:ext cx="3359689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D9C952B-10DE-2C2B-6C42-AF06578ED8E7}"/>
              </a:ext>
            </a:extLst>
          </p:cNvPr>
          <p:cNvSpPr txBox="1"/>
          <p:nvPr/>
        </p:nvSpPr>
        <p:spPr>
          <a:xfrm>
            <a:off x="6526530" y="594360"/>
            <a:ext cx="19773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Ensemble du tombeau de Saint-Saturnin.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D0F52D6-4ED3-8BD3-64BF-A31B00AD1C68}"/>
              </a:ext>
            </a:extLst>
          </p:cNvPr>
          <p:cNvSpPr txBox="1"/>
          <p:nvPr/>
        </p:nvSpPr>
        <p:spPr>
          <a:xfrm>
            <a:off x="5627471" y="5203521"/>
            <a:ext cx="1590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38C5D33-8FDB-5D4A-CA78-6A018A805801}"/>
              </a:ext>
            </a:extLst>
          </p:cNvPr>
          <p:cNvSpPr txBox="1"/>
          <p:nvPr/>
        </p:nvSpPr>
        <p:spPr>
          <a:xfrm>
            <a:off x="6914299" y="484929"/>
            <a:ext cx="1360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4744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bâtiment, grave, sol&#10;&#10;Description générée automatiquement">
            <a:extLst>
              <a:ext uri="{FF2B5EF4-FFF2-40B4-BE49-F238E27FC236}">
                <a16:creationId xmlns:a16="http://schemas.microsoft.com/office/drawing/2014/main" id="{E3263223-6AF8-37C6-92C7-3A3B6B93F0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5179" y="279000"/>
            <a:ext cx="86616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61C9A1-107A-83CC-73C6-ED5642635580}"/>
              </a:ext>
            </a:extLst>
          </p:cNvPr>
          <p:cNvSpPr txBox="1"/>
          <p:nvPr/>
        </p:nvSpPr>
        <p:spPr>
          <a:xfrm>
            <a:off x="5172831" y="5886271"/>
            <a:ext cx="7669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maître-autel</a:t>
            </a:r>
          </a:p>
        </p:txBody>
      </p:sp>
    </p:spTree>
    <p:extLst>
      <p:ext uri="{BB962C8B-B14F-4D97-AF65-F5344CB8AC3E}">
        <p14:creationId xmlns:p14="http://schemas.microsoft.com/office/powerpoint/2010/main" val="52821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mur, coffre, intérieur&#10;&#10;Description générée automatiquement">
            <a:extLst>
              <a:ext uri="{FF2B5EF4-FFF2-40B4-BE49-F238E27FC236}">
                <a16:creationId xmlns:a16="http://schemas.microsoft.com/office/drawing/2014/main" id="{85311386-80BB-10E6-2AE3-C419582344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186" y="279000"/>
            <a:ext cx="609562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AE7A7B-137E-251E-70FE-DF1627E5396E}"/>
              </a:ext>
            </a:extLst>
          </p:cNvPr>
          <p:cNvSpPr txBox="1"/>
          <p:nvPr/>
        </p:nvSpPr>
        <p:spPr>
          <a:xfrm>
            <a:off x="262890" y="2857500"/>
            <a:ext cx="30289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Croisée du transept vue depuis le Sud : un faux appareil de pierres polychromes est encore visible sur les piliers ouest.</a:t>
            </a:r>
          </a:p>
        </p:txBody>
      </p:sp>
    </p:spTree>
    <p:extLst>
      <p:ext uri="{BB962C8B-B14F-4D97-AF65-F5344CB8AC3E}">
        <p14:creationId xmlns:p14="http://schemas.microsoft.com/office/powerpoint/2010/main" val="39602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8129B30-F7DD-3DD8-CC8D-3E9B1D9F2235}"/>
              </a:ext>
            </a:extLst>
          </p:cNvPr>
          <p:cNvSpPr txBox="1"/>
          <p:nvPr/>
        </p:nvSpPr>
        <p:spPr>
          <a:xfrm>
            <a:off x="1916430" y="783877"/>
            <a:ext cx="8747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L’Eglise Saint-Sernin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1455644-214B-5334-852D-17836E92EA36}"/>
              </a:ext>
            </a:extLst>
          </p:cNvPr>
          <p:cNvSpPr txBox="1"/>
          <p:nvPr/>
        </p:nvSpPr>
        <p:spPr>
          <a:xfrm>
            <a:off x="4743450" y="1710077"/>
            <a:ext cx="641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De Toulouse N°2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E6AD9E5-467F-9A89-DD49-EF5FC0581987}"/>
              </a:ext>
            </a:extLst>
          </p:cNvPr>
          <p:cNvSpPr txBox="1"/>
          <p:nvPr/>
        </p:nvSpPr>
        <p:spPr>
          <a:xfrm>
            <a:off x="3714750" y="2636277"/>
            <a:ext cx="8058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ECA1B3D-1056-3556-CB86-9801ABDC975E}"/>
              </a:ext>
            </a:extLst>
          </p:cNvPr>
          <p:cNvSpPr txBox="1"/>
          <p:nvPr/>
        </p:nvSpPr>
        <p:spPr>
          <a:xfrm>
            <a:off x="4274820" y="3656496"/>
            <a:ext cx="6309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759A69-2104-B3AA-5CD0-CE8A5BB726B0}"/>
              </a:ext>
            </a:extLst>
          </p:cNvPr>
          <p:cNvSpPr txBox="1"/>
          <p:nvPr/>
        </p:nvSpPr>
        <p:spPr>
          <a:xfrm>
            <a:off x="5920740" y="4563148"/>
            <a:ext cx="4743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01837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flip dir="r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381</Words>
  <Application>Microsoft Office PowerPoint</Application>
  <PresentationFormat>Grand écran</PresentationFormat>
  <Paragraphs>60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2024-06-22T08:15:31Z</dcterms:created>
  <dcterms:modified xsi:type="dcterms:W3CDTF">2024-06-22T13:19:23Z</dcterms:modified>
</cp:coreProperties>
</file>