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71" r:id="rId2"/>
    <p:sldId id="260" r:id="rId3"/>
    <p:sldId id="287" r:id="rId4"/>
    <p:sldId id="286" r:id="rId5"/>
    <p:sldId id="285" r:id="rId6"/>
    <p:sldId id="284" r:id="rId7"/>
    <p:sldId id="283" r:id="rId8"/>
    <p:sldId id="282" r:id="rId9"/>
    <p:sldId id="281" r:id="rId10"/>
    <p:sldId id="280" r:id="rId11"/>
    <p:sldId id="279" r:id="rId12"/>
    <p:sldId id="277" r:id="rId13"/>
    <p:sldId id="278" r:id="rId14"/>
    <p:sldId id="276" r:id="rId15"/>
    <p:sldId id="275" r:id="rId16"/>
    <p:sldId id="274" r:id="rId17"/>
    <p:sldId id="273" r:id="rId18"/>
    <p:sldId id="272" r:id="rId19"/>
    <p:sldId id="270" r:id="rId20"/>
    <p:sldId id="269" r:id="rId21"/>
    <p:sldId id="268" r:id="rId22"/>
    <p:sldId id="267" r:id="rId23"/>
    <p:sldId id="266" r:id="rId24"/>
    <p:sldId id="265" r:id="rId25"/>
    <p:sldId id="264" r:id="rId26"/>
    <p:sldId id="263" r:id="rId27"/>
    <p:sldId id="262" r:id="rId28"/>
    <p:sldId id="261" r:id="rId29"/>
    <p:sldId id="259" r:id="rId30"/>
    <p:sldId id="258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440" autoAdjust="0"/>
    <p:restoredTop sz="94660"/>
  </p:normalViewPr>
  <p:slideViewPr>
    <p:cSldViewPr snapToGrid="0">
      <p:cViewPr varScale="1">
        <p:scale>
          <a:sx n="74" d="100"/>
          <a:sy n="74" d="100"/>
        </p:scale>
        <p:origin x="4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61A97D-D1FD-4A86-A49C-B224FF46F9DF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C1CB8F-1F28-4EA8-9345-98645B9F5E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6277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C1CB8F-1F28-4EA8-9345-98645B9F5E6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8109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C1CB8F-1F28-4EA8-9345-98645B9F5E68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66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B713EA-EDC8-2D27-4AD9-8CEF59E705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938EBEF-87D0-3456-E096-E703600F21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29B252-4663-EAEA-DC07-10657B62D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E335-933B-4497-92EF-774B1C737AA7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5E0B45-0F7E-969F-340F-A6804A45A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9352612-E3B1-03BE-4B2E-23180B679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8BB3-EC74-46EF-88A7-0DF4BDC8B1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51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E37049-77AB-F08A-8DC0-07BB7E6060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6CB36BE-BC5C-4D85-1BAA-AEED7ED2F5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EC8CEA-2017-6881-D2FD-330B6FBCC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E335-933B-4497-92EF-774B1C737AA7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7FF9C6-6022-334A-FDD8-D9EDDABA2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47E49D-8723-0344-555D-23F6BE700A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8BB3-EC74-46EF-88A7-0DF4BDC8B1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9573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CF066A-3AFC-C147-DD91-1D8FDEDE50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CE5837A-890B-8D00-6186-D82D8FF388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95417D-E538-CA83-2F70-D761F21A5B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E335-933B-4497-92EF-774B1C737AA7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1C9F0A-38F3-6831-93C9-BF8FE2A98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58D722-2C35-40D8-7D0A-494CAED3B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8BB3-EC74-46EF-88A7-0DF4BDC8B1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13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60438D-881C-DE8F-0013-5867FCF15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B0D889F-59B3-9DDB-5172-6346EC5DD7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FB13589-AEC5-F9D4-A37A-D12901DBDF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694A3BD-B55E-DC4F-77CB-DC6C5CF08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E335-933B-4497-92EF-774B1C737AA7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549B847-8ECC-BEF8-6B6B-819A2664D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841C548-61C9-A042-ACC2-6F37C34DB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8BB3-EC74-46EF-88A7-0DF4BDC8B1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385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681DD7-4A3F-F136-035D-86BC6E7A9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600971E-189F-BC78-A6A2-C9C299F635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D7E5BDE-9813-572E-531F-2C06E37F6B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F0E4CA8-BFCE-3406-006A-C2317D601F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721351F-1A89-D339-607D-74C3502CBD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27FC945-9DF1-5C37-F9E5-73AE1D7763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E335-933B-4497-92EF-774B1C737AA7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841959B-8EF2-2BD7-E3CB-8FD775DD9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F683098-895C-70F1-3D2A-3583807D9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8BB3-EC74-46EF-88A7-0DF4BDC8B1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71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732FA6-7DDA-2B03-8767-5AD93AB8F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A9DB5A3-EF27-9A99-82CA-5082D80E3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E335-933B-4497-92EF-774B1C737AA7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2796BFB-FC6B-8821-4CD5-57A4FFAB0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667D0B9-443D-4BFD-5993-C5EF133CF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8BB3-EC74-46EF-88A7-0DF4BDC8B1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7866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2912D70-FF25-2B0C-FDD1-9225E4077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E335-933B-4497-92EF-774B1C737AA7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2B321A8-0100-BAA9-743B-AB08F0B09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C3D5060-504A-3554-A682-591397290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8BB3-EC74-46EF-88A7-0DF4BDC8B1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103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352325-5FFB-0E5C-A993-1BE5690E7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43BD7ED-DEBB-0B28-A38F-D1FD4B83B6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E12FA49-62DD-835B-9A9F-0B0FA4A7AD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6AF2000-6530-82C1-74DE-9924EE111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E335-933B-4497-92EF-774B1C737AA7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AD414B7-72D4-2767-9D04-FC398FF2A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707ED82-253C-6D4B-1946-482FDA54C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8BB3-EC74-46EF-88A7-0DF4BDC8B1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0676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506F8A-D12F-7ED9-F385-9A3C0BEA37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6087D0E-101E-A3D6-4392-BF803145F4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8F36C9F-DD96-BF75-85DE-31105B8367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F5FC73E-D158-D8A0-93BF-9DEA75AD1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E335-933B-4497-92EF-774B1C737AA7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C1E7122-7751-13AE-B593-37F63BEEE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A0C5ECA-1A8F-624E-9E9F-5204C6806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8BB3-EC74-46EF-88A7-0DF4BDC8B1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7482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3CF991-64E2-FF53-34D1-6CB6F56B6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05DCF9-4E81-26FE-F85B-447CD90309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CF1FBC-DEC5-65AC-7096-3B90B9A5F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E335-933B-4497-92EF-774B1C737AA7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9E052E9-9D1F-AC4B-5B1C-4560F0787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F9A2E2-31A1-40EB-0164-3B80CB661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8BB3-EC74-46EF-88A7-0DF4BDC8B1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171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66633B2-DC95-3C0E-E7CF-1DD0ADBA4A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02C5CB-D1FC-5EFB-4EBB-2BB6F76411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313FF20-EF04-E33B-11A7-5E9161BD8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EE335-933B-4497-92EF-774B1C737AA7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7CDFE5E-2C79-4B46-4F64-74F5CD10E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11EFAFE-BA57-56FA-1163-8670E2D96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8BB3-EC74-46EF-88A7-0DF4BDC8B1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055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67C1158-4395-3DE8-7461-21E061F770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D8C1CBC-F3D9-CA3D-E445-A1B1976FEE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7A744C-4E25-DD47-75B0-8D7AC536CE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6EE335-933B-4497-92EF-774B1C737AA7}" type="datetimeFigureOut">
              <a:rPr lang="fr-FR" smtClean="0"/>
              <a:t>22/06/2024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1A73848-1D61-3DC6-21A5-D9A9726CDA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DB7BCA-C247-D39F-FCD1-CCFCC8E933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BD78BB3-EC74-46EF-88A7-0DF4BDC8B1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144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lieu de culte, bâtiment, voiture&#10;&#10;Description générée automatiquement">
            <a:extLst>
              <a:ext uri="{FF2B5EF4-FFF2-40B4-BE49-F238E27FC236}">
                <a16:creationId xmlns:a16="http://schemas.microsoft.com/office/drawing/2014/main" id="{07CE8313-B5CF-A95E-BF4B-1764263046D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207" y="185420"/>
            <a:ext cx="11283586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57277D-EAF2-95F7-F6AE-357C9ED04698}"/>
              </a:ext>
            </a:extLst>
          </p:cNvPr>
          <p:cNvSpPr txBox="1"/>
          <p:nvPr/>
        </p:nvSpPr>
        <p:spPr>
          <a:xfrm>
            <a:off x="3098364" y="372580"/>
            <a:ext cx="69725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Basilique Saint-Sernin de Toulouse – N°1</a:t>
            </a:r>
          </a:p>
        </p:txBody>
      </p:sp>
    </p:spTree>
    <p:extLst>
      <p:ext uri="{BB962C8B-B14F-4D97-AF65-F5344CB8AC3E}">
        <p14:creationId xmlns:p14="http://schemas.microsoft.com/office/powerpoint/2010/main" val="1951737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  <p:sndAc>
          <p:stSnd loop="1">
            <p:snd r:embed="rId3" name="Chants chrétiens. Le Credo (en latin avec paroles et traduction).wav"/>
          </p:stSnd>
        </p:sndAc>
      </p:transition>
    </mc:Choice>
    <mc:Fallback>
      <p:transition spd="slow" advClick="0" advTm="8000">
        <p:fade/>
        <p:sndAc>
          <p:stSnd loop="1">
            <p:snd r:embed="rId3" name="Chants chrétiens. Le Credo (en latin avec paroles et traduction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EA13B0-BCA0-EBEE-ABEB-685D1FF7617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/>
              <a:t>La basilique Saint-Sernin est le plus important édifice religieux catholique de Toulouse, chef-lieu de la région Occitanie. Elle se situe au cœur de la place du même nom, dans le secteur 1 de la ville. C'est une des plus grandes églises romanes conservées en Europe, avec la cathédrale de Spire, en Allemagne, et la cathédrale de Saint-Jacques-de-Compostelle, en Espagne.</a:t>
            </a:r>
          </a:p>
        </p:txBody>
      </p:sp>
    </p:spTree>
    <p:extLst>
      <p:ext uri="{BB962C8B-B14F-4D97-AF65-F5344CB8AC3E}">
        <p14:creationId xmlns:p14="http://schemas.microsoft.com/office/powerpoint/2010/main" val="280625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église, arcade, coffre&#10;&#10;Description générée automatiquement">
            <a:extLst>
              <a:ext uri="{FF2B5EF4-FFF2-40B4-BE49-F238E27FC236}">
                <a16:creationId xmlns:a16="http://schemas.microsoft.com/office/drawing/2014/main" id="{E62F00F8-BFC1-FF75-EE23-A639DC13ED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7145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4DC02A-7267-2FF4-C8A0-ED2DD1CA8F99}"/>
              </a:ext>
            </a:extLst>
          </p:cNvPr>
          <p:cNvSpPr txBox="1"/>
          <p:nvPr/>
        </p:nvSpPr>
        <p:spPr>
          <a:xfrm>
            <a:off x="2181030" y="5525565"/>
            <a:ext cx="8595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crypte, sous le sol de laquelle se trouvent les restes de l'abside de la deuxième basilique.</a:t>
            </a:r>
          </a:p>
        </p:txBody>
      </p:sp>
    </p:spTree>
    <p:extLst>
      <p:ext uri="{BB962C8B-B14F-4D97-AF65-F5344CB8AC3E}">
        <p14:creationId xmlns:p14="http://schemas.microsoft.com/office/powerpoint/2010/main" val="1354330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pierre, sol, intérieur&#10;&#10;Description générée automatiquement">
            <a:extLst>
              <a:ext uri="{FF2B5EF4-FFF2-40B4-BE49-F238E27FC236}">
                <a16:creationId xmlns:a16="http://schemas.microsoft.com/office/drawing/2014/main" id="{A07B62F6-19E5-7F77-6555-EBA0AB743C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8" y="189000"/>
            <a:ext cx="4858484" cy="6480000"/>
          </a:xfrm>
          <a:prstGeom prst="rect">
            <a:avLst/>
          </a:prstGeom>
          <a:ln w="41275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A296C4-6013-7622-7087-7F30565CCAA9}"/>
              </a:ext>
            </a:extLst>
          </p:cNvPr>
          <p:cNvSpPr txBox="1"/>
          <p:nvPr/>
        </p:nvSpPr>
        <p:spPr>
          <a:xfrm>
            <a:off x="8652510" y="2377440"/>
            <a:ext cx="33832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Un four à chaux découvert dans le sous-sol du musée Saint-Raymond.</a:t>
            </a:r>
          </a:p>
        </p:txBody>
      </p:sp>
    </p:spTree>
    <p:extLst>
      <p:ext uri="{BB962C8B-B14F-4D97-AF65-F5344CB8AC3E}">
        <p14:creationId xmlns:p14="http://schemas.microsoft.com/office/powerpoint/2010/main" val="338442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culpture, bâtiment, Sculpture sur pierre&#10;&#10;Description générée automatiquement">
            <a:extLst>
              <a:ext uri="{FF2B5EF4-FFF2-40B4-BE49-F238E27FC236}">
                <a16:creationId xmlns:a16="http://schemas.microsoft.com/office/drawing/2014/main" id="{B87E5D6B-118A-872B-8C20-321AC4B917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000" y="194310"/>
            <a:ext cx="105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C920DC-E369-EEDC-ACDB-812029C19F7D}"/>
              </a:ext>
            </a:extLst>
          </p:cNvPr>
          <p:cNvSpPr txBox="1"/>
          <p:nvPr/>
        </p:nvSpPr>
        <p:spPr>
          <a:xfrm>
            <a:off x="2537460" y="6085277"/>
            <a:ext cx="10168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sarcophage paléochrétien du « comte de l'An mil ».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501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culpture sur pierre, statue, bâtiment&#10;&#10;Description générée automatiquement">
            <a:extLst>
              <a:ext uri="{FF2B5EF4-FFF2-40B4-BE49-F238E27FC236}">
                <a16:creationId xmlns:a16="http://schemas.microsoft.com/office/drawing/2014/main" id="{D4597572-B8C2-8D34-C938-AE159E9DB1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2487" y="189000"/>
            <a:ext cx="3235433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E9287E-342F-0696-A184-9B0A586BA432}"/>
              </a:ext>
            </a:extLst>
          </p:cNvPr>
          <p:cNvSpPr txBox="1"/>
          <p:nvPr/>
        </p:nvSpPr>
        <p:spPr>
          <a:xfrm>
            <a:off x="125730" y="3211830"/>
            <a:ext cx="40410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Durand de </a:t>
            </a:r>
            <a:r>
              <a:rPr lang="fr-FR" sz="2400" b="1" dirty="0" err="1">
                <a:solidFill>
                  <a:srgbClr val="FFFF00"/>
                </a:solidFill>
              </a:rPr>
              <a:t>Bredon</a:t>
            </a:r>
            <a:r>
              <a:rPr lang="fr-FR" sz="2400" b="1" dirty="0">
                <a:solidFill>
                  <a:srgbClr val="FFFF00"/>
                </a:solidFill>
              </a:rPr>
              <a:t>, abbé de Moissac et évêque de Toulouse (pilier du cloitre de Moissac).</a:t>
            </a:r>
          </a:p>
        </p:txBody>
      </p:sp>
    </p:spTree>
    <p:extLst>
      <p:ext uri="{BB962C8B-B14F-4D97-AF65-F5344CB8AC3E}">
        <p14:creationId xmlns:p14="http://schemas.microsoft.com/office/powerpoint/2010/main" val="2358304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ade, coffre, Architecture médiévale&#10;&#10;Description générée automatiquement">
            <a:extLst>
              <a:ext uri="{FF2B5EF4-FFF2-40B4-BE49-F238E27FC236}">
                <a16:creationId xmlns:a16="http://schemas.microsoft.com/office/drawing/2014/main" id="{25AEA359-54A0-722D-72B8-502DF5B686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1517" y="279000"/>
            <a:ext cx="606896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76AE90-6877-0D11-5F78-C8DDC2C7C6A2}"/>
              </a:ext>
            </a:extLst>
          </p:cNvPr>
          <p:cNvSpPr txBox="1"/>
          <p:nvPr/>
        </p:nvSpPr>
        <p:spPr>
          <a:xfrm>
            <a:off x="9130482" y="3228885"/>
            <a:ext cx="29738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croisillon sud du transept.</a:t>
            </a:r>
          </a:p>
        </p:txBody>
      </p:sp>
    </p:spTree>
    <p:extLst>
      <p:ext uri="{BB962C8B-B14F-4D97-AF65-F5344CB8AC3E}">
        <p14:creationId xmlns:p14="http://schemas.microsoft.com/office/powerpoint/2010/main" val="1311496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habits&#10;&#10;Description générée automatiquement">
            <a:extLst>
              <a:ext uri="{FF2B5EF4-FFF2-40B4-BE49-F238E27FC236}">
                <a16:creationId xmlns:a16="http://schemas.microsoft.com/office/drawing/2014/main" id="{5864EAD2-943F-6E74-EEAD-ED02B6C2F9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2619" y="189000"/>
            <a:ext cx="3945205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E7987A-49E6-52C1-2343-D76DD927D2FF}"/>
              </a:ext>
            </a:extLst>
          </p:cNvPr>
          <p:cNvSpPr txBox="1"/>
          <p:nvPr/>
        </p:nvSpPr>
        <p:spPr>
          <a:xfrm>
            <a:off x="545039" y="2857500"/>
            <a:ext cx="34975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pape Urbain II consacrant l'église Saint-Sernin, par Antoine Rivalz (1715, musée des Augustins).</a:t>
            </a:r>
          </a:p>
        </p:txBody>
      </p:sp>
    </p:spTree>
    <p:extLst>
      <p:ext uri="{BB962C8B-B14F-4D97-AF65-F5344CB8AC3E}">
        <p14:creationId xmlns:p14="http://schemas.microsoft.com/office/powerpoint/2010/main" val="3587302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Prophète, Arts visuels&#10;&#10;Description générée automatiquement">
            <a:extLst>
              <a:ext uri="{FF2B5EF4-FFF2-40B4-BE49-F238E27FC236}">
                <a16:creationId xmlns:a16="http://schemas.microsoft.com/office/drawing/2014/main" id="{CA05E6B7-F3DF-5A82-D896-8CA2FD3401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2595BB-E358-6654-2811-5C3CA65A560D}"/>
              </a:ext>
            </a:extLst>
          </p:cNvPr>
          <p:cNvSpPr txBox="1"/>
          <p:nvPr/>
        </p:nvSpPr>
        <p:spPr>
          <a:xfrm>
            <a:off x="8801100" y="3246120"/>
            <a:ext cx="33909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Guillaume IX d'Aquitaine, troubadour et protecteur des chanoines de Saint-Sernin.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780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église, chapelle&#10;&#10;Description générée automatiquement">
            <a:extLst>
              <a:ext uri="{FF2B5EF4-FFF2-40B4-BE49-F238E27FC236}">
                <a16:creationId xmlns:a16="http://schemas.microsoft.com/office/drawing/2014/main" id="{1BA4C45F-8D3F-0BD1-09E8-E4BFE963B0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3793" y="189000"/>
            <a:ext cx="4231833" cy="648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F08BFB-7C32-358E-2CB3-38D044F85172}"/>
              </a:ext>
            </a:extLst>
          </p:cNvPr>
          <p:cNvSpPr txBox="1"/>
          <p:nvPr/>
        </p:nvSpPr>
        <p:spPr>
          <a:xfrm>
            <a:off x="345272" y="2710964"/>
            <a:ext cx="33375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déambulatoire vers 1860 (anonyme, basilique Saint-Sernin).</a:t>
            </a:r>
          </a:p>
        </p:txBody>
      </p:sp>
    </p:spTree>
    <p:extLst>
      <p:ext uri="{BB962C8B-B14F-4D97-AF65-F5344CB8AC3E}">
        <p14:creationId xmlns:p14="http://schemas.microsoft.com/office/powerpoint/2010/main" val="1885138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ir et blanc, bâtiment, monochrome, château&#10;&#10;Description générée automatiquement">
            <a:extLst>
              <a:ext uri="{FF2B5EF4-FFF2-40B4-BE49-F238E27FC236}">
                <a16:creationId xmlns:a16="http://schemas.microsoft.com/office/drawing/2014/main" id="{17E290E9-3AB2-3921-0B20-C34BC6EE4B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326" y="279000"/>
            <a:ext cx="1171134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0FB494-0973-7919-CE2E-E4AFB38A18EB}"/>
              </a:ext>
            </a:extLst>
          </p:cNvPr>
          <p:cNvSpPr txBox="1"/>
          <p:nvPr/>
        </p:nvSpPr>
        <p:spPr>
          <a:xfrm>
            <a:off x="2023110" y="5657671"/>
            <a:ext cx="93840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chevet avant les restaurations, par Eugène </a:t>
            </a:r>
            <a:r>
              <a:rPr lang="fr-FR" sz="2400" b="1" dirty="0" err="1">
                <a:solidFill>
                  <a:srgbClr val="FFFF00"/>
                </a:solidFill>
              </a:rPr>
              <a:t>Trutat</a:t>
            </a:r>
            <a:r>
              <a:rPr lang="fr-FR" sz="2400" b="1" dirty="0">
                <a:solidFill>
                  <a:srgbClr val="FFFF00"/>
                </a:solidFill>
              </a:rPr>
              <a:t> (1861, archives municipales).</a:t>
            </a:r>
          </a:p>
        </p:txBody>
      </p:sp>
    </p:spTree>
    <p:extLst>
      <p:ext uri="{BB962C8B-B14F-4D97-AF65-F5344CB8AC3E}">
        <p14:creationId xmlns:p14="http://schemas.microsoft.com/office/powerpoint/2010/main" val="432160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7400180D-40E6-3A51-2069-5B791498E1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5029" y="279000"/>
            <a:ext cx="842194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F74355-A28E-9CD1-B90A-15A21B2127A3}"/>
              </a:ext>
            </a:extLst>
          </p:cNvPr>
          <p:cNvSpPr txBox="1"/>
          <p:nvPr/>
        </p:nvSpPr>
        <p:spPr>
          <a:xfrm>
            <a:off x="2628900" y="5840336"/>
            <a:ext cx="104203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Au nord de la basilique, la nouvelle place végétalisée.</a:t>
            </a:r>
          </a:p>
        </p:txBody>
      </p:sp>
    </p:spTree>
    <p:extLst>
      <p:ext uri="{BB962C8B-B14F-4D97-AF65-F5344CB8AC3E}">
        <p14:creationId xmlns:p14="http://schemas.microsoft.com/office/powerpoint/2010/main" val="3567069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Description générée automatiquement">
            <a:extLst>
              <a:ext uri="{FF2B5EF4-FFF2-40B4-BE49-F238E27FC236}">
                <a16:creationId xmlns:a16="http://schemas.microsoft.com/office/drawing/2014/main" id="{2C018403-2931-A389-1322-8D593CF211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5122" y="189000"/>
            <a:ext cx="4844859" cy="6480000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54784E-61F1-D271-6079-E068D445908C}"/>
              </a:ext>
            </a:extLst>
          </p:cNvPr>
          <p:cNvSpPr txBox="1"/>
          <p:nvPr/>
        </p:nvSpPr>
        <p:spPr>
          <a:xfrm>
            <a:off x="8481060" y="3749041"/>
            <a:ext cx="37947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Les chapelles rayonnantes et la tour-clocher</a:t>
            </a:r>
          </a:p>
        </p:txBody>
      </p:sp>
    </p:spTree>
    <p:extLst>
      <p:ext uri="{BB962C8B-B14F-4D97-AF65-F5344CB8AC3E}">
        <p14:creationId xmlns:p14="http://schemas.microsoft.com/office/powerpoint/2010/main" val="968576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ciel&#10;&#10;Description générée automatiquement">
            <a:extLst>
              <a:ext uri="{FF2B5EF4-FFF2-40B4-BE49-F238E27FC236}">
                <a16:creationId xmlns:a16="http://schemas.microsoft.com/office/drawing/2014/main" id="{A37E85CD-8AB6-879D-BE6A-EAA5552B03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5028" y="279000"/>
            <a:ext cx="842194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F752E7-E7DD-5614-091D-4EE02E623581}"/>
              </a:ext>
            </a:extLst>
          </p:cNvPr>
          <p:cNvSpPr txBox="1"/>
          <p:nvPr/>
        </p:nvSpPr>
        <p:spPr>
          <a:xfrm>
            <a:off x="3383280" y="5486221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Profil gauche des chapelles rayonnantes.</a:t>
            </a:r>
          </a:p>
        </p:txBody>
      </p:sp>
    </p:spTree>
    <p:extLst>
      <p:ext uri="{BB962C8B-B14F-4D97-AF65-F5344CB8AC3E}">
        <p14:creationId xmlns:p14="http://schemas.microsoft.com/office/powerpoint/2010/main" val="72506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3B786B81-ADD7-0713-2556-32A4FD6458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3568" y="189000"/>
            <a:ext cx="4844864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DE3361-ECF5-D301-8592-263E5737B07B}"/>
              </a:ext>
            </a:extLst>
          </p:cNvPr>
          <p:cNvSpPr txBox="1"/>
          <p:nvPr/>
        </p:nvSpPr>
        <p:spPr>
          <a:xfrm>
            <a:off x="270874" y="2954565"/>
            <a:ext cx="32461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Porte et l'enfeu des Comtes.</a:t>
            </a:r>
          </a:p>
        </p:txBody>
      </p:sp>
    </p:spTree>
    <p:extLst>
      <p:ext uri="{BB962C8B-B14F-4D97-AF65-F5344CB8AC3E}">
        <p14:creationId xmlns:p14="http://schemas.microsoft.com/office/powerpoint/2010/main" val="3603574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0C0A12A9-5110-818C-8A92-16EC5DDEA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0691" y="279000"/>
            <a:ext cx="842194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B0D9A1-F9B5-C670-4BDB-FEB1BBE7FCE4}"/>
              </a:ext>
            </a:extLst>
          </p:cNvPr>
          <p:cNvSpPr txBox="1"/>
          <p:nvPr/>
        </p:nvSpPr>
        <p:spPr>
          <a:xfrm>
            <a:off x="1444147" y="6117335"/>
            <a:ext cx="9495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Façade sud avec l'ancien portail de l'abbaye et la porte Miégeville 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444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B64636C6-4DB8-2548-52A1-5FA1657576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3570" y="189000"/>
            <a:ext cx="4844860" cy="6480000"/>
          </a:xfrm>
          <a:prstGeom prst="rect">
            <a:avLst/>
          </a:prstGeom>
          <a:ln w="41275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28600F-E80F-E5B3-BA66-A6919C048AF7}"/>
              </a:ext>
            </a:extLst>
          </p:cNvPr>
          <p:cNvSpPr txBox="1"/>
          <p:nvPr/>
        </p:nvSpPr>
        <p:spPr>
          <a:xfrm>
            <a:off x="8812530" y="1975604"/>
            <a:ext cx="298323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Monument avec une croix en fer forgée. Au centre de la croix sont placés les Instruments de la Passion. Une vigne parcourt toute la croix.</a:t>
            </a:r>
          </a:p>
        </p:txBody>
      </p:sp>
    </p:spTree>
    <p:extLst>
      <p:ext uri="{BB962C8B-B14F-4D97-AF65-F5344CB8AC3E}">
        <p14:creationId xmlns:p14="http://schemas.microsoft.com/office/powerpoint/2010/main" val="3177053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EBC48215-70F7-0F31-E5DD-19C2216D1C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3570" y="189000"/>
            <a:ext cx="4844859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3DDF76-668A-8EB0-2BEA-58A15C92CF21}"/>
              </a:ext>
            </a:extLst>
          </p:cNvPr>
          <p:cNvSpPr txBox="1"/>
          <p:nvPr/>
        </p:nvSpPr>
        <p:spPr>
          <a:xfrm>
            <a:off x="285750" y="3166110"/>
            <a:ext cx="31318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L'ancien portail de l'abbaye et la tour-clocher.</a:t>
            </a:r>
          </a:p>
        </p:txBody>
      </p:sp>
    </p:spTree>
    <p:extLst>
      <p:ext uri="{BB962C8B-B14F-4D97-AF65-F5344CB8AC3E}">
        <p14:creationId xmlns:p14="http://schemas.microsoft.com/office/powerpoint/2010/main" val="3012702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8D09F19D-371D-CE5E-F85A-94F9ECF4CF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9411" y="189000"/>
            <a:ext cx="4844861" cy="648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1A1714-8F4E-3223-9B76-BD692FDFDF32}"/>
              </a:ext>
            </a:extLst>
          </p:cNvPr>
          <p:cNvSpPr txBox="1"/>
          <p:nvPr/>
        </p:nvSpPr>
        <p:spPr>
          <a:xfrm>
            <a:off x="8606790" y="3737610"/>
            <a:ext cx="35852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façade sud.</a:t>
            </a:r>
          </a:p>
        </p:txBody>
      </p:sp>
    </p:spTree>
    <p:extLst>
      <p:ext uri="{BB962C8B-B14F-4D97-AF65-F5344CB8AC3E}">
        <p14:creationId xmlns:p14="http://schemas.microsoft.com/office/powerpoint/2010/main" val="3655856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tour, ciel&#10;&#10;Description générée automatiquement">
            <a:extLst>
              <a:ext uri="{FF2B5EF4-FFF2-40B4-BE49-F238E27FC236}">
                <a16:creationId xmlns:a16="http://schemas.microsoft.com/office/drawing/2014/main" id="{95AD0495-F0C6-C012-4B59-3308D354B4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865" y="189000"/>
            <a:ext cx="3681818" cy="648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1E3DD0-84EA-C4E3-45D8-635A9B635CBC}"/>
              </a:ext>
            </a:extLst>
          </p:cNvPr>
          <p:cNvSpPr txBox="1"/>
          <p:nvPr/>
        </p:nvSpPr>
        <p:spPr>
          <a:xfrm>
            <a:off x="1645920" y="189000"/>
            <a:ext cx="2434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clocher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142B2E78-D8D8-29A4-54F6-2E95EBE398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9028" y="189000"/>
            <a:ext cx="2937107" cy="648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294B53D-7202-6AD7-8A16-2F5D016B021E}"/>
              </a:ext>
            </a:extLst>
          </p:cNvPr>
          <p:cNvSpPr txBox="1"/>
          <p:nvPr/>
        </p:nvSpPr>
        <p:spPr>
          <a:xfrm>
            <a:off x="8913378" y="189000"/>
            <a:ext cx="2937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clocher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79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ciel, plein air, tour&#10;&#10;Description générée automatiquement">
            <a:extLst>
              <a:ext uri="{FF2B5EF4-FFF2-40B4-BE49-F238E27FC236}">
                <a16:creationId xmlns:a16="http://schemas.microsoft.com/office/drawing/2014/main" id="{A1402423-EC10-E79A-B69D-88731B9AA7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0010E34-C18E-060E-AF83-DF11C2832D24}"/>
              </a:ext>
            </a:extLst>
          </p:cNvPr>
          <p:cNvSpPr txBox="1"/>
          <p:nvPr/>
        </p:nvSpPr>
        <p:spPr>
          <a:xfrm>
            <a:off x="4874217" y="5866875"/>
            <a:ext cx="78981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Détail du clocher.</a:t>
            </a:r>
          </a:p>
        </p:txBody>
      </p:sp>
    </p:spTree>
    <p:extLst>
      <p:ext uri="{BB962C8B-B14F-4D97-AF65-F5344CB8AC3E}">
        <p14:creationId xmlns:p14="http://schemas.microsoft.com/office/powerpoint/2010/main" val="1843924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clairage naturel, bâtiment, fer, fenêtre&#10;&#10;Description générée automatiquement">
            <a:extLst>
              <a:ext uri="{FF2B5EF4-FFF2-40B4-BE49-F238E27FC236}">
                <a16:creationId xmlns:a16="http://schemas.microsoft.com/office/drawing/2014/main" id="{294FB44A-448B-3B40-8670-7CF3A2DBD3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8320" y="12573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CBF31A-09DE-A18C-3447-A0070C204960}"/>
              </a:ext>
            </a:extLst>
          </p:cNvPr>
          <p:cNvSpPr txBox="1"/>
          <p:nvPr/>
        </p:nvSpPr>
        <p:spPr>
          <a:xfrm>
            <a:off x="1993680" y="5749111"/>
            <a:ext cx="8801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Intérieur du clocher au niveau des étages gothiques.</a:t>
            </a:r>
          </a:p>
        </p:txBody>
      </p:sp>
    </p:spTree>
    <p:extLst>
      <p:ext uri="{BB962C8B-B14F-4D97-AF65-F5344CB8AC3E}">
        <p14:creationId xmlns:p14="http://schemas.microsoft.com/office/powerpoint/2010/main" val="3567143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intérieur, acier, Faisceau&#10;&#10;Description générée automatiquement">
            <a:extLst>
              <a:ext uri="{FF2B5EF4-FFF2-40B4-BE49-F238E27FC236}">
                <a16:creationId xmlns:a16="http://schemas.microsoft.com/office/drawing/2014/main" id="{B517E9FC-AC91-C3B5-B00A-1ABD994164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32ECDA-25E9-A562-9D01-924A6F682F0A}"/>
              </a:ext>
            </a:extLst>
          </p:cNvPr>
          <p:cNvSpPr txBox="1"/>
          <p:nvPr/>
        </p:nvSpPr>
        <p:spPr>
          <a:xfrm>
            <a:off x="4616670" y="5800473"/>
            <a:ext cx="81495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Intérieur de la flèche.</a:t>
            </a:r>
          </a:p>
        </p:txBody>
      </p:sp>
    </p:spTree>
    <p:extLst>
      <p:ext uri="{BB962C8B-B14F-4D97-AF65-F5344CB8AC3E}">
        <p14:creationId xmlns:p14="http://schemas.microsoft.com/office/powerpoint/2010/main" val="3980748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rte, fenêtre, plein air&#10;&#10;Description générée automatiquement">
            <a:extLst>
              <a:ext uri="{FF2B5EF4-FFF2-40B4-BE49-F238E27FC236}">
                <a16:creationId xmlns:a16="http://schemas.microsoft.com/office/drawing/2014/main" id="{B956CF5A-E02A-ADA5-F049-222FBA24C5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5246" y="279000"/>
            <a:ext cx="6021507" cy="630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AE3C13-7AE3-EE4B-8BC0-A742C1A66612}"/>
              </a:ext>
            </a:extLst>
          </p:cNvPr>
          <p:cNvSpPr txBox="1"/>
          <p:nvPr/>
        </p:nvSpPr>
        <p:spPr>
          <a:xfrm>
            <a:off x="0" y="3291840"/>
            <a:ext cx="30852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porte des Comtes</a:t>
            </a:r>
          </a:p>
        </p:txBody>
      </p:sp>
    </p:spTree>
    <p:extLst>
      <p:ext uri="{BB962C8B-B14F-4D97-AF65-F5344CB8AC3E}">
        <p14:creationId xmlns:p14="http://schemas.microsoft.com/office/powerpoint/2010/main" val="2485119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tatue, sculpture, Sculpture&#10;&#10;Description générée automatiquement">
            <a:extLst>
              <a:ext uri="{FF2B5EF4-FFF2-40B4-BE49-F238E27FC236}">
                <a16:creationId xmlns:a16="http://schemas.microsoft.com/office/drawing/2014/main" id="{F9FB571F-2382-E01B-7CEB-BFDB6EDE8E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9394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30DE6A-7354-6370-376D-20FAAE8F47B1}"/>
              </a:ext>
            </a:extLst>
          </p:cNvPr>
          <p:cNvSpPr txBox="1"/>
          <p:nvPr/>
        </p:nvSpPr>
        <p:spPr>
          <a:xfrm>
            <a:off x="2516886" y="5657671"/>
            <a:ext cx="8180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Chapiteau représentant la luxure : homme nu au sexe lacéré par deux démons</a:t>
            </a:r>
          </a:p>
        </p:txBody>
      </p:sp>
    </p:spTree>
    <p:extLst>
      <p:ext uri="{BB962C8B-B14F-4D97-AF65-F5344CB8AC3E}">
        <p14:creationId xmlns:p14="http://schemas.microsoft.com/office/powerpoint/2010/main" val="2004803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culpture, soulagement, Artefact&#10;&#10;Description générée automatiquement">
            <a:extLst>
              <a:ext uri="{FF2B5EF4-FFF2-40B4-BE49-F238E27FC236}">
                <a16:creationId xmlns:a16="http://schemas.microsoft.com/office/drawing/2014/main" id="{B04B3D01-84EB-2576-9704-F787A9E9AE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4634" y="189000"/>
            <a:ext cx="6006952" cy="648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45ECF8-1C10-F52C-8DF4-4A5BD9CA7216}"/>
              </a:ext>
            </a:extLst>
          </p:cNvPr>
          <p:cNvSpPr txBox="1"/>
          <p:nvPr/>
        </p:nvSpPr>
        <p:spPr>
          <a:xfrm>
            <a:off x="9149580" y="2771384"/>
            <a:ext cx="29096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Chapiteau évoquant la parabole du mauvais riche et du pauvre Lazare</a:t>
            </a:r>
          </a:p>
        </p:txBody>
      </p:sp>
    </p:spTree>
    <p:extLst>
      <p:ext uri="{BB962C8B-B14F-4D97-AF65-F5344CB8AC3E}">
        <p14:creationId xmlns:p14="http://schemas.microsoft.com/office/powerpoint/2010/main" val="2317948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culpture sur pierre, soulagement, Artefact&#10;&#10;Description générée automatiquement">
            <a:extLst>
              <a:ext uri="{FF2B5EF4-FFF2-40B4-BE49-F238E27FC236}">
                <a16:creationId xmlns:a16="http://schemas.microsoft.com/office/drawing/2014/main" id="{89A06C3F-9338-37EF-D096-0E37F8D4D42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25" y="279000"/>
            <a:ext cx="4200000" cy="6300000"/>
          </a:xfrm>
          <a:prstGeom prst="rect">
            <a:avLst/>
          </a:prstGeom>
          <a:ln w="412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B3661F-3C88-7CD9-1AFF-5B019E27745B}"/>
              </a:ext>
            </a:extLst>
          </p:cNvPr>
          <p:cNvSpPr txBox="1"/>
          <p:nvPr/>
        </p:nvSpPr>
        <p:spPr>
          <a:xfrm>
            <a:off x="4609578" y="3945699"/>
            <a:ext cx="27682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Chapiteau représentant Aaron et </a:t>
            </a:r>
            <a:r>
              <a:rPr lang="fr-FR" sz="2400" b="1" dirty="0" err="1"/>
              <a:t>Hour</a:t>
            </a:r>
            <a:r>
              <a:rPr lang="fr-FR" sz="2400" b="1" dirty="0"/>
              <a:t> aidant Moïse pendant sa prière.</a:t>
            </a:r>
          </a:p>
        </p:txBody>
      </p:sp>
      <p:pic>
        <p:nvPicPr>
          <p:cNvPr id="8" name="Image 7" descr="Une image contenant Sculpture, Artefact, Sculpture sur pierre, statue&#10;&#10;Description générée automatiquement">
            <a:extLst>
              <a:ext uri="{FF2B5EF4-FFF2-40B4-BE49-F238E27FC236}">
                <a16:creationId xmlns:a16="http://schemas.microsoft.com/office/drawing/2014/main" id="{2754FE38-EDF3-D3D1-F5B8-190691AD02F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5149" y="279000"/>
            <a:ext cx="3419526" cy="6480000"/>
          </a:xfrm>
          <a:prstGeom prst="rect">
            <a:avLst/>
          </a:prstGeom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7C12E27B-4B35-83E1-CDFD-A7F87B901ED7}"/>
              </a:ext>
            </a:extLst>
          </p:cNvPr>
          <p:cNvSpPr txBox="1"/>
          <p:nvPr/>
        </p:nvSpPr>
        <p:spPr>
          <a:xfrm>
            <a:off x="4868134" y="820455"/>
            <a:ext cx="37327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Modillon représentant Sol émergeant de son voile</a:t>
            </a:r>
            <a:endParaRPr lang="fr-FR" sz="2400" b="1" dirty="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A885E69C-674D-5D4D-D8C3-2BCDF4D03A77}"/>
              </a:ext>
            </a:extLst>
          </p:cNvPr>
          <p:cNvSpPr txBox="1"/>
          <p:nvPr/>
        </p:nvSpPr>
        <p:spPr>
          <a:xfrm>
            <a:off x="5126690" y="3519000"/>
            <a:ext cx="13573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1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396A3655-71E8-638C-DB35-D902543617DB}"/>
              </a:ext>
            </a:extLst>
          </p:cNvPr>
          <p:cNvSpPr txBox="1"/>
          <p:nvPr/>
        </p:nvSpPr>
        <p:spPr>
          <a:xfrm>
            <a:off x="6021002" y="235680"/>
            <a:ext cx="19039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99832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bâtiment, Sculpture, soulagement&#10;&#10;Description générée automatiquement">
            <a:extLst>
              <a:ext uri="{FF2B5EF4-FFF2-40B4-BE49-F238E27FC236}">
                <a16:creationId xmlns:a16="http://schemas.microsoft.com/office/drawing/2014/main" id="{AE70C37D-EAA7-337E-6614-20AFA85EFE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9536" y="279000"/>
            <a:ext cx="868029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B6A08D-9095-C8B1-3D40-F143D1A7E1E8}"/>
              </a:ext>
            </a:extLst>
          </p:cNvPr>
          <p:cNvSpPr txBox="1"/>
          <p:nvPr/>
        </p:nvSpPr>
        <p:spPr>
          <a:xfrm>
            <a:off x="3331924" y="5867544"/>
            <a:ext cx="84675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Tympan sculpté de la porte </a:t>
            </a:r>
            <a:r>
              <a:rPr lang="fr-FR" sz="2400" b="1" dirty="0" err="1"/>
              <a:t>Miègeville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9385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culpture, soulagement, statue&#10;&#10;Description générée automatiquement">
            <a:extLst>
              <a:ext uri="{FF2B5EF4-FFF2-40B4-BE49-F238E27FC236}">
                <a16:creationId xmlns:a16="http://schemas.microsoft.com/office/drawing/2014/main" id="{C167245E-9FDD-0875-3829-5024FDBEA1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5474" y="189000"/>
            <a:ext cx="6321952" cy="6480000"/>
          </a:xfrm>
          <a:prstGeom prst="rect">
            <a:avLst/>
          </a:prstGeom>
          <a:ln w="3810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EC7E6C-AF0C-7DCF-52BA-8E99BE89D807}"/>
              </a:ext>
            </a:extLst>
          </p:cNvPr>
          <p:cNvSpPr txBox="1"/>
          <p:nvPr/>
        </p:nvSpPr>
        <p:spPr>
          <a:xfrm>
            <a:off x="651354" y="2968668"/>
            <a:ext cx="28345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Chapiteau représentant l'Annonciation</a:t>
            </a:r>
          </a:p>
        </p:txBody>
      </p:sp>
    </p:spTree>
    <p:extLst>
      <p:ext uri="{BB962C8B-B14F-4D97-AF65-F5344CB8AC3E}">
        <p14:creationId xmlns:p14="http://schemas.microsoft.com/office/powerpoint/2010/main" val="2013886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606390C-85BD-9C05-A84E-0F96B6E3B15F}"/>
              </a:ext>
            </a:extLst>
          </p:cNvPr>
          <p:cNvSpPr txBox="1"/>
          <p:nvPr/>
        </p:nvSpPr>
        <p:spPr>
          <a:xfrm>
            <a:off x="125260" y="513568"/>
            <a:ext cx="119414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L’Eglise  - Saint – Sernin à Toulouse –N°1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3240211-38A9-C60E-7880-AA8E58788952}"/>
              </a:ext>
            </a:extLst>
          </p:cNvPr>
          <p:cNvSpPr txBox="1"/>
          <p:nvPr/>
        </p:nvSpPr>
        <p:spPr>
          <a:xfrm>
            <a:off x="3486411" y="1647989"/>
            <a:ext cx="8818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3AA245A-1B27-D595-45DC-25A519C760AD}"/>
              </a:ext>
            </a:extLst>
          </p:cNvPr>
          <p:cNvSpPr txBox="1"/>
          <p:nvPr/>
        </p:nvSpPr>
        <p:spPr>
          <a:xfrm>
            <a:off x="4137764" y="2956960"/>
            <a:ext cx="7014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89F7991-A889-20B2-9E3C-7F4D50406C2B}"/>
              </a:ext>
            </a:extLst>
          </p:cNvPr>
          <p:cNvSpPr txBox="1"/>
          <p:nvPr/>
        </p:nvSpPr>
        <p:spPr>
          <a:xfrm>
            <a:off x="5511451" y="3877624"/>
            <a:ext cx="61377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524204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387</Words>
  <Application>Microsoft Office PowerPoint</Application>
  <PresentationFormat>Grand écran</PresentationFormat>
  <Paragraphs>61</Paragraphs>
  <Slides>30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2024-06-22T05:06:06Z</dcterms:created>
  <dcterms:modified xsi:type="dcterms:W3CDTF">2024-06-22T07:49:19Z</dcterms:modified>
</cp:coreProperties>
</file>