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12" r:id="rId2"/>
  </p:sldMasterIdLst>
  <p:notesMasterIdLst>
    <p:notesMasterId r:id="rId59"/>
  </p:notesMasterIdLst>
  <p:sldIdLst>
    <p:sldId id="511" r:id="rId3"/>
    <p:sldId id="562" r:id="rId4"/>
    <p:sldId id="563" r:id="rId5"/>
    <p:sldId id="564" r:id="rId6"/>
    <p:sldId id="565" r:id="rId7"/>
    <p:sldId id="512" r:id="rId8"/>
    <p:sldId id="513" r:id="rId9"/>
    <p:sldId id="514" r:id="rId10"/>
    <p:sldId id="515" r:id="rId11"/>
    <p:sldId id="516" r:id="rId12"/>
    <p:sldId id="517" r:id="rId13"/>
    <p:sldId id="518" r:id="rId14"/>
    <p:sldId id="519" r:id="rId15"/>
    <p:sldId id="520" r:id="rId16"/>
    <p:sldId id="521" r:id="rId17"/>
    <p:sldId id="522" r:id="rId18"/>
    <p:sldId id="523" r:id="rId19"/>
    <p:sldId id="524" r:id="rId20"/>
    <p:sldId id="525" r:id="rId21"/>
    <p:sldId id="526" r:id="rId22"/>
    <p:sldId id="527" r:id="rId23"/>
    <p:sldId id="528" r:id="rId24"/>
    <p:sldId id="529" r:id="rId25"/>
    <p:sldId id="530" r:id="rId26"/>
    <p:sldId id="531" r:id="rId27"/>
    <p:sldId id="532" r:id="rId28"/>
    <p:sldId id="533" r:id="rId29"/>
    <p:sldId id="534" r:id="rId30"/>
    <p:sldId id="535" r:id="rId31"/>
    <p:sldId id="536" r:id="rId32"/>
    <p:sldId id="537" r:id="rId33"/>
    <p:sldId id="538" r:id="rId34"/>
    <p:sldId id="539" r:id="rId35"/>
    <p:sldId id="540" r:id="rId36"/>
    <p:sldId id="541" r:id="rId37"/>
    <p:sldId id="542" r:id="rId38"/>
    <p:sldId id="543" r:id="rId39"/>
    <p:sldId id="544" r:id="rId40"/>
    <p:sldId id="545" r:id="rId41"/>
    <p:sldId id="546" r:id="rId42"/>
    <p:sldId id="547" r:id="rId43"/>
    <p:sldId id="548" r:id="rId44"/>
    <p:sldId id="549" r:id="rId45"/>
    <p:sldId id="550" r:id="rId46"/>
    <p:sldId id="551" r:id="rId47"/>
    <p:sldId id="552" r:id="rId48"/>
    <p:sldId id="553" r:id="rId49"/>
    <p:sldId id="554" r:id="rId50"/>
    <p:sldId id="555" r:id="rId51"/>
    <p:sldId id="558" r:id="rId52"/>
    <p:sldId id="557" r:id="rId53"/>
    <p:sldId id="559" r:id="rId54"/>
    <p:sldId id="560" r:id="rId55"/>
    <p:sldId id="556" r:id="rId56"/>
    <p:sldId id="561" r:id="rId57"/>
    <p:sldId id="429" r:id="rId58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sMbrcOL7IO6V5ZP6Aep3g==" hashData="c3ocq30NqIkOdtMaYEWu6Y712e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58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26" y="4399878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26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8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8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3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742" y="1531293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742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2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17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24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033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0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80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348" y="212949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16" y="4399761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16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0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0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6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10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2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13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675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675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89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045" y="6344034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23" y="6344034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248" y="6344034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0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18" y="6343907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3" y="6343907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22" y="6343907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900000">
            <a:off x="1260000" y="612000"/>
            <a:ext cx="4579298" cy="3564001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" y="5292037"/>
            <a:ext cx="10261600" cy="1552866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Plain">
              <a:avLst/>
            </a:prstTxWarp>
            <a:spAutoFit/>
          </a:bodyPr>
          <a:lstStyle/>
          <a:p>
            <a:pPr defTabSz="1085981"/>
            <a:r>
              <a:rPr lang="fr-FR" sz="6100" dirty="0" smtClean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100" dirty="0" smtClean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100" dirty="0" smtClean="0">
                <a:ln w="635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les  </a:t>
            </a:r>
            <a:r>
              <a:rPr lang="fr-FR" sz="6100" dirty="0" smtClean="0">
                <a:ln w="762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MATHIS</a:t>
            </a:r>
            <a:r>
              <a:rPr lang="fr-FR" sz="6100" dirty="0" smtClean="0">
                <a:ln w="635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 en  balade </a:t>
            </a:r>
            <a:endParaRPr lang="fr-FR" sz="6100" dirty="0">
              <a:ln w="635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7024" y="0"/>
            <a:ext cx="3114576" cy="2260970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085981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1085981"/>
            <a:r>
              <a:rPr lang="fr-FR" sz="1500" b="1" dirty="0" smtClean="0">
                <a:solidFill>
                  <a:prstClr val="black"/>
                </a:solidFill>
                <a:latin typeface="Chiller" pitchFamily="82" charset="0"/>
              </a:rPr>
              <a:t>Ralph Gibson</a:t>
            </a:r>
            <a:endParaRPr lang="fr-FR" sz="1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5400000">
            <a:off x="-1368000" y="1481501"/>
            <a:ext cx="3819525" cy="922348"/>
          </a:xfrm>
          <a:prstGeom prst="rect">
            <a:avLst/>
          </a:prstGeom>
          <a:noFill/>
        </p:spPr>
        <p:txBody>
          <a:bodyPr wrap="square" lIns="90478" tIns="45234" rIns="90478" bIns="45234" rtlCol="0">
            <a:spAutoFit/>
          </a:bodyPr>
          <a:lstStyle/>
          <a:p>
            <a:pPr algn="ctr" defTabSz="108598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</a:t>
            </a:r>
          </a:p>
          <a:p>
            <a:pPr algn="ctr" defTabSz="108598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passionné de  voitures  </a:t>
            </a:r>
          </a:p>
          <a:p>
            <a:pPr algn="ctr" defTabSz="108598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pour 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le 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plaisir du 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5724000" y="2767103"/>
            <a:ext cx="1979861" cy="1757927"/>
          </a:xfrm>
          <a:prstGeom prst="rect">
            <a:avLst/>
          </a:prstGeom>
        </p:spPr>
      </p:pic>
      <p:pic>
        <p:nvPicPr>
          <p:cNvPr id="2054" name="Picture 6" descr="Logo Voiture : Marque Mathis | Format HD Png Dessin Blanc Noi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60000">
            <a:off x="4320000" y="3204000"/>
            <a:ext cx="1152000" cy="1152001"/>
          </a:xfrm>
          <a:prstGeom prst="rect">
            <a:avLst/>
          </a:prstGeom>
          <a:noFill/>
        </p:spPr>
      </p:pic>
      <p:pic>
        <p:nvPicPr>
          <p:cNvPr id="2056" name="Picture 8" descr="Logo Voiture : Marque Mathis | Format HD Png Dessin Blanc Noi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2016000" y="3454447"/>
            <a:ext cx="540000" cy="526133"/>
          </a:xfrm>
          <a:prstGeom prst="rect">
            <a:avLst/>
          </a:prstGeom>
          <a:noFill/>
        </p:spPr>
      </p:pic>
      <p:pic>
        <p:nvPicPr>
          <p:cNvPr id="13" name="Picture 8" descr="Logo Voiture : Marque Mathis | Format HD Png Dessin Blanc Noir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000" y="2988000"/>
            <a:ext cx="472542" cy="782608"/>
          </a:xfrm>
          <a:prstGeom prst="rect">
            <a:avLst/>
          </a:prstGeom>
          <a:noFill/>
        </p:spPr>
      </p:pic>
      <p:pic>
        <p:nvPicPr>
          <p:cNvPr id="2058" name="Picture 10" descr="File:Mathis automobiles logo.png - Wikimedia Common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000" y="2700189"/>
            <a:ext cx="540000" cy="537637"/>
          </a:xfrm>
          <a:prstGeom prst="rect">
            <a:avLst/>
          </a:prstGeom>
          <a:noFill/>
        </p:spPr>
      </p:pic>
      <p:pic>
        <p:nvPicPr>
          <p:cNvPr id="18" name="Didula &amp; OTTA-orchestra - Way Back Home (Live in St. Petersburg  2020).wav">
            <a:hlinkClick r:id="" action="ppaction://media"/>
          </p:cNvPr>
          <p:cNvPicPr>
            <a:picLocks noRot="1" noChangeAspect="1"/>
          </p:cNvPicPr>
          <p:nvPr>
            <a:wavAudioFile r:embed="rId1" name="Didula &amp; OTTA-orchestra - Way Back Home (Live in St. Petersburg  2020).wav"/>
          </p:nvPr>
        </p:nvPicPr>
        <p:blipFill>
          <a:blip r:embed="rId9" cstate="print"/>
          <a:stretch>
            <a:fillRect/>
          </a:stretch>
        </p:blipFill>
        <p:spPr>
          <a:xfrm>
            <a:off x="4050680" y="21241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0"/>
            <a:ext cx="1260000" cy="1260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0" y="216000"/>
            <a:ext cx="1026160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FF0000"/>
                </a:solidFill>
              </a:rPr>
              <a:t>Émile Ernest Charles </a:t>
            </a:r>
            <a:r>
              <a:rPr lang="fr-FR" sz="4000" b="1" dirty="0" smtClean="0">
                <a:solidFill>
                  <a:srgbClr val="FF0000"/>
                </a:solidFill>
              </a:rPr>
              <a:t>MATHIS</a:t>
            </a:r>
          </a:p>
          <a:p>
            <a:pPr algn="ctr"/>
            <a:endParaRPr lang="fr-FR" sz="1600" b="1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 </a:t>
            </a:r>
            <a:r>
              <a:rPr lang="fr-FR" sz="2200" b="1" dirty="0" smtClean="0"/>
              <a:t>est né à Strasbourg le 15 Mars 1880 au sein d’une famille bourgeoise d’hôteliers.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Très </a:t>
            </a:r>
            <a:r>
              <a:rPr lang="fr-FR" sz="2200" b="1" dirty="0" smtClean="0"/>
              <a:t>attiré par l’automobile naissante et doué d’un sens très aigu des affaires,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il </a:t>
            </a:r>
            <a:r>
              <a:rPr lang="fr-FR" sz="2200" b="1" dirty="0" smtClean="0"/>
              <a:t>crée une entreprise de vente, d’entretien et de réparation d’automobiles.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En </a:t>
            </a:r>
            <a:r>
              <a:rPr lang="fr-FR" sz="2200" b="1" dirty="0" smtClean="0"/>
              <a:t>1901 il est en relations d’affaires avec le constructeur d’automobiles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“</a:t>
            </a:r>
            <a:r>
              <a:rPr lang="fr-FR" sz="2200" b="1" dirty="0" smtClean="0"/>
              <a:t>De Dietrich“ pour qui travaille un certain “Ettore Bugatti“.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Au </a:t>
            </a:r>
            <a:r>
              <a:rPr lang="fr-FR" sz="2200" b="1" dirty="0" smtClean="0"/>
              <a:t>printemps 1904, Émile Mathis et Ettore Bugatti qui se sont liés d’amitié,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s’associent </a:t>
            </a:r>
            <a:r>
              <a:rPr lang="fr-FR" sz="2200" b="1" dirty="0" smtClean="0"/>
              <a:t>dans le but de fabriquer une voiture. Moins d’une année plus tard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ce </a:t>
            </a:r>
            <a:r>
              <a:rPr lang="fr-FR" sz="2200" b="1" dirty="0" smtClean="0"/>
              <a:t>sera chose faite. Durant 2 années, cette voiture type “Hermès” sera fabriquée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en </a:t>
            </a:r>
            <a:r>
              <a:rPr lang="fr-FR" sz="2200" b="1" dirty="0" smtClean="0"/>
              <a:t>un nombre très restreint d’exemplaires. Mais dès 1906, les relations entre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Émile </a:t>
            </a:r>
            <a:r>
              <a:rPr lang="fr-FR" sz="2200" b="1" dirty="0" smtClean="0"/>
              <a:t>Mathis et Ettore Bugatti se dégradent. Les deux jeunes gens mettent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fin </a:t>
            </a:r>
            <a:r>
              <a:rPr lang="fr-FR" sz="2200" b="1" dirty="0" smtClean="0"/>
              <a:t>à leur association</a:t>
            </a:r>
            <a:r>
              <a:rPr lang="fr-FR" sz="2200" b="1" dirty="0" smtClean="0"/>
              <a:t>.</a:t>
            </a:r>
            <a:r>
              <a:rPr lang="fr-FR" sz="2400" dirty="0" smtClean="0">
                <a:solidFill>
                  <a:srgbClr val="000000"/>
                </a:solidFill>
                <a:latin typeface="Arial"/>
              </a:rPr>
              <a:t> </a:t>
            </a:r>
            <a:endParaRPr lang="fr-FR" sz="2400" dirty="0" smtClean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Émile </a:t>
            </a:r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Mathis dirige son très grand garage "Auto-Mathis-Palace". Il vend plus </a:t>
            </a:r>
            <a:endParaRPr lang="fr-FR" sz="2200" b="1" dirty="0" smtClean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de </a:t>
            </a:r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500 châssis ou voitures complètes par an. Il détient le monopole des ventes </a:t>
            </a:r>
            <a:endParaRPr lang="fr-FR" sz="2200" b="1" dirty="0" smtClean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pour </a:t>
            </a:r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l'Allemagne de plusieurs marques de voitures dont les deux plus importantes semblent être "Fiat" et "De Dietrich". N'oublions pas que jusqu'en 1918, </a:t>
            </a:r>
            <a:endParaRPr lang="fr-FR" sz="2200" b="1" dirty="0" smtClean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Strasbourg </a:t>
            </a:r>
            <a:r>
              <a:rPr lang="fr-FR" sz="2200" b="1" dirty="0" smtClean="0">
                <a:solidFill>
                  <a:srgbClr val="000000"/>
                </a:solidFill>
                <a:latin typeface="+mj-lt"/>
              </a:rPr>
              <a:t>fait partie intégrante de l'Allemagne.</a:t>
            </a:r>
            <a:endParaRPr lang="fr-FR" sz="2200" b="1" dirty="0">
              <a:latin typeface="+mj-lt"/>
            </a:endParaRPr>
          </a:p>
        </p:txBody>
      </p:sp>
      <p:pic>
        <p:nvPicPr>
          <p:cNvPr id="4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0000" y="-72000"/>
            <a:ext cx="1260000" cy="1260000"/>
          </a:xfrm>
          <a:prstGeom prst="rect">
            <a:avLst/>
          </a:prstGeom>
          <a:noFill/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56000" y="637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0"/>
            <a:ext cx="1260000" cy="1260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0" y="324000"/>
            <a:ext cx="10261600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FF0000"/>
                </a:solidFill>
              </a:rPr>
              <a:t>Émile Ernest Charles </a:t>
            </a:r>
            <a:r>
              <a:rPr lang="fr-FR" sz="4000" b="1" dirty="0" smtClean="0">
                <a:solidFill>
                  <a:srgbClr val="FF0000"/>
                </a:solidFill>
              </a:rPr>
              <a:t>MATHIS</a:t>
            </a:r>
          </a:p>
          <a:p>
            <a:pPr algn="ctr"/>
            <a:endParaRPr lang="fr-FR" sz="1600" b="1" dirty="0" smtClean="0">
              <a:solidFill>
                <a:srgbClr val="FF0000"/>
              </a:solidFill>
            </a:endParaRPr>
          </a:p>
          <a:p>
            <a:pPr algn="ctr"/>
            <a:r>
              <a:rPr lang="fr-FR" sz="2200" b="1" dirty="0" smtClean="0"/>
              <a:t>Émile Mathis, né le 15 mars 1880 à Strasbourg et mort le 3 août 1956 à Genève</a:t>
            </a:r>
            <a:r>
              <a:rPr lang="fr-FR" sz="2200" b="1" dirty="0" smtClean="0"/>
              <a:t>,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est un ingénieur automobile alsacien, fondateur de la marque de constructeur automobile Mathis</a:t>
            </a:r>
            <a:r>
              <a:rPr lang="fr-FR" sz="2200" b="1" dirty="0" smtClean="0"/>
              <a:t>.</a:t>
            </a:r>
          </a:p>
          <a:p>
            <a:pPr algn="ctr"/>
            <a:endParaRPr lang="fr-FR" sz="1200" b="1" dirty="0" smtClean="0"/>
          </a:p>
          <a:p>
            <a:pPr algn="ctr"/>
            <a:r>
              <a:rPr lang="fr-FR" sz="2200" b="1" dirty="0" smtClean="0"/>
              <a:t>Vers </a:t>
            </a:r>
            <a:r>
              <a:rPr lang="fr-FR" sz="2200" b="1" dirty="0" smtClean="0"/>
              <a:t>1910 apparaissent les premières voitures portant l'inscription Mathis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sur </a:t>
            </a:r>
            <a:r>
              <a:rPr lang="fr-FR" sz="2200" b="1" dirty="0" smtClean="0"/>
              <a:t>le haut du radiateur. Il semblerait qu'il s'agisse de châssis "</a:t>
            </a:r>
            <a:r>
              <a:rPr lang="fr-FR" sz="2200" b="1" dirty="0" err="1" smtClean="0"/>
              <a:t>Stoewer</a:t>
            </a:r>
            <a:r>
              <a:rPr lang="fr-FR" sz="2200" b="1" dirty="0" smtClean="0"/>
              <a:t>"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ou </a:t>
            </a:r>
            <a:r>
              <a:rPr lang="fr-FR" sz="2200" b="1" dirty="0" smtClean="0"/>
              <a:t>"Fiat", carrossés à Strasbourg, puis vendus sous la marque Mathis</a:t>
            </a:r>
            <a:r>
              <a:rPr lang="fr-FR" sz="2200" b="1" dirty="0" smtClean="0"/>
              <a:t>.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"</a:t>
            </a:r>
            <a:r>
              <a:rPr lang="fr-FR" sz="2200" b="1" dirty="0" err="1" smtClean="0"/>
              <a:t>Stoewer</a:t>
            </a:r>
            <a:r>
              <a:rPr lang="fr-FR" sz="2200" b="1" dirty="0" smtClean="0"/>
              <a:t>" était un constructeur d'automobiles installé dans la ville Allemande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de </a:t>
            </a:r>
            <a:r>
              <a:rPr lang="fr-FR" sz="2200" b="1" dirty="0" smtClean="0"/>
              <a:t>Stettin (aujourd’hui en Pologne).</a:t>
            </a:r>
          </a:p>
          <a:p>
            <a:pPr algn="ctr"/>
            <a:r>
              <a:rPr lang="fr-FR" sz="2200" b="1" dirty="0" smtClean="0"/>
              <a:t>En Mars 1911, commence la construction de la nouvelle usine au sud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de </a:t>
            </a:r>
            <a:r>
              <a:rPr lang="fr-FR" sz="2200" b="1" dirty="0" smtClean="0"/>
              <a:t>Strasbourg. C'est au début de 1912 qu'est commercialisée la "Baby",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de </a:t>
            </a:r>
            <a:r>
              <a:rPr lang="fr-FR" sz="2200" b="1" dirty="0" smtClean="0"/>
              <a:t>conception Mathis. Une année plus tard, suivra la "</a:t>
            </a:r>
            <a:r>
              <a:rPr lang="fr-FR" sz="2200" b="1" dirty="0" err="1" smtClean="0"/>
              <a:t>Babylette</a:t>
            </a:r>
            <a:r>
              <a:rPr lang="fr-FR" sz="2200" b="1" dirty="0" smtClean="0"/>
              <a:t>".</a:t>
            </a:r>
          </a:p>
          <a:p>
            <a:pPr algn="ctr"/>
            <a:r>
              <a:rPr lang="fr-FR" sz="2200" b="1" dirty="0" smtClean="0"/>
              <a:t>Jusqu'en 1914, des voitures Mathis participent à de nombreuses courses. Il s'agit principalement de voitures de série équipées d’une carrosserie allégée.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Elles </a:t>
            </a:r>
            <a:r>
              <a:rPr lang="fr-FR" sz="2200" b="1" dirty="0" smtClean="0"/>
              <a:t>démontrent leur fiabilité et sont remarquées entre autres au Grand Prix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de </a:t>
            </a:r>
            <a:r>
              <a:rPr lang="fr-FR" sz="2200" b="1" dirty="0" smtClean="0"/>
              <a:t>l'A.C.F. à Dieppe en 1912 et au Grand Prix de France au Mans en 1913.</a:t>
            </a:r>
          </a:p>
          <a:p>
            <a:pPr algn="ctr"/>
            <a:endParaRPr lang="fr-FR" sz="2200" b="1" dirty="0">
              <a:latin typeface="+mj-lt"/>
            </a:endParaRPr>
          </a:p>
        </p:txBody>
      </p:sp>
      <p:pic>
        <p:nvPicPr>
          <p:cNvPr id="4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0000" y="-72000"/>
            <a:ext cx="1260000" cy="1260000"/>
          </a:xfrm>
          <a:prstGeom prst="rect">
            <a:avLst/>
          </a:prstGeom>
          <a:noFill/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56000" y="637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0"/>
            <a:ext cx="900000" cy="900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0" y="0"/>
            <a:ext cx="10261600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FF0000"/>
                </a:solidFill>
              </a:rPr>
              <a:t>Émile Ernest Charles </a:t>
            </a:r>
            <a:r>
              <a:rPr lang="fr-FR" sz="4000" b="1" dirty="0" smtClean="0">
                <a:solidFill>
                  <a:srgbClr val="FF0000"/>
                </a:solidFill>
              </a:rPr>
              <a:t>MATHIS</a:t>
            </a:r>
          </a:p>
          <a:p>
            <a:pPr algn="ctr"/>
            <a:endParaRPr lang="fr-FR" sz="1200" b="1" dirty="0" smtClean="0">
              <a:solidFill>
                <a:srgbClr val="FF0000"/>
              </a:solidFill>
            </a:endParaRPr>
          </a:p>
          <a:p>
            <a:pPr algn="ctr"/>
            <a:r>
              <a:rPr lang="fr-FR" sz="2200" b="1" dirty="0" smtClean="0"/>
              <a:t>Lorsque </a:t>
            </a:r>
            <a:r>
              <a:rPr lang="fr-FR" sz="2200" b="1" dirty="0" smtClean="0"/>
              <a:t>la première guerre mondiale éclate, les Mathis ont déjà </a:t>
            </a:r>
            <a:r>
              <a:rPr lang="fr-FR" sz="2200" b="1" dirty="0" smtClean="0"/>
              <a:t>acquis une </a:t>
            </a:r>
            <a:r>
              <a:rPr lang="fr-FR" sz="2200" b="1" dirty="0" smtClean="0"/>
              <a:t>certaine notoriété en Allemagne et même dans le reste de l’Europe.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Cette </a:t>
            </a:r>
            <a:r>
              <a:rPr lang="fr-FR" sz="2200" b="1" dirty="0" smtClean="0"/>
              <a:t>notoriété n’est pas uniquement due à la qualité des voitures, mais </a:t>
            </a:r>
            <a:r>
              <a:rPr lang="fr-FR" sz="2200" b="1" dirty="0" smtClean="0"/>
              <a:t>aussi au </a:t>
            </a:r>
            <a:r>
              <a:rPr lang="fr-FR" sz="2200" b="1" dirty="0" smtClean="0"/>
              <a:t>«marketing» imposé par Émile Mathis. Dès le début, il a su “vendre“ ses produits !  Le support publicitaire le plus employé à cette époque est la </a:t>
            </a:r>
            <a:r>
              <a:rPr lang="fr-FR" sz="2200" b="1" dirty="0" smtClean="0"/>
              <a:t>“</a:t>
            </a:r>
            <a:r>
              <a:rPr lang="fr-FR" sz="2200" b="1" dirty="0" smtClean="0"/>
              <a:t>carte postale“.</a:t>
            </a:r>
          </a:p>
          <a:p>
            <a:pPr algn="ctr"/>
            <a:r>
              <a:rPr lang="fr-FR" sz="2200" b="1" dirty="0" smtClean="0"/>
              <a:t>Peu de temps après le début du 1er conflit mondial, Émile Mathis déserte </a:t>
            </a:r>
            <a:r>
              <a:rPr lang="fr-FR" sz="2200" b="1" dirty="0" smtClean="0"/>
              <a:t>de </a:t>
            </a:r>
            <a:r>
              <a:rPr lang="fr-FR" sz="2200" b="1" dirty="0" smtClean="0"/>
              <a:t>l’armée Allemande et s’engage dans l’armée Française</a:t>
            </a:r>
            <a:r>
              <a:rPr lang="fr-FR" sz="2200" b="1" dirty="0" smtClean="0"/>
              <a:t>.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L’usine réquisitionnée fabrique principalement des camions militaires et des ambulances pour l’armée Allemande.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La </a:t>
            </a:r>
            <a:r>
              <a:rPr lang="fr-FR" sz="2200" b="1" dirty="0" smtClean="0"/>
              <a:t>grande époque de Mathis commence après la Première Guerre mondiale. L'Allemagne, qui a perdu la guerre, doit céder l'Alsace et la Lorraine à la France, Strasbourg redevient français. L'usine Mathis, désormais française, reprend, </a:t>
            </a:r>
            <a:r>
              <a:rPr lang="fr-FR" sz="2200" b="1" dirty="0" smtClean="0"/>
              <a:t>dès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l'été 1919, la fabrication des modèles d'avant la </a:t>
            </a:r>
            <a:r>
              <a:rPr lang="fr-FR" sz="2200" b="1" dirty="0" smtClean="0"/>
              <a:t>guerre</a:t>
            </a:r>
            <a:r>
              <a:rPr lang="fr-FR" sz="2200" b="1" dirty="0" smtClean="0"/>
              <a:t>. À partir du Salon de l'automobile de Paris de 1926, la 8 CV MY va connaître un beau succès </a:t>
            </a:r>
            <a:r>
              <a:rPr lang="fr-FR" sz="2200" b="1" dirty="0" smtClean="0"/>
              <a:t>commercial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et restera le modèle le plus produit de la marque. </a:t>
            </a:r>
            <a:r>
              <a:rPr lang="fr-FR" sz="2200" b="1" dirty="0" smtClean="0"/>
              <a:t>  Ce </a:t>
            </a:r>
            <a:r>
              <a:rPr lang="fr-FR" sz="2200" b="1" dirty="0" smtClean="0"/>
              <a:t>n’est qu’en juin 1932 que Mathis s’associe avec un grand “pétrolier“, la société Française “ANTAR“, qui </a:t>
            </a:r>
            <a:r>
              <a:rPr lang="fr-FR" sz="2200" b="1" dirty="0" smtClean="0"/>
              <a:t>raffine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ses produits non loin de Strasbourg, à Pechelbronn dans le Bas-Rhin.</a:t>
            </a:r>
          </a:p>
          <a:p>
            <a:pPr algn="ctr"/>
            <a:endParaRPr lang="fr-FR" sz="2200" b="1" dirty="0" smtClean="0"/>
          </a:p>
          <a:p>
            <a:pPr algn="ctr"/>
            <a:endParaRPr lang="fr-FR" sz="2200" b="1" dirty="0">
              <a:latin typeface="+mj-lt"/>
            </a:endParaRPr>
          </a:p>
        </p:txBody>
      </p:sp>
      <p:pic>
        <p:nvPicPr>
          <p:cNvPr id="4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40000" y="-72000"/>
            <a:ext cx="900000" cy="900000"/>
          </a:xfrm>
          <a:prstGeom prst="rect">
            <a:avLst/>
          </a:prstGeom>
          <a:noFill/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56000" y="637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2000"/>
            <a:ext cx="900000" cy="900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0" y="0"/>
            <a:ext cx="102616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FF0000"/>
                </a:solidFill>
              </a:rPr>
              <a:t>Émile Ernest Charles </a:t>
            </a:r>
            <a:r>
              <a:rPr lang="fr-FR" sz="4000" b="1" dirty="0" smtClean="0">
                <a:solidFill>
                  <a:srgbClr val="FF0000"/>
                </a:solidFill>
              </a:rPr>
              <a:t>MATHIS</a:t>
            </a:r>
          </a:p>
          <a:p>
            <a:pPr algn="ctr"/>
            <a:r>
              <a:rPr lang="fr-FR" sz="2200" b="1" dirty="0" smtClean="0"/>
              <a:t>La </a:t>
            </a:r>
            <a:r>
              <a:rPr lang="fr-FR" sz="2200" b="1" dirty="0" smtClean="0"/>
              <a:t>crise va concentrer les efforts sur une 8 CV </a:t>
            </a:r>
            <a:r>
              <a:rPr lang="fr-FR" sz="2200" b="1" dirty="0" smtClean="0"/>
              <a:t>moderne lancée </a:t>
            </a:r>
            <a:r>
              <a:rPr lang="fr-FR" sz="2200" b="1" dirty="0" smtClean="0"/>
              <a:t>au </a:t>
            </a:r>
            <a:r>
              <a:rPr lang="fr-FR" sz="2200" b="1" dirty="0" smtClean="0"/>
              <a:t>Salon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de </a:t>
            </a:r>
            <a:r>
              <a:rPr lang="fr-FR" sz="2200" b="1" dirty="0" smtClean="0"/>
              <a:t>Paris  </a:t>
            </a:r>
            <a:r>
              <a:rPr lang="fr-FR" sz="2200" b="1" dirty="0" smtClean="0"/>
              <a:t>en octobre 1932, comportant deux essieux rigides avant et arrière puis,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dans </a:t>
            </a:r>
            <a:r>
              <a:rPr lang="fr-FR" sz="2200" b="1" dirty="0" smtClean="0"/>
              <a:t>la 3e série de 1934, des roues avant indépendantes et des freins hydrauliques.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Ce </a:t>
            </a:r>
            <a:r>
              <a:rPr lang="fr-FR" sz="2200" b="1" dirty="0" smtClean="0"/>
              <a:t>fut l'âge d'or pour la marque qui employa jusqu'à 15 000 personnes dans </a:t>
            </a:r>
            <a:r>
              <a:rPr lang="fr-FR" sz="2200" b="1" dirty="0" smtClean="0"/>
              <a:t>ses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usines de la </a:t>
            </a:r>
            <a:r>
              <a:rPr lang="fr-FR" sz="2200" b="1" dirty="0" err="1" smtClean="0"/>
              <a:t>Meinau</a:t>
            </a:r>
            <a:r>
              <a:rPr lang="fr-FR" sz="2200" b="1" dirty="0" smtClean="0"/>
              <a:t> à Strasbourg</a:t>
            </a:r>
            <a:r>
              <a:rPr lang="fr-FR" sz="2200" b="1" dirty="0" smtClean="0"/>
              <a:t> entre 1925 et 1935. 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À </a:t>
            </a:r>
            <a:r>
              <a:rPr lang="fr-FR" sz="2200" b="1" dirty="0" smtClean="0"/>
              <a:t>partir de l'automne 1934, afin de résister à la Grande Dépression, Mathis s'allie avec Ford SAF qui était à la recherche d'une usine pour augmenter sa production française. L'union des deux constructeurs va donner naissance à </a:t>
            </a:r>
            <a:r>
              <a:rPr lang="fr-FR" sz="2200" b="1" dirty="0" err="1" smtClean="0"/>
              <a:t>Matford</a:t>
            </a:r>
            <a:r>
              <a:rPr lang="fr-FR" sz="2200" b="1" dirty="0" smtClean="0"/>
              <a:t>, nouvelle marque qui va construire à la fois des véhicules Mathis et des véhicules Ford. Début 1935, l'usine Mathis de Strasbourg, entièrement rééquipée par Ford, est en </a:t>
            </a:r>
            <a:r>
              <a:rPr lang="fr-FR" sz="2200" b="1" dirty="0" smtClean="0"/>
              <a:t>mesure</a:t>
            </a:r>
          </a:p>
          <a:p>
            <a:pPr algn="ctr"/>
            <a:r>
              <a:rPr lang="fr-FR" sz="2200" b="1" dirty="0" smtClean="0"/>
              <a:t> </a:t>
            </a:r>
            <a:r>
              <a:rPr lang="fr-FR" sz="2200" b="1" dirty="0" smtClean="0"/>
              <a:t>de produire la nouvelle V8-48.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Émile </a:t>
            </a:r>
            <a:r>
              <a:rPr lang="fr-FR" sz="2200" b="1" dirty="0" smtClean="0"/>
              <a:t>Mathis s'exile aux États-Unis en juin 1940 et crée la société Matam </a:t>
            </a:r>
            <a:r>
              <a:rPr lang="fr-FR" sz="2200" b="1" dirty="0" err="1" smtClean="0"/>
              <a:t>MAThis</a:t>
            </a:r>
            <a:r>
              <a:rPr lang="fr-FR" sz="2200" b="1" dirty="0" smtClean="0"/>
              <a:t> </a:t>
            </a:r>
            <a:r>
              <a:rPr lang="fr-FR" sz="2200" b="1" dirty="0" err="1" smtClean="0"/>
              <a:t>AMérique</a:t>
            </a:r>
            <a:r>
              <a:rPr lang="fr-FR" sz="2200" b="1" dirty="0" smtClean="0"/>
              <a:t> qui va participer à l'effort de guerre des Alliés en produisant, notamment, un nombre considérable d'obus pour l'US </a:t>
            </a:r>
            <a:r>
              <a:rPr lang="fr-FR" sz="2200" b="1" dirty="0" err="1" smtClean="0"/>
              <a:t>Navy</a:t>
            </a:r>
            <a:r>
              <a:rPr lang="fr-FR" sz="2200" b="1" dirty="0" smtClean="0"/>
              <a:t>.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Revenu </a:t>
            </a:r>
            <a:r>
              <a:rPr lang="fr-FR" sz="2200" b="1" dirty="0" smtClean="0"/>
              <a:t>en France en 1946, Émile Mathis a deux projets futuristes : la VL333, voiture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à </a:t>
            </a:r>
            <a:r>
              <a:rPr lang="fr-FR" sz="2200" b="1" dirty="0" smtClean="0"/>
              <a:t>trois roues légère et aérodynamique et la 666, plus haut de gamme avec un six cylindres à plat et quatre roues indépendantes. Mais ces modèles n'auront pas </a:t>
            </a:r>
            <a:endParaRPr lang="fr-FR" sz="2200" b="1" dirty="0" smtClean="0"/>
          </a:p>
          <a:p>
            <a:pPr algn="ctr"/>
            <a:r>
              <a:rPr lang="fr-FR" sz="2200" b="1" dirty="0" smtClean="0"/>
              <a:t>de </a:t>
            </a:r>
            <a:r>
              <a:rPr lang="fr-FR" sz="2200" b="1" dirty="0" smtClean="0"/>
              <a:t>suite et la marque disparaît en 1953</a:t>
            </a:r>
            <a:endParaRPr lang="fr-FR" sz="2200" b="1" dirty="0" smtClean="0"/>
          </a:p>
          <a:p>
            <a:pPr algn="ctr"/>
            <a:endParaRPr lang="fr-FR" sz="2200" b="1" dirty="0" smtClean="0"/>
          </a:p>
          <a:p>
            <a:pPr algn="ctr"/>
            <a:endParaRPr lang="fr-FR" sz="2200" b="1" dirty="0">
              <a:latin typeface="+mj-lt"/>
            </a:endParaRPr>
          </a:p>
        </p:txBody>
      </p:sp>
      <p:pic>
        <p:nvPicPr>
          <p:cNvPr id="4" name="Picture 12" descr="Ecusson belle époque Math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0000" y="-72000"/>
            <a:ext cx="900000" cy="900000"/>
          </a:xfrm>
          <a:prstGeom prst="rect">
            <a:avLst/>
          </a:prstGeom>
          <a:noFill/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56000" y="637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91915_917995723461683_5353353846971281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1519770_a1d4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0" y="2376000"/>
            <a:ext cx="720000" cy="72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91997_917995696795019_8083283589288457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1519770_a1d4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92000" y="2808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306134_917994920128430_6352889788900633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306689_917994910128431_2304323667521219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4151_917994736795115_4351474672097313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4151_917995216795067_510592581689704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019_917995496795039_5952144083479398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6m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0960" y="3060229"/>
            <a:ext cx="412254" cy="41225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145_917994600128462_5244758942135664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152_917995053461750_166898150450785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226_917995070128415_804507264605657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358_917995523461703_6623454941066654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7358_917995946794994_4739307551804861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0283_917995546795034_29771783420018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0697_917994973461758_7659286200878353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0698_917995850128337_3489464783536109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6m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000" y="2304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0718_917995193461736_3064823973760807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3774_917994670128455_4643488164221054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anim-500x5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3024000"/>
            <a:ext cx="432000" cy="43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4658_917994830128439_1864667413602032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4749_917994596795129_6369213596392942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7814_917995866795002_2215220687350508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6m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32000" y="3024000"/>
            <a:ext cx="288000" cy="28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7935_917995160128406_7321571919171458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8228_917995456795043_1400637471473654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6m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00000">
            <a:off x="6624000" y="2916000"/>
            <a:ext cx="324000" cy="32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8510_917995640128358_8395006388651811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65096_917995923461663_2228236349079097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65492_917995273461728_7989242794887287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65494_917995670128355_5609990248533457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65518_917995136795075_7652426260314331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5210_917995976794991_4362512429057500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5232_917995430128379_931674204507483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5488_917995770128345_999892639750070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5820_917994700128452_6026072050853458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8458_917994610128461_8917523271905702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8845_917995113461744_2565885751272492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8870_917995583461697_2602392954631894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9314_917995813461674_2528946325766056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82480_917995790128343_4241819504670381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85511_917995603461695_2379916098817217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03039_917994846795104_1960804659820486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03182_917995410128381_7129224373794472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15292_917995243461731_1246891142871645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22669_917994660128456_4243688393818242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22949_917994786795110_1275506575680175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39179_917994816795107_3961070586590415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39179_917995370128385_7681611473103977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photofunk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000" y="2952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77252_917995893461666_6283979990955117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  <p:pic>
        <p:nvPicPr>
          <p:cNvPr id="3" name="Image 2" descr="6m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000" y="2484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52072_917994960128426_6537006657010143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77289_917995343461721_664292145840288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78030_917994760128446_769868226791066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43499_917995286795060_1754962297734494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79406_917996023461653_1774685740116911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25" y="48419"/>
            <a:ext cx="10115550" cy="6743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089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2111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11" y="3675411"/>
            <a:ext cx="6137109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Didula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&amp;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OTTA Orchestra </a:t>
            </a: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Way  Back 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Home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649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07.06.2024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256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371"/>
            <a:ext cx="899998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940000" y="4131532"/>
            <a:ext cx="2448272" cy="1277089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1502</TotalTime>
  <Words>53</Words>
  <Application>Microsoft Office PowerPoint</Application>
  <PresentationFormat>Personnalisé</PresentationFormat>
  <Paragraphs>68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56</vt:i4>
      </vt:variant>
    </vt:vector>
  </HeadingPairs>
  <TitlesOfParts>
    <vt:vector size="58" baseType="lpstr">
      <vt:lpstr>1_Thème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245</cp:revision>
  <dcterms:created xsi:type="dcterms:W3CDTF">2020-05-12T17:47:43Z</dcterms:created>
  <dcterms:modified xsi:type="dcterms:W3CDTF">2024-06-07T21:25:08Z</dcterms:modified>
</cp:coreProperties>
</file>