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90" r:id="rId4"/>
    <p:sldId id="289" r:id="rId5"/>
    <p:sldId id="288" r:id="rId6"/>
    <p:sldId id="287" r:id="rId7"/>
    <p:sldId id="286" r:id="rId8"/>
    <p:sldId id="285" r:id="rId9"/>
    <p:sldId id="284" r:id="rId10"/>
    <p:sldId id="283" r:id="rId11"/>
    <p:sldId id="282" r:id="rId12"/>
    <p:sldId id="281" r:id="rId13"/>
    <p:sldId id="280" r:id="rId14"/>
    <p:sldId id="279" r:id="rId15"/>
    <p:sldId id="277" r:id="rId16"/>
    <p:sldId id="278" r:id="rId17"/>
    <p:sldId id="276" r:id="rId18"/>
    <p:sldId id="275" r:id="rId19"/>
    <p:sldId id="274" r:id="rId20"/>
    <p:sldId id="291"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215EDE-8A5B-425D-18EF-AA3DBC68823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D3A934F-BBA8-9CA9-C52F-D84CBAEE7A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74CEAAF-F832-4936-BA87-006649875C60}"/>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5" name="Espace réservé du pied de page 4">
            <a:extLst>
              <a:ext uri="{FF2B5EF4-FFF2-40B4-BE49-F238E27FC236}">
                <a16:creationId xmlns:a16="http://schemas.microsoft.com/office/drawing/2014/main" id="{EA7ED234-4C6C-6425-FAA2-254D2E184E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E9ABC2-ABA0-7255-07DC-CA5516480183}"/>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592882150"/>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B2B2D2-0A5C-EDC9-ED1A-D4E153C16DA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DA8C0BD-BBEA-96DE-8C86-5801C748D6B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89D4408-7A6D-A9D1-3AA0-1F7CBE8EC7AB}"/>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5" name="Espace réservé du pied de page 4">
            <a:extLst>
              <a:ext uri="{FF2B5EF4-FFF2-40B4-BE49-F238E27FC236}">
                <a16:creationId xmlns:a16="http://schemas.microsoft.com/office/drawing/2014/main" id="{6694F42F-7B81-0EEB-3CAF-3E9AE3EAE9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284068-C99E-DD54-EF5C-4D0E40FF4C33}"/>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2911782769"/>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4F0F7B-3AD2-7D13-ECC2-5422730C52F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CB9A840-E64C-3529-F2D5-970F5BB226B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69C4889-0D3B-B61F-DE90-6BBBB17C8E91}"/>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5" name="Espace réservé du pied de page 4">
            <a:extLst>
              <a:ext uri="{FF2B5EF4-FFF2-40B4-BE49-F238E27FC236}">
                <a16:creationId xmlns:a16="http://schemas.microsoft.com/office/drawing/2014/main" id="{1D40E874-5437-BA72-5A2B-E4FEFBC4037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A24275-E4D2-9CDB-2636-29D9939F4E8C}"/>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2332757023"/>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473F55-7667-32F5-7C7D-8734C7E9195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F29FF1-F339-F3D7-4D19-DC61461100B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25B9C87-C230-06AA-6A8E-56A1427828E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81194C9-09C6-D002-8EAD-184CE699EC2B}"/>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6" name="Espace réservé du pied de page 5">
            <a:extLst>
              <a:ext uri="{FF2B5EF4-FFF2-40B4-BE49-F238E27FC236}">
                <a16:creationId xmlns:a16="http://schemas.microsoft.com/office/drawing/2014/main" id="{1FCEF129-849B-463B-69BD-087908EB9B0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7F061D-F84D-354A-A871-CB9E90D1CA43}"/>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1086829045"/>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9CC1CC-89B6-9954-57AA-B4ACC55BBB8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DBF75A0-82AE-6737-827A-C8442B9CA6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39E0FA5-DD88-67E2-2CAD-2171037BD44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AA3025F-09AB-492F-B6AC-8B922199AF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9C2A5D1-12B7-0BD1-FF30-D13D84B7772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E9D21B3-A832-6B11-23E9-95E2F298A7A8}"/>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8" name="Espace réservé du pied de page 7">
            <a:extLst>
              <a:ext uri="{FF2B5EF4-FFF2-40B4-BE49-F238E27FC236}">
                <a16:creationId xmlns:a16="http://schemas.microsoft.com/office/drawing/2014/main" id="{8E031865-E8A5-46E8-79A2-2B6F30A5070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0182CF3-AB71-5112-F96A-0B3A8D9F4224}"/>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4129314338"/>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3E67AD-62A1-0B1A-EFD6-746BA49513E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05D244F-1B0C-0C2A-191E-B6CBA61AB5BE}"/>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4" name="Espace réservé du pied de page 3">
            <a:extLst>
              <a:ext uri="{FF2B5EF4-FFF2-40B4-BE49-F238E27FC236}">
                <a16:creationId xmlns:a16="http://schemas.microsoft.com/office/drawing/2014/main" id="{5E9A9301-04C5-BB8A-9943-B91BF97A09A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32E6BD-DAFB-1BC1-CCF5-B62652ABBCAC}"/>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3827535389"/>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ED92DA0-D884-40E3-FB86-0F9447FC3A83}"/>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3" name="Espace réservé du pied de page 2">
            <a:extLst>
              <a:ext uri="{FF2B5EF4-FFF2-40B4-BE49-F238E27FC236}">
                <a16:creationId xmlns:a16="http://schemas.microsoft.com/office/drawing/2014/main" id="{1EB354E6-154E-1196-8D2B-D9C9BF0800C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5322DE9-EF4C-3EEA-DC63-DD15D079222E}"/>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1572382005"/>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D4C83B-F4E6-F2A5-F45C-C43A3AD7FF6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9A60C5A-BCF4-9BA1-0A70-1587815EA0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3BD4149-1758-ACF9-A682-0F0FA1C0B1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369283C-A6D9-2622-B48E-37D52E75504F}"/>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6" name="Espace réservé du pied de page 5">
            <a:extLst>
              <a:ext uri="{FF2B5EF4-FFF2-40B4-BE49-F238E27FC236}">
                <a16:creationId xmlns:a16="http://schemas.microsoft.com/office/drawing/2014/main" id="{34CFBD37-56D6-D48D-F151-F8861FD26FD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C65F938-4B05-A1A0-686A-6081D1D027ED}"/>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3432843777"/>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DB882-4571-5E25-52FB-F2B294C9766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2785556-634B-B50C-EF70-F9DFCA209F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7E82354-D27A-230A-016C-A0105A33C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066E49D-944B-B26D-6FC5-1102F7CD0182}"/>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6" name="Espace réservé du pied de page 5">
            <a:extLst>
              <a:ext uri="{FF2B5EF4-FFF2-40B4-BE49-F238E27FC236}">
                <a16:creationId xmlns:a16="http://schemas.microsoft.com/office/drawing/2014/main" id="{183819CF-EF7B-E178-AF35-80B9CFBD6F5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1E32F4F-0944-35E5-8BB7-F7868C017D89}"/>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2753411063"/>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E0E583-2CED-0CE3-170B-1C3B214DCEF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963F254-0711-259D-5094-D4B18A8BE44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DDB869D-DDF1-EB5E-890B-96BD193765C0}"/>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5" name="Espace réservé du pied de page 4">
            <a:extLst>
              <a:ext uri="{FF2B5EF4-FFF2-40B4-BE49-F238E27FC236}">
                <a16:creationId xmlns:a16="http://schemas.microsoft.com/office/drawing/2014/main" id="{16F0BDB2-7303-34DF-98D3-6DAC3C8C058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8FDF991-FB74-2853-74E9-D6B9E35D16D2}"/>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4291031590"/>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081314C-A4B0-24C3-5BAA-692C97AEBBF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31BF45D-7145-93C3-6153-1637C1E814D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C3078A0-C9FE-A969-80FD-CD94CA3C77D0}"/>
              </a:ext>
            </a:extLst>
          </p:cNvPr>
          <p:cNvSpPr>
            <a:spLocks noGrp="1"/>
          </p:cNvSpPr>
          <p:nvPr>
            <p:ph type="dt" sz="half" idx="10"/>
          </p:nvPr>
        </p:nvSpPr>
        <p:spPr/>
        <p:txBody>
          <a:bodyPr/>
          <a:lstStyle/>
          <a:p>
            <a:fld id="{8C4DAE99-3E49-4309-B789-6847E9CCF654}" type="datetimeFigureOut">
              <a:rPr lang="fr-FR" smtClean="0"/>
              <a:t>16/06/2024</a:t>
            </a:fld>
            <a:endParaRPr lang="fr-FR"/>
          </a:p>
        </p:txBody>
      </p:sp>
      <p:sp>
        <p:nvSpPr>
          <p:cNvPr id="5" name="Espace réservé du pied de page 4">
            <a:extLst>
              <a:ext uri="{FF2B5EF4-FFF2-40B4-BE49-F238E27FC236}">
                <a16:creationId xmlns:a16="http://schemas.microsoft.com/office/drawing/2014/main" id="{EA3E7B40-D0D6-F0D9-8DED-349D28B3AC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11F494-8741-BECB-7B18-58118ECA0477}"/>
              </a:ext>
            </a:extLst>
          </p:cNvPr>
          <p:cNvSpPr>
            <a:spLocks noGrp="1"/>
          </p:cNvSpPr>
          <p:nvPr>
            <p:ph type="sldNum" sz="quarter" idx="12"/>
          </p:nvPr>
        </p:nvSpPr>
        <p:spPr/>
        <p:txBody>
          <a:bodyPr/>
          <a:lstStyle/>
          <a:p>
            <a:fld id="{193C2B9F-0F8F-4EA2-AD7E-580746731073}" type="slidenum">
              <a:rPr lang="fr-FR" smtClean="0"/>
              <a:t>‹N°›</a:t>
            </a:fld>
            <a:endParaRPr lang="fr-FR"/>
          </a:p>
        </p:txBody>
      </p:sp>
    </p:spTree>
    <p:extLst>
      <p:ext uri="{BB962C8B-B14F-4D97-AF65-F5344CB8AC3E}">
        <p14:creationId xmlns:p14="http://schemas.microsoft.com/office/powerpoint/2010/main" val="3992953915"/>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8A65904-C4C1-6C5E-DD7F-AA354FD4E8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E682D6E-4BC0-BB0E-E359-E51CD65190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D5CAE95-D5F4-6D01-4731-CF8AD7777A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4DAE99-3E49-4309-B789-6847E9CCF654}" type="datetimeFigureOut">
              <a:rPr lang="fr-FR" smtClean="0"/>
              <a:t>16/06/2024</a:t>
            </a:fld>
            <a:endParaRPr lang="fr-FR"/>
          </a:p>
        </p:txBody>
      </p:sp>
      <p:sp>
        <p:nvSpPr>
          <p:cNvPr id="5" name="Espace réservé du pied de page 4">
            <a:extLst>
              <a:ext uri="{FF2B5EF4-FFF2-40B4-BE49-F238E27FC236}">
                <a16:creationId xmlns:a16="http://schemas.microsoft.com/office/drawing/2014/main" id="{AA793DB1-4C3E-948C-BEFC-D244859A7B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B85993A-A7C4-8DC9-8D46-034321DFD8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93C2B9F-0F8F-4EA2-AD7E-580746731073}" type="slidenum">
              <a:rPr lang="fr-FR" smtClean="0"/>
              <a:t>‹N°›</a:t>
            </a:fld>
            <a:endParaRPr lang="fr-FR"/>
          </a:p>
        </p:txBody>
      </p:sp>
    </p:spTree>
    <p:extLst>
      <p:ext uri="{BB962C8B-B14F-4D97-AF65-F5344CB8AC3E}">
        <p14:creationId xmlns:p14="http://schemas.microsoft.com/office/powerpoint/2010/main" val="3554885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cadre photo&#10;&#10;Description générée automatiquement">
            <a:extLst>
              <a:ext uri="{FF2B5EF4-FFF2-40B4-BE49-F238E27FC236}">
                <a16:creationId xmlns:a16="http://schemas.microsoft.com/office/drawing/2014/main" id="{1C21E2E7-3CAE-0D01-D2ED-296CFB12BA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90468" y="189000"/>
            <a:ext cx="9679665" cy="6480000"/>
          </a:xfrm>
          <a:prstGeom prst="rect">
            <a:avLst/>
          </a:prstGeom>
        </p:spPr>
      </p:pic>
      <p:sp>
        <p:nvSpPr>
          <p:cNvPr id="4" name="Organigramme : Connecteur 3">
            <a:extLst>
              <a:ext uri="{FF2B5EF4-FFF2-40B4-BE49-F238E27FC236}">
                <a16:creationId xmlns:a16="http://schemas.microsoft.com/office/drawing/2014/main" id="{C23AE43D-7679-2F66-DD2F-31FC3EA44BDE}"/>
              </a:ext>
            </a:extLst>
          </p:cNvPr>
          <p:cNvSpPr/>
          <p:nvPr/>
        </p:nvSpPr>
        <p:spPr>
          <a:xfrm>
            <a:off x="3344091" y="1672046"/>
            <a:ext cx="5342709" cy="4689565"/>
          </a:xfrm>
          <a:prstGeom prst="flowChartConnector">
            <a:avLst/>
          </a:prstGeom>
          <a:blipFill dpi="0" rotWithShape="1">
            <a:blip r:embed="rId4"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8CC085A6-0D07-3F96-EC4F-88B5A917C29D}"/>
              </a:ext>
            </a:extLst>
          </p:cNvPr>
          <p:cNvSpPr txBox="1"/>
          <p:nvPr/>
        </p:nvSpPr>
        <p:spPr>
          <a:xfrm>
            <a:off x="4029208" y="34724"/>
            <a:ext cx="4402183" cy="461665"/>
          </a:xfrm>
          <a:prstGeom prst="rect">
            <a:avLst/>
          </a:prstGeom>
          <a:solidFill>
            <a:srgbClr val="002060"/>
          </a:solidFill>
        </p:spPr>
        <p:txBody>
          <a:bodyPr wrap="square" rtlCol="0">
            <a:spAutoFit/>
          </a:bodyPr>
          <a:lstStyle/>
          <a:p>
            <a:r>
              <a:rPr lang="fr-FR" sz="2400" b="1">
                <a:solidFill>
                  <a:srgbClr val="FFFF00"/>
                </a:solidFill>
              </a:rPr>
              <a:t> parc national d'Oze au Japon</a:t>
            </a:r>
            <a:endParaRPr lang="fr-FR" sz="2400" b="1" dirty="0">
              <a:solidFill>
                <a:srgbClr val="FFFF00"/>
              </a:solidFill>
            </a:endParaRPr>
          </a:p>
        </p:txBody>
      </p:sp>
      <p:sp>
        <p:nvSpPr>
          <p:cNvPr id="2" name="ZoneTexte 1">
            <a:extLst>
              <a:ext uri="{FF2B5EF4-FFF2-40B4-BE49-F238E27FC236}">
                <a16:creationId xmlns:a16="http://schemas.microsoft.com/office/drawing/2014/main" id="{488AE3B8-E912-281E-A4FB-D59E67E04766}"/>
              </a:ext>
            </a:extLst>
          </p:cNvPr>
          <p:cNvSpPr txBox="1"/>
          <p:nvPr/>
        </p:nvSpPr>
        <p:spPr>
          <a:xfrm>
            <a:off x="8761231" y="3196530"/>
            <a:ext cx="2370141" cy="1200329"/>
          </a:xfrm>
          <a:prstGeom prst="rect">
            <a:avLst/>
          </a:prstGeom>
          <a:noFill/>
        </p:spPr>
        <p:txBody>
          <a:bodyPr wrap="square" rtlCol="0">
            <a:spAutoFit/>
          </a:bodyPr>
          <a:lstStyle/>
          <a:p>
            <a:r>
              <a:rPr lang="fr-FR" sz="2400" b="1" dirty="0">
                <a:solidFill>
                  <a:srgbClr val="FFFF00"/>
                </a:solidFill>
              </a:rPr>
              <a:t>Cliquez Droit Pour Avancer Merci</a:t>
            </a:r>
          </a:p>
        </p:txBody>
      </p:sp>
    </p:spTree>
    <p:extLst>
      <p:ext uri="{BB962C8B-B14F-4D97-AF65-F5344CB8AC3E}">
        <p14:creationId xmlns:p14="http://schemas.microsoft.com/office/powerpoint/2010/main" val="2655216153"/>
      </p:ext>
    </p:extLst>
  </p:cSld>
  <p:clrMapOvr>
    <a:masterClrMapping/>
  </p:clrMapOvr>
  <mc:AlternateContent xmlns:mc="http://schemas.openxmlformats.org/markup-compatibility/2006" xmlns:p14="http://schemas.microsoft.com/office/powerpoint/2010/main">
    <mc:Choice Requires="p14">
      <p:transition spd="slow" p14:dur="5000" advClick="0">
        <p14:ferris dir="l"/>
        <p:sndAc>
          <p:stSnd loop="1">
            <p:snd r:embed="rId2" name="Luna Haruna - Overfly.wav"/>
          </p:stSnd>
        </p:sndAc>
      </p:transition>
    </mc:Choice>
    <mc:Fallback xmlns="">
      <p:transition spd="slow" advClick="0">
        <p:fade/>
        <p:sndAc>
          <p:stSnd loop="1">
            <p:snd r:embed="rId5" name="Luna Haruna - Overfl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DBDE5-6289-FF27-5A66-85C8E27AD31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a:t>Le parc national d'Oze a été fondé le 30 août 2007 en incluant à une partie du parc national de </a:t>
            </a:r>
            <a:r>
              <a:rPr lang="fr-FR" sz="4800" b="1" dirty="0" err="1"/>
              <a:t>Nikkō</a:t>
            </a:r>
            <a:r>
              <a:rPr lang="fr-FR" sz="4800" b="1" dirty="0"/>
              <a:t>, créé en 1934, les monts </a:t>
            </a:r>
            <a:r>
              <a:rPr lang="fr-FR" sz="4800" b="1" dirty="0" err="1"/>
              <a:t>Aizu-Komagatake</a:t>
            </a:r>
            <a:r>
              <a:rPr lang="fr-FR" sz="4800" b="1" dirty="0"/>
              <a:t> du village de </a:t>
            </a:r>
            <a:r>
              <a:rPr lang="fr-FR" sz="4800" b="1" dirty="0" err="1"/>
              <a:t>Hinoemata</a:t>
            </a:r>
            <a:r>
              <a:rPr lang="fr-FR" sz="4800" b="1" dirty="0"/>
              <a:t> (préfecture de Fukushima), </a:t>
            </a:r>
            <a:r>
              <a:rPr lang="fr-FR" sz="4800" b="1" dirty="0" err="1"/>
              <a:t>Tashiro</a:t>
            </a:r>
            <a:r>
              <a:rPr lang="fr-FR" sz="4800" b="1" dirty="0"/>
              <a:t> du bourg de </a:t>
            </a:r>
            <a:r>
              <a:rPr lang="fr-FR" sz="4800" b="1" dirty="0" err="1"/>
              <a:t>Minamiaizu</a:t>
            </a:r>
            <a:r>
              <a:rPr lang="fr-FR" sz="4800" b="1" dirty="0"/>
              <a:t> (préfecture de Fukushima) et </a:t>
            </a:r>
            <a:r>
              <a:rPr lang="fr-FR" sz="4800" b="1" dirty="0" err="1"/>
              <a:t>Taishaku</a:t>
            </a:r>
            <a:r>
              <a:rPr lang="fr-FR" sz="4800" b="1" dirty="0"/>
              <a:t> situé dans le nord-ouest de la ville de Nikkō1.</a:t>
            </a:r>
          </a:p>
          <a:p>
            <a:pPr algn="ctr"/>
            <a:endParaRPr lang="fr-FR" sz="2000" b="1" dirty="0"/>
          </a:p>
          <a:p>
            <a:pPr algn="ctr"/>
            <a:r>
              <a:rPr lang="fr-FR" sz="2000" b="1" dirty="0"/>
              <a:t>.</a:t>
            </a:r>
          </a:p>
        </p:txBody>
      </p:sp>
    </p:spTree>
    <p:extLst>
      <p:ext uri="{BB962C8B-B14F-4D97-AF65-F5344CB8AC3E}">
        <p14:creationId xmlns:p14="http://schemas.microsoft.com/office/powerpoint/2010/main" val="2134971914"/>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herbe, nuage, plante&#10;&#10;Description générée automatiquement">
            <a:extLst>
              <a:ext uri="{FF2B5EF4-FFF2-40B4-BE49-F238E27FC236}">
                <a16:creationId xmlns:a16="http://schemas.microsoft.com/office/drawing/2014/main" id="{52C20062-E1C7-34A6-B514-4F53C9C53B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6820" y="248203"/>
            <a:ext cx="4680000" cy="3121495"/>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CB8EA07-F01A-E3C0-C0D0-08AF3E0811AB}"/>
              </a:ext>
            </a:extLst>
          </p:cNvPr>
          <p:cNvSpPr txBox="1"/>
          <p:nvPr/>
        </p:nvSpPr>
        <p:spPr>
          <a:xfrm>
            <a:off x="1098701" y="3954327"/>
            <a:ext cx="2362956" cy="1200329"/>
          </a:xfrm>
          <a:prstGeom prst="rect">
            <a:avLst/>
          </a:prstGeom>
          <a:noFill/>
        </p:spPr>
        <p:txBody>
          <a:bodyPr wrap="square" rtlCol="0">
            <a:spAutoFit/>
          </a:bodyPr>
          <a:lstStyle/>
          <a:p>
            <a:r>
              <a:rPr lang="fr-FR" sz="2400" b="1" dirty="0">
                <a:solidFill>
                  <a:srgbClr val="FFFF00"/>
                </a:solidFill>
              </a:rPr>
              <a:t>Le paysage du parc naturel d’Oze,</a:t>
            </a:r>
          </a:p>
        </p:txBody>
      </p:sp>
      <p:pic>
        <p:nvPicPr>
          <p:cNvPr id="8" name="Image 7" descr="Une image contenant plein air, ciel, nuage, nature&#10;&#10;Description générée automatiquement">
            <a:extLst>
              <a:ext uri="{FF2B5EF4-FFF2-40B4-BE49-F238E27FC236}">
                <a16:creationId xmlns:a16="http://schemas.microsoft.com/office/drawing/2014/main" id="{74643B0F-81EC-562B-6748-A1ACBDB46B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5181" y="248203"/>
            <a:ext cx="4788000" cy="3193530"/>
          </a:xfrm>
          <a:prstGeom prst="rect">
            <a:avLst/>
          </a:prstGeom>
          <a:ln w="88900" cap="sq" cmpd="thickThin">
            <a:solidFill>
              <a:srgbClr val="FFFF00"/>
            </a:solidFill>
            <a:prstDash val="solid"/>
            <a:miter lim="800000"/>
          </a:ln>
          <a:effectLst>
            <a:innerShdw blurRad="76200">
              <a:srgbClr val="000000"/>
            </a:innerShdw>
          </a:effectLst>
        </p:spPr>
      </p:pic>
      <p:pic>
        <p:nvPicPr>
          <p:cNvPr id="10" name="Image 9" descr="Une image contenant eau, Plante aquatique, nature, bassin&#10;&#10;Description générée automatiquement">
            <a:extLst>
              <a:ext uri="{FF2B5EF4-FFF2-40B4-BE49-F238E27FC236}">
                <a16:creationId xmlns:a16="http://schemas.microsoft.com/office/drawing/2014/main" id="{79A7A065-9855-A6E9-6356-3FFD8808D7D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28000" y="3641931"/>
            <a:ext cx="4536000" cy="302544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50742251"/>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herbe, plante&#10;&#10;Description générée automatiquement">
            <a:extLst>
              <a:ext uri="{FF2B5EF4-FFF2-40B4-BE49-F238E27FC236}">
                <a16:creationId xmlns:a16="http://schemas.microsoft.com/office/drawing/2014/main" id="{AD49E731-1D5E-6128-B4DB-482669D72D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364" y="3579231"/>
            <a:ext cx="4680000" cy="3121495"/>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nuage, paysage&#10;&#10;Description générée automatiquement">
            <a:extLst>
              <a:ext uri="{FF2B5EF4-FFF2-40B4-BE49-F238E27FC236}">
                <a16:creationId xmlns:a16="http://schemas.microsoft.com/office/drawing/2014/main" id="{982C5EEF-3259-57EB-CE55-0A44FB0677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70636" y="3483185"/>
            <a:ext cx="4824000" cy="3217541"/>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herbe, nuage, plante&#10;&#10;Description générée automatiquement">
            <a:extLst>
              <a:ext uri="{FF2B5EF4-FFF2-40B4-BE49-F238E27FC236}">
                <a16:creationId xmlns:a16="http://schemas.microsoft.com/office/drawing/2014/main" id="{30808B62-EE37-094F-D117-C4034938DE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28000" y="157274"/>
            <a:ext cx="4536000" cy="302544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090847913"/>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2659B576-F39E-2235-034E-10ACD3AE3F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615" y="3762113"/>
            <a:ext cx="4320000" cy="288138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nuage, ciel&#10;&#10;Description générée automatiquement">
            <a:extLst>
              <a:ext uri="{FF2B5EF4-FFF2-40B4-BE49-F238E27FC236}">
                <a16:creationId xmlns:a16="http://schemas.microsoft.com/office/drawing/2014/main" id="{4B672289-845F-EBE5-F807-FD95E15015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8385" y="3666064"/>
            <a:ext cx="4464000" cy="2977429"/>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plante, Graine de plante, herbe&#10;&#10;Description générée automatiquement">
            <a:extLst>
              <a:ext uri="{FF2B5EF4-FFF2-40B4-BE49-F238E27FC236}">
                <a16:creationId xmlns:a16="http://schemas.microsoft.com/office/drawing/2014/main" id="{9A949403-2F10-D1B1-B1BD-839C69C61EE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72125" y="214507"/>
            <a:ext cx="4641775" cy="309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080707545"/>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fleur, gentiane, herbe&#10;&#10;Description générée automatiquement">
            <a:extLst>
              <a:ext uri="{FF2B5EF4-FFF2-40B4-BE49-F238E27FC236}">
                <a16:creationId xmlns:a16="http://schemas.microsoft.com/office/drawing/2014/main" id="{FD2C2673-B555-8DE2-AED0-F0A7C22FBE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320" y="261270"/>
            <a:ext cx="4320000" cy="288138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secte, vermine, arthropode, Macrophotographie&#10;&#10;Description générée automatiquement">
            <a:extLst>
              <a:ext uri="{FF2B5EF4-FFF2-40B4-BE49-F238E27FC236}">
                <a16:creationId xmlns:a16="http://schemas.microsoft.com/office/drawing/2014/main" id="{D169079D-43EB-5180-7AB0-627FE10AFE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1680" y="261270"/>
            <a:ext cx="4356000" cy="2905392"/>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ante, fleur, plein air, gentiane&#10;&#10;Description générée automatiquement">
            <a:extLst>
              <a:ext uri="{FF2B5EF4-FFF2-40B4-BE49-F238E27FC236}">
                <a16:creationId xmlns:a16="http://schemas.microsoft.com/office/drawing/2014/main" id="{28C95437-1738-19DD-80D3-BEA757FAFEB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29113" y="3572730"/>
            <a:ext cx="4533774" cy="302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19273556"/>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plante, rouge&#10;&#10;Description générée automatiquement">
            <a:extLst>
              <a:ext uri="{FF2B5EF4-FFF2-40B4-BE49-F238E27FC236}">
                <a16:creationId xmlns:a16="http://schemas.microsoft.com/office/drawing/2014/main" id="{C8296D5C-07E2-DAA9-2688-CD5006C2D7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6000" y="247476"/>
            <a:ext cx="4500000" cy="3005839"/>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texte, arbre, signe&#10;&#10;Description générée automatiquement">
            <a:extLst>
              <a:ext uri="{FF2B5EF4-FFF2-40B4-BE49-F238E27FC236}">
                <a16:creationId xmlns:a16="http://schemas.microsoft.com/office/drawing/2014/main" id="{D1EF3D5E-5E2E-1A59-BFC7-50FB735E7EB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8994" y="3681121"/>
            <a:ext cx="4392000" cy="2929403"/>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arbre, nuage, montagne&#10;&#10;Description générée automatiquement">
            <a:extLst>
              <a:ext uri="{FF2B5EF4-FFF2-40B4-BE49-F238E27FC236}">
                <a16:creationId xmlns:a16="http://schemas.microsoft.com/office/drawing/2014/main" id="{6C2FF7A8-90CA-1580-18F2-CB58A95D4A0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1006" y="3513040"/>
            <a:ext cx="4644000" cy="309748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78162320"/>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heure du jour&#10;&#10;Description générée automatiquement">
            <a:extLst>
              <a:ext uri="{FF2B5EF4-FFF2-40B4-BE49-F238E27FC236}">
                <a16:creationId xmlns:a16="http://schemas.microsoft.com/office/drawing/2014/main" id="{3DF150A7-C431-3D56-61BE-5A3604585C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1867" y="235472"/>
            <a:ext cx="4464000" cy="2977426"/>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chute, plante, plein air, arbre&#10;&#10;Description générée automatiquement">
            <a:extLst>
              <a:ext uri="{FF2B5EF4-FFF2-40B4-BE49-F238E27FC236}">
                <a16:creationId xmlns:a16="http://schemas.microsoft.com/office/drawing/2014/main" id="{1FFB282C-1597-431D-506B-A8657D0B11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62133" y="233584"/>
            <a:ext cx="4428000" cy="2953415"/>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plein air, feuillu, chute, feuille&#10;&#10;Description générée automatiquement">
            <a:extLst>
              <a:ext uri="{FF2B5EF4-FFF2-40B4-BE49-F238E27FC236}">
                <a16:creationId xmlns:a16="http://schemas.microsoft.com/office/drawing/2014/main" id="{E2E554C2-1CB2-C171-CEB1-86E08736893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94599" y="3744934"/>
            <a:ext cx="4320000" cy="288138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546620483"/>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erbe, plante&#10;&#10;Description générée automatiquement">
            <a:extLst>
              <a:ext uri="{FF2B5EF4-FFF2-40B4-BE49-F238E27FC236}">
                <a16:creationId xmlns:a16="http://schemas.microsoft.com/office/drawing/2014/main" id="{E5DBD339-6A94-705F-B109-33980288CA4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6549" y="3618422"/>
            <a:ext cx="5028184" cy="306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plante, herbe, arbre&#10;&#10;Description générée automatiquement">
            <a:extLst>
              <a:ext uri="{FF2B5EF4-FFF2-40B4-BE49-F238E27FC236}">
                <a16:creationId xmlns:a16="http://schemas.microsoft.com/office/drawing/2014/main" id="{FFA70690-393F-3F3A-680B-AA68CEE6ED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1451" y="3618422"/>
            <a:ext cx="4644000" cy="3097484"/>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ciel, herbe, fenêtre&#10;&#10;Description générée automatiquement">
            <a:extLst>
              <a:ext uri="{FF2B5EF4-FFF2-40B4-BE49-F238E27FC236}">
                <a16:creationId xmlns:a16="http://schemas.microsoft.com/office/drawing/2014/main" id="{FAA06620-3BF0-A138-2346-4AF6E98CC1D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07216" y="179578"/>
            <a:ext cx="4608000" cy="307347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72103426"/>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herbe, plein air, ciel&#10;&#10;Description générée automatiquement">
            <a:extLst>
              <a:ext uri="{FF2B5EF4-FFF2-40B4-BE49-F238E27FC236}">
                <a16:creationId xmlns:a16="http://schemas.microsoft.com/office/drawing/2014/main" id="{F0455B4D-936D-B786-4A41-91D0EC6F62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488" y="631836"/>
            <a:ext cx="4756660" cy="316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aysage, herbe, nuage, plein air&#10;&#10;Description générée automatiquement">
            <a:extLst>
              <a:ext uri="{FF2B5EF4-FFF2-40B4-BE49-F238E27FC236}">
                <a16:creationId xmlns:a16="http://schemas.microsoft.com/office/drawing/2014/main" id="{B3F250F8-AF11-3F7E-02ED-500C71A977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7512" y="2983150"/>
            <a:ext cx="4896000" cy="326080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41056530"/>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uage, herbe&#10;&#10;Description générée automatiquement">
            <a:extLst>
              <a:ext uri="{FF2B5EF4-FFF2-40B4-BE49-F238E27FC236}">
                <a16:creationId xmlns:a16="http://schemas.microsoft.com/office/drawing/2014/main" id="{1DA58B88-0F73-3EE2-6E16-70AC481896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827" y="3429000"/>
            <a:ext cx="4702606" cy="313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eau, paysage&#10;&#10;Description générée automatiquement">
            <a:extLst>
              <a:ext uri="{FF2B5EF4-FFF2-40B4-BE49-F238E27FC236}">
                <a16:creationId xmlns:a16="http://schemas.microsoft.com/office/drawing/2014/main" id="{12D2F34A-D7A7-FAFF-EF79-AC8DDA3DEC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05173" y="288078"/>
            <a:ext cx="4716000" cy="314092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210695035"/>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herbe&#10;&#10;Description générée automatiquement">
            <a:extLst>
              <a:ext uri="{FF2B5EF4-FFF2-40B4-BE49-F238E27FC236}">
                <a16:creationId xmlns:a16="http://schemas.microsoft.com/office/drawing/2014/main" id="{75B11F8E-A0C9-8BFE-C8E2-48F436300F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711" y="161560"/>
            <a:ext cx="4608000" cy="3068992"/>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aysage, plein air, nature, herbe&#10;&#10;Description générée automatiquement">
            <a:extLst>
              <a:ext uri="{FF2B5EF4-FFF2-40B4-BE49-F238E27FC236}">
                <a16:creationId xmlns:a16="http://schemas.microsoft.com/office/drawing/2014/main" id="{23523583-DAFC-DF29-5D7F-E528558F5CC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9281" y="3610156"/>
            <a:ext cx="4536000" cy="302103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164233887"/>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Plante terrestre, Plante vasculaire&#10;&#10;Description générée automatiquement">
            <a:extLst>
              <a:ext uri="{FF2B5EF4-FFF2-40B4-BE49-F238E27FC236}">
                <a16:creationId xmlns:a16="http://schemas.microsoft.com/office/drawing/2014/main" id="{029E0F66-12B6-4982-9C8B-38A6B0829D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339" y="3429000"/>
            <a:ext cx="4644000" cy="3092969"/>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plein air, nuage, ciel, nature&#10;&#10;Description générée automatiquement">
            <a:extLst>
              <a:ext uri="{FF2B5EF4-FFF2-40B4-BE49-F238E27FC236}">
                <a16:creationId xmlns:a16="http://schemas.microsoft.com/office/drawing/2014/main" id="{A5E98D61-4E15-69D8-3CAF-B2AA76721B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2285" y="254725"/>
            <a:ext cx="4482000" cy="2988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4026685525"/>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herbe, Paysage naturel&#10;&#10;Description générée automatiquement">
            <a:extLst>
              <a:ext uri="{FF2B5EF4-FFF2-40B4-BE49-F238E27FC236}">
                <a16:creationId xmlns:a16="http://schemas.microsoft.com/office/drawing/2014/main" id="{35FC756C-A572-3056-09B2-27DE06E596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313451"/>
            <a:ext cx="5724000" cy="3222281"/>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plein air, feuillu, chute, automne&#10;&#10;Description générée automatiquement">
            <a:extLst>
              <a:ext uri="{FF2B5EF4-FFF2-40B4-BE49-F238E27FC236}">
                <a16:creationId xmlns:a16="http://schemas.microsoft.com/office/drawing/2014/main" id="{7E1747AD-91C2-074B-A044-567C599945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20000" y="3535732"/>
            <a:ext cx="4500000" cy="300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523976608"/>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herbe, nuage&#10;&#10;Description générée automatiquement">
            <a:extLst>
              <a:ext uri="{FF2B5EF4-FFF2-40B4-BE49-F238E27FC236}">
                <a16:creationId xmlns:a16="http://schemas.microsoft.com/office/drawing/2014/main" id="{802B1CB5-9D9F-E66E-1E93-EE255E8F68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588" y="3614109"/>
            <a:ext cx="4500000" cy="3000000"/>
          </a:xfrm>
          <a:prstGeom prst="rect">
            <a:avLst/>
          </a:prstGeom>
          <a:ln w="88900" cap="sq" cmpd="thickThin">
            <a:solidFill>
              <a:schemeClr val="bg1"/>
            </a:solidFill>
            <a:prstDash val="solid"/>
            <a:miter lim="800000"/>
          </a:ln>
          <a:effectLst>
            <a:innerShdw blurRad="76200">
              <a:srgbClr val="000000"/>
            </a:innerShdw>
          </a:effectLst>
        </p:spPr>
      </p:pic>
      <p:pic>
        <p:nvPicPr>
          <p:cNvPr id="7" name="Image 6" descr="Une image contenant plante, plein air, feuillu, Brindille&#10;&#10;Description générée automatiquement">
            <a:extLst>
              <a:ext uri="{FF2B5EF4-FFF2-40B4-BE49-F238E27FC236}">
                <a16:creationId xmlns:a16="http://schemas.microsoft.com/office/drawing/2014/main" id="{002DF989-1994-EFF1-5E6D-9CD5801336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38285" y="256954"/>
            <a:ext cx="4500000" cy="3000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1665977027"/>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uage, herbe&#10;&#10;Description générée automatiquement">
            <a:extLst>
              <a:ext uri="{FF2B5EF4-FFF2-40B4-BE49-F238E27FC236}">
                <a16:creationId xmlns:a16="http://schemas.microsoft.com/office/drawing/2014/main" id="{ABB945AA-676C-DFD1-E09B-B80A28537D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526" y="248195"/>
            <a:ext cx="4500000" cy="3000000"/>
          </a:xfrm>
          <a:prstGeom prst="rect">
            <a:avLst/>
          </a:prstGeom>
          <a:ln w="88900" cap="sq" cmpd="thickThin">
            <a:solidFill>
              <a:schemeClr val="accent2"/>
            </a:solidFill>
            <a:prstDash val="solid"/>
            <a:miter lim="800000"/>
          </a:ln>
          <a:effectLst>
            <a:innerShdw blurRad="76200">
              <a:srgbClr val="000000"/>
            </a:innerShdw>
          </a:effectLst>
        </p:spPr>
      </p:pic>
      <p:pic>
        <p:nvPicPr>
          <p:cNvPr id="5" name="Image 4" descr="Une image contenant chute, plein air, chute d’eau, feuillu&#10;&#10;Description générée automatiquement">
            <a:extLst>
              <a:ext uri="{FF2B5EF4-FFF2-40B4-BE49-F238E27FC236}">
                <a16:creationId xmlns:a16="http://schemas.microsoft.com/office/drawing/2014/main" id="{32D769CA-DDBC-D9BC-9D4A-FD8DC1E4F6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5223" y="3705548"/>
            <a:ext cx="4500000" cy="3000000"/>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1692832580"/>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arbre, ciel&#10;&#10;Description générée automatiquement">
            <a:extLst>
              <a:ext uri="{FF2B5EF4-FFF2-40B4-BE49-F238E27FC236}">
                <a16:creationId xmlns:a16="http://schemas.microsoft.com/office/drawing/2014/main" id="{4BC5E323-A477-E28F-285D-FBA4D8BE43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374" y="3605350"/>
            <a:ext cx="4500000" cy="3010259"/>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afond, intérieur, décoration d’intérieur, meubles&#10;&#10;Description générée automatiquement">
            <a:extLst>
              <a:ext uri="{FF2B5EF4-FFF2-40B4-BE49-F238E27FC236}">
                <a16:creationId xmlns:a16="http://schemas.microsoft.com/office/drawing/2014/main" id="{444D54D1-2E89-1E8D-F665-A74726BC53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85166" y="189000"/>
            <a:ext cx="4320000" cy="324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38D20FD-A8B4-0D61-97A0-DEF55B365C5A}"/>
              </a:ext>
            </a:extLst>
          </p:cNvPr>
          <p:cNvSpPr txBox="1"/>
          <p:nvPr/>
        </p:nvSpPr>
        <p:spPr>
          <a:xfrm>
            <a:off x="286833" y="0"/>
            <a:ext cx="6989178" cy="3416320"/>
          </a:xfrm>
          <a:prstGeom prst="rect">
            <a:avLst/>
          </a:prstGeom>
          <a:noFill/>
        </p:spPr>
        <p:txBody>
          <a:bodyPr wrap="square" rtlCol="0">
            <a:spAutoFit/>
          </a:bodyPr>
          <a:lstStyle/>
          <a:p>
            <a:r>
              <a:rPr lang="fr-FR" sz="2400" b="1" dirty="0">
                <a:solidFill>
                  <a:srgbClr val="FFFF00"/>
                </a:solidFill>
              </a:rPr>
              <a:t>Une fois que vous atteignez la première zone de marais, vous serez accueilli avec une vue incroyable sur le mont </a:t>
            </a:r>
            <a:r>
              <a:rPr lang="fr-FR" sz="2400" b="1" dirty="0" err="1">
                <a:solidFill>
                  <a:srgbClr val="FFFF00"/>
                </a:solidFill>
              </a:rPr>
              <a:t>Hiuchi</a:t>
            </a:r>
            <a:r>
              <a:rPr lang="fr-FR" sz="2400" b="1" dirty="0">
                <a:solidFill>
                  <a:srgbClr val="FFFF00"/>
                </a:solidFill>
              </a:rPr>
              <a:t> (</a:t>
            </a:r>
            <a:r>
              <a:rPr lang="fr-FR" sz="2400" b="1" dirty="0" err="1">
                <a:solidFill>
                  <a:srgbClr val="FFFF00"/>
                </a:solidFill>
              </a:rPr>
              <a:t>Hiuchigatake</a:t>
            </a:r>
            <a:r>
              <a:rPr lang="fr-FR" sz="2400" b="1" dirty="0">
                <a:solidFill>
                  <a:srgbClr val="FFFF00"/>
                </a:solidFill>
              </a:rPr>
              <a:t>) au loin, et en marchant, vous commencerez également à voir le lac </a:t>
            </a:r>
            <a:r>
              <a:rPr lang="fr-FR" sz="2400" b="1" dirty="0" err="1">
                <a:solidFill>
                  <a:srgbClr val="FFFF00"/>
                </a:solidFill>
              </a:rPr>
              <a:t>Ozenuma</a:t>
            </a:r>
            <a:r>
              <a:rPr lang="fr-FR" sz="2400" b="1" dirty="0">
                <a:solidFill>
                  <a:srgbClr val="FFFF00"/>
                </a:solidFill>
              </a:rPr>
              <a:t>. Les vues sur l'eau au bord du lac sont incroyables, ainsi que sur les diverses plantes qui poussent au bord de l'eau. Gardez un œil sur les animaux, car vous pourrez les apercevoir dans et autour de l’eau.</a:t>
            </a:r>
          </a:p>
        </p:txBody>
      </p:sp>
    </p:spTree>
    <p:extLst>
      <p:ext uri="{BB962C8B-B14F-4D97-AF65-F5344CB8AC3E}">
        <p14:creationId xmlns:p14="http://schemas.microsoft.com/office/powerpoint/2010/main" val="805034819"/>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nature&#10;&#10;Description générée automatiquement">
            <a:extLst>
              <a:ext uri="{FF2B5EF4-FFF2-40B4-BE49-F238E27FC236}">
                <a16:creationId xmlns:a16="http://schemas.microsoft.com/office/drawing/2014/main" id="{6CD9D780-B1B9-24EB-58EA-84CAE2A189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153" y="216402"/>
            <a:ext cx="4536397" cy="342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herbe, faire de la randonnée&#10;&#10;Description générée automatiquement">
            <a:extLst>
              <a:ext uri="{FF2B5EF4-FFF2-40B4-BE49-F238E27FC236}">
                <a16:creationId xmlns:a16="http://schemas.microsoft.com/office/drawing/2014/main" id="{71B0065F-CA85-3E42-A9CC-29D5F70BB24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26867" y="3707878"/>
            <a:ext cx="3960000" cy="298545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56515405"/>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ante, fleur, plein air, plante herbacée&#10;&#10;Description générée automatiquement">
            <a:extLst>
              <a:ext uri="{FF2B5EF4-FFF2-40B4-BE49-F238E27FC236}">
                <a16:creationId xmlns:a16="http://schemas.microsoft.com/office/drawing/2014/main" id="{68EE0989-6A88-3C93-D3F5-D1B095B7EC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651" y="3272246"/>
            <a:ext cx="4392000" cy="3294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herbe, plein air, ciel, nature&#10;&#10;Description générée automatiquement">
            <a:extLst>
              <a:ext uri="{FF2B5EF4-FFF2-40B4-BE49-F238E27FC236}">
                <a16:creationId xmlns:a16="http://schemas.microsoft.com/office/drawing/2014/main" id="{8E938EFD-CC40-B2C2-70DC-B6D69272DA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5349" y="250167"/>
            <a:ext cx="4752000" cy="3178833"/>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666844205"/>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412D462F-1A92-FEC1-2AB2-5444C6466C6E}"/>
              </a:ext>
            </a:extLst>
          </p:cNvPr>
          <p:cNvSpPr txBox="1"/>
          <p:nvPr/>
        </p:nvSpPr>
        <p:spPr>
          <a:xfrm>
            <a:off x="2468880" y="993484"/>
            <a:ext cx="9562012" cy="523220"/>
          </a:xfrm>
          <a:prstGeom prst="rect">
            <a:avLst/>
          </a:prstGeom>
          <a:noFill/>
        </p:spPr>
        <p:txBody>
          <a:bodyPr wrap="square" rtlCol="0">
            <a:spAutoFit/>
          </a:bodyPr>
          <a:lstStyle/>
          <a:p>
            <a:r>
              <a:rPr lang="fr-FR" sz="2800" b="1" dirty="0">
                <a:solidFill>
                  <a:schemeClr val="bg1"/>
                </a:solidFill>
              </a:rPr>
              <a:t>Lorient Vous Présente  Le Parc National </a:t>
            </a:r>
            <a:r>
              <a:rPr lang="fr-FR" sz="2800" b="1" dirty="0" err="1">
                <a:solidFill>
                  <a:schemeClr val="bg1"/>
                </a:solidFill>
              </a:rPr>
              <a:t>D’oze</a:t>
            </a:r>
            <a:endParaRPr lang="fr-FR" sz="2800" b="1" dirty="0">
              <a:solidFill>
                <a:schemeClr val="bg1"/>
              </a:solidFill>
            </a:endParaRPr>
          </a:p>
        </p:txBody>
      </p:sp>
      <p:sp>
        <p:nvSpPr>
          <p:cNvPr id="5" name="ZoneTexte 4">
            <a:extLst>
              <a:ext uri="{FF2B5EF4-FFF2-40B4-BE49-F238E27FC236}">
                <a16:creationId xmlns:a16="http://schemas.microsoft.com/office/drawing/2014/main" id="{91D0A97F-A443-EBF3-EB92-D2F736C43DBC}"/>
              </a:ext>
            </a:extLst>
          </p:cNvPr>
          <p:cNvSpPr txBox="1"/>
          <p:nvPr/>
        </p:nvSpPr>
        <p:spPr>
          <a:xfrm>
            <a:off x="3931920" y="1749717"/>
            <a:ext cx="7811589"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6E385BA7-BD09-C587-EF3F-93B1F5EB34B0}"/>
              </a:ext>
            </a:extLst>
          </p:cNvPr>
          <p:cNvSpPr txBox="1"/>
          <p:nvPr/>
        </p:nvSpPr>
        <p:spPr>
          <a:xfrm>
            <a:off x="3605348" y="2505950"/>
            <a:ext cx="6335486" cy="523220"/>
          </a:xfrm>
          <a:prstGeom prst="rect">
            <a:avLst/>
          </a:prstGeom>
          <a:noFill/>
        </p:spPr>
        <p:txBody>
          <a:bodyPr wrap="square" rtlCol="0">
            <a:spAutoFit/>
          </a:bodyPr>
          <a:lstStyle/>
          <a:p>
            <a:r>
              <a:rPr lang="fr-FR" sz="2800" b="1" dirty="0">
                <a:solidFill>
                  <a:schemeClr val="bg1"/>
                </a:solidFill>
              </a:rPr>
              <a:t>Sur Une Suggestion De </a:t>
            </a:r>
            <a:r>
              <a:rPr lang="fr-FR" sz="2800" b="1" dirty="0" err="1">
                <a:solidFill>
                  <a:schemeClr val="bg1"/>
                </a:solidFill>
              </a:rPr>
              <a:t>JacKDidier</a:t>
            </a:r>
            <a:endParaRPr lang="fr-FR" sz="2800" b="1" dirty="0">
              <a:solidFill>
                <a:schemeClr val="bg1"/>
              </a:solidFill>
            </a:endParaRPr>
          </a:p>
        </p:txBody>
      </p:sp>
      <p:sp>
        <p:nvSpPr>
          <p:cNvPr id="7" name="ZoneTexte 6">
            <a:extLst>
              <a:ext uri="{FF2B5EF4-FFF2-40B4-BE49-F238E27FC236}">
                <a16:creationId xmlns:a16="http://schemas.microsoft.com/office/drawing/2014/main" id="{A9C90B8F-8A72-1817-32B8-1D0D2356DBAA}"/>
              </a:ext>
            </a:extLst>
          </p:cNvPr>
          <p:cNvSpPr txBox="1"/>
          <p:nvPr/>
        </p:nvSpPr>
        <p:spPr>
          <a:xfrm>
            <a:off x="5913120" y="3333151"/>
            <a:ext cx="7406640" cy="523220"/>
          </a:xfrm>
          <a:prstGeom prst="rect">
            <a:avLst/>
          </a:prstGeom>
          <a:noFill/>
        </p:spPr>
        <p:txBody>
          <a:bodyPr wrap="square" rtlCol="0">
            <a:spAutoFit/>
          </a:bodyPr>
          <a:lstStyle/>
          <a:p>
            <a:r>
              <a:rPr lang="fr-FR" sz="2800" b="1" dirty="0">
                <a:solidFill>
                  <a:schemeClr val="bg1"/>
                </a:solidFill>
              </a:rPr>
              <a:t>Daniel </a:t>
            </a:r>
          </a:p>
        </p:txBody>
      </p:sp>
    </p:spTree>
    <p:extLst>
      <p:ext uri="{BB962C8B-B14F-4D97-AF65-F5344CB8AC3E}">
        <p14:creationId xmlns:p14="http://schemas.microsoft.com/office/powerpoint/2010/main" val="2586390542"/>
      </p:ext>
    </p:extLst>
  </p:cSld>
  <p:clrMapOvr>
    <a:masterClrMapping/>
  </p:clrMapOvr>
  <mc:AlternateContent xmlns:mc="http://schemas.openxmlformats.org/markup-compatibility/2006" xmlns:p14="http://schemas.microsoft.com/office/powerpoint/2010/main">
    <mc:Choice Requires="p14">
      <p:transition spd="slow" p14:dur="5000" advClick="0">
        <p14:ferris dir="l"/>
      </p:transition>
    </mc:Choice>
    <mc:Fallback xmlns="">
      <p:transition spd="slow" advClick="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91</TotalTime>
  <Words>182</Words>
  <Application>Microsoft Office PowerPoint</Application>
  <PresentationFormat>Grand écran</PresentationFormat>
  <Paragraphs>11</Paragraphs>
  <Slides>20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2024-06-16T08:52:36Z</dcterms:created>
  <dcterms:modified xsi:type="dcterms:W3CDTF">2024-06-16T12:08:49Z</dcterms:modified>
</cp:coreProperties>
</file>