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87" r:id="rId3"/>
    <p:sldId id="283" r:id="rId4"/>
    <p:sldId id="282" r:id="rId5"/>
    <p:sldId id="281" r:id="rId6"/>
    <p:sldId id="280" r:id="rId7"/>
    <p:sldId id="279" r:id="rId8"/>
    <p:sldId id="278" r:id="rId9"/>
    <p:sldId id="277" r:id="rId10"/>
    <p:sldId id="276" r:id="rId11"/>
    <p:sldId id="275" r:id="rId12"/>
    <p:sldId id="274" r:id="rId13"/>
    <p:sldId id="273" r:id="rId14"/>
    <p:sldId id="271" r:id="rId15"/>
    <p:sldId id="272" r:id="rId16"/>
    <p:sldId id="270" r:id="rId17"/>
    <p:sldId id="286" r:id="rId18"/>
    <p:sldId id="269" r:id="rId19"/>
    <p:sldId id="268" r:id="rId20"/>
    <p:sldId id="266" r:id="rId21"/>
    <p:sldId id="267" r:id="rId22"/>
    <p:sldId id="265" r:id="rId23"/>
    <p:sldId id="264" r:id="rId24"/>
    <p:sldId id="263" r:id="rId25"/>
    <p:sldId id="262" r:id="rId26"/>
    <p:sldId id="261" r:id="rId27"/>
    <p:sldId id="260" r:id="rId28"/>
    <p:sldId id="259" r:id="rId29"/>
    <p:sldId id="258" r:id="rId30"/>
    <p:sldId id="257" r:id="rId31"/>
    <p:sldId id="284" r:id="rId32"/>
    <p:sldId id="285"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B0BD92-C365-42BE-9C41-2CC1F12A778F}" type="datetimeFigureOut">
              <a:rPr lang="fr-FR" smtClean="0"/>
              <a:t>18/06/2024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02E1BA-A45B-47A9-B4D8-19BF4E714905}" type="slidenum">
              <a:rPr lang="fr-FR" smtClean="0"/>
              <a:t>‹N°›</a:t>
            </a:fld>
            <a:endParaRPr lang="fr-FR"/>
          </a:p>
        </p:txBody>
      </p:sp>
    </p:spTree>
    <p:extLst>
      <p:ext uri="{BB962C8B-B14F-4D97-AF65-F5344CB8AC3E}">
        <p14:creationId xmlns:p14="http://schemas.microsoft.com/office/powerpoint/2010/main" val="1096096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902E1BA-A45B-47A9-B4D8-19BF4E714905}" type="slidenum">
              <a:rPr lang="fr-FR" smtClean="0"/>
              <a:t>6</a:t>
            </a:fld>
            <a:endParaRPr lang="fr-FR"/>
          </a:p>
        </p:txBody>
      </p:sp>
    </p:spTree>
    <p:extLst>
      <p:ext uri="{BB962C8B-B14F-4D97-AF65-F5344CB8AC3E}">
        <p14:creationId xmlns:p14="http://schemas.microsoft.com/office/powerpoint/2010/main" val="2319883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D902E1BA-A45B-47A9-B4D8-19BF4E714905}" type="slidenum">
              <a:rPr lang="fr-FR" smtClean="0"/>
              <a:t>7</a:t>
            </a:fld>
            <a:endParaRPr lang="fr-FR"/>
          </a:p>
        </p:txBody>
      </p:sp>
    </p:spTree>
    <p:extLst>
      <p:ext uri="{BB962C8B-B14F-4D97-AF65-F5344CB8AC3E}">
        <p14:creationId xmlns:p14="http://schemas.microsoft.com/office/powerpoint/2010/main" val="3022110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CA9BAD-F705-43B6-388F-24D0DCEE34C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14B6704-8E56-3D96-D79A-540BCE9EF6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9F01AA6-BAD7-48B8-C33D-5E419FB55163}"/>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BA521C55-B769-2A01-3F4E-9293D7F22E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C58EE5-E8F9-BB30-0831-E06E43724422}"/>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207595098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842C44-F258-AC6F-2C77-4A5BA66B0DE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D0F2DE5-6C9C-AF20-5EA5-0C9FF17AA42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3142D8-CC00-D7F8-08B4-D86FB433A483}"/>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4380280C-64DC-E46E-4506-95F824D078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0168D4-9F44-9448-3EFD-EA00C1A93B16}"/>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128194875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F4DA2A-15F5-6CA9-D4F6-11A3195DA89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4602E37-7D10-64F9-5814-A4C50AB5427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F1A265B-53B8-E65C-3AE1-45ABFD9FCB5E}"/>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DBAD1AF2-0D2B-08F7-2072-5881C4D086C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C4BDBA3-7C01-363D-E649-253280D8ACEC}"/>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38744317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2F3E96-6C67-15AD-028F-87ACC0ED6B7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EE11AF8-FEAB-978B-0732-97D57224F42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70CDD3-DADA-CCAD-24D6-ECD2FFC6273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9E4DF56-4576-CF62-EA65-2BAF79FBDC7A}"/>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6" name="Espace réservé du pied de page 5">
            <a:extLst>
              <a:ext uri="{FF2B5EF4-FFF2-40B4-BE49-F238E27FC236}">
                <a16:creationId xmlns:a16="http://schemas.microsoft.com/office/drawing/2014/main" id="{8DC8169C-62C6-DE85-2A0C-C4EA8CF98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E8B9308-D23F-5DA4-5E6D-6EADFFCEDD0F}"/>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102910651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63BF25-EE00-5BC8-3A6C-DF402329727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893F874-54F5-AC34-DEA7-62306EA7F1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43F0F4A-5F82-139E-1DD1-C0D9887602F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3EDAD7F-A3F3-5188-B82C-1762E5C09C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74B62D7-A8AC-A1CD-6777-51BBE709769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F5D7DDE-3D8D-E851-EF59-FDB0F557C6D2}"/>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8" name="Espace réservé du pied de page 7">
            <a:extLst>
              <a:ext uri="{FF2B5EF4-FFF2-40B4-BE49-F238E27FC236}">
                <a16:creationId xmlns:a16="http://schemas.microsoft.com/office/drawing/2014/main" id="{D4A150F9-940B-C2A8-AE8B-917EB158709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16CD0E7-01C0-64EA-3A95-810E76626B7E}"/>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349951680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3421B9-BFAC-385C-63AA-C20286BD162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91C0C06-D9BC-3341-BAD8-5058D69FFF59}"/>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4" name="Espace réservé du pied de page 3">
            <a:extLst>
              <a:ext uri="{FF2B5EF4-FFF2-40B4-BE49-F238E27FC236}">
                <a16:creationId xmlns:a16="http://schemas.microsoft.com/office/drawing/2014/main" id="{89C0A71F-18C9-02B6-B550-81BD5F7A142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83B5311-2F47-4369-9924-80BB4098D2B7}"/>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41794512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01C8510-8D34-EFE0-4212-7B7E1E9A5B9E}"/>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3" name="Espace réservé du pied de page 2">
            <a:extLst>
              <a:ext uri="{FF2B5EF4-FFF2-40B4-BE49-F238E27FC236}">
                <a16:creationId xmlns:a16="http://schemas.microsoft.com/office/drawing/2014/main" id="{FECEC98A-183B-DE54-7819-D43BF516D94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133AA16-85C1-850C-0C96-E4AD5E4833FD}"/>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12925509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FF6D4-7F74-127D-E4F7-70B41A42BCA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96634B7-81C0-4496-1D7F-CE94A97C0A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FBC5025-5520-4EBA-09A9-0A13EAA49E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AC34A79-65A1-5D5E-BD40-AF359DB91D1F}"/>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6" name="Espace réservé du pied de page 5">
            <a:extLst>
              <a:ext uri="{FF2B5EF4-FFF2-40B4-BE49-F238E27FC236}">
                <a16:creationId xmlns:a16="http://schemas.microsoft.com/office/drawing/2014/main" id="{0581D388-414A-20F9-D4E5-927B0D8E70D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942A660-7C6C-7ECA-5B99-F9E72ACDE9D4}"/>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403360767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DBD9D3-5B42-9FE1-4EE7-42D9A0C5982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D554E42-A8FD-371D-A6A6-3D1BAAFDF6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FD1CDCC-469F-A009-9AFD-8F0954D0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9093B0E-F64B-CB5A-6451-EBF558322D39}"/>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6" name="Espace réservé du pied de page 5">
            <a:extLst>
              <a:ext uri="{FF2B5EF4-FFF2-40B4-BE49-F238E27FC236}">
                <a16:creationId xmlns:a16="http://schemas.microsoft.com/office/drawing/2014/main" id="{5EEFF60F-2124-9619-A02F-05DF9814D21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EAD7940-AAF6-470B-00C3-52C5B5F4B988}"/>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331949424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B4E74A-18CF-09F8-D68E-0E57CC29752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4A9E586-1EF6-7CB5-3DE1-D532698E31F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C095E67-C834-1B83-1305-CF7175024630}"/>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A0FC8435-7A26-B3F9-BDC1-6E97114ECB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9D891D-0914-C130-F765-6C9A82531993}"/>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122115393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2D294DC-3347-3C17-0F8B-474E7BF0EC6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330B928-8462-98EE-4A29-75226E4FFFE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7F9CA2-5B36-B8F5-9638-1E0852AB8151}"/>
              </a:ext>
            </a:extLst>
          </p:cNvPr>
          <p:cNvSpPr>
            <a:spLocks noGrp="1"/>
          </p:cNvSpPr>
          <p:nvPr>
            <p:ph type="dt" sz="half" idx="10"/>
          </p:nvPr>
        </p:nvSpPr>
        <p:spPr/>
        <p:txBody>
          <a:bodyPr/>
          <a:lstStyle/>
          <a:p>
            <a:fld id="{404114D1-1CF8-4E2C-8CEA-92D2CFDFD8FA}"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A5E07ECE-3248-18F9-65A2-59586D1E21E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51435A3-D690-CB9B-5C3D-E7528B6F72D7}"/>
              </a:ext>
            </a:extLst>
          </p:cNvPr>
          <p:cNvSpPr>
            <a:spLocks noGrp="1"/>
          </p:cNvSpPr>
          <p:nvPr>
            <p:ph type="sldNum" sz="quarter" idx="12"/>
          </p:nvPr>
        </p:nvSpPr>
        <p:spPr/>
        <p:txBody>
          <a:bodyPr/>
          <a:lstStyle/>
          <a:p>
            <a:fld id="{8BD8AEE3-03DD-4112-B2C3-0422AE479748}" type="slidenum">
              <a:rPr lang="fr-FR" smtClean="0"/>
              <a:t>‹N°›</a:t>
            </a:fld>
            <a:endParaRPr lang="fr-FR"/>
          </a:p>
        </p:txBody>
      </p:sp>
    </p:spTree>
    <p:extLst>
      <p:ext uri="{BB962C8B-B14F-4D97-AF65-F5344CB8AC3E}">
        <p14:creationId xmlns:p14="http://schemas.microsoft.com/office/powerpoint/2010/main" val="188582014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B7625AF-6591-F2F7-46D9-30FAF5D303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FB6DAD4-C412-A333-918D-BAB30216C5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956D1A-D712-154E-DCDA-6BC3C7A486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04114D1-1CF8-4E2C-8CEA-92D2CFDFD8FA}" type="datetimeFigureOut">
              <a:rPr lang="fr-FR" smtClean="0"/>
              <a:t>18/06/2024</a:t>
            </a:fld>
            <a:endParaRPr lang="fr-FR"/>
          </a:p>
        </p:txBody>
      </p:sp>
      <p:sp>
        <p:nvSpPr>
          <p:cNvPr id="5" name="Espace réservé du pied de page 4">
            <a:extLst>
              <a:ext uri="{FF2B5EF4-FFF2-40B4-BE49-F238E27FC236}">
                <a16:creationId xmlns:a16="http://schemas.microsoft.com/office/drawing/2014/main" id="{8F097184-D2DA-190C-36EB-4A1F0798BD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E6E7F53-FD77-F425-7F3E-91171BC020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BD8AEE3-03DD-4112-B2C3-0422AE479748}" type="slidenum">
              <a:rPr lang="fr-FR" smtClean="0"/>
              <a:t>‹N°›</a:t>
            </a:fld>
            <a:endParaRPr lang="fr-FR"/>
          </a:p>
        </p:txBody>
      </p:sp>
    </p:spTree>
    <p:extLst>
      <p:ext uri="{BB962C8B-B14F-4D97-AF65-F5344CB8AC3E}">
        <p14:creationId xmlns:p14="http://schemas.microsoft.com/office/powerpoint/2010/main" val="227951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bâtiment, plante&#10;&#10;Description générée automatiquement">
            <a:extLst>
              <a:ext uri="{FF2B5EF4-FFF2-40B4-BE49-F238E27FC236}">
                <a16:creationId xmlns:a16="http://schemas.microsoft.com/office/drawing/2014/main" id="{4BC70B0D-5646-A82B-E0A2-A911EA5FD8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0969" y="457200"/>
            <a:ext cx="9487054" cy="6300000"/>
          </a:xfrm>
          <a:prstGeom prst="rect">
            <a:avLst/>
          </a:prstGeom>
          <a:effectLst>
            <a:softEdge rad="635000"/>
          </a:effectLst>
        </p:spPr>
      </p:pic>
      <p:sp>
        <p:nvSpPr>
          <p:cNvPr id="4" name="ZoneTexte 3">
            <a:extLst>
              <a:ext uri="{FF2B5EF4-FFF2-40B4-BE49-F238E27FC236}">
                <a16:creationId xmlns:a16="http://schemas.microsoft.com/office/drawing/2014/main" id="{150D12D1-C062-2996-5A11-2760C667AC36}"/>
              </a:ext>
            </a:extLst>
          </p:cNvPr>
          <p:cNvSpPr txBox="1"/>
          <p:nvPr/>
        </p:nvSpPr>
        <p:spPr>
          <a:xfrm>
            <a:off x="2658335" y="678915"/>
            <a:ext cx="8183836" cy="523220"/>
          </a:xfrm>
          <a:prstGeom prst="rect">
            <a:avLst/>
          </a:prstGeom>
          <a:noFill/>
        </p:spPr>
        <p:txBody>
          <a:bodyPr wrap="square" rtlCol="0">
            <a:spAutoFit/>
          </a:bodyPr>
          <a:lstStyle/>
          <a:p>
            <a:r>
              <a:rPr lang="fr-FR" sz="2000" dirty="0">
                <a:solidFill>
                  <a:srgbClr val="FFFF00"/>
                </a:solidFill>
              </a:rPr>
              <a:t> </a:t>
            </a:r>
            <a:r>
              <a:rPr lang="fr-FR" sz="2800" b="1" dirty="0">
                <a:solidFill>
                  <a:srgbClr val="FFFF00"/>
                </a:solidFill>
              </a:rPr>
              <a:t>Le Musée Et La Ville de Lodève – Hérault -</a:t>
            </a:r>
            <a:endParaRPr lang="fr-FR" sz="2000" b="1" dirty="0">
              <a:solidFill>
                <a:srgbClr val="FFFF00"/>
              </a:solidFill>
            </a:endParaRPr>
          </a:p>
        </p:txBody>
      </p:sp>
      <p:sp>
        <p:nvSpPr>
          <p:cNvPr id="5" name="ZoneTexte 4">
            <a:extLst>
              <a:ext uri="{FF2B5EF4-FFF2-40B4-BE49-F238E27FC236}">
                <a16:creationId xmlns:a16="http://schemas.microsoft.com/office/drawing/2014/main" id="{2863BCC5-2F8D-DC51-72E5-F8C2A2048ACF}"/>
              </a:ext>
            </a:extLst>
          </p:cNvPr>
          <p:cNvSpPr txBox="1"/>
          <p:nvPr/>
        </p:nvSpPr>
        <p:spPr>
          <a:xfrm>
            <a:off x="629555" y="6061519"/>
            <a:ext cx="11189881" cy="830997"/>
          </a:xfrm>
          <a:prstGeom prst="rect">
            <a:avLst/>
          </a:prstGeom>
          <a:noFill/>
        </p:spPr>
        <p:txBody>
          <a:bodyPr wrap="square" rtlCol="0">
            <a:spAutoFit/>
          </a:bodyPr>
          <a:lstStyle/>
          <a:p>
            <a:r>
              <a:rPr lang="fr-FR" sz="2400" b="1" dirty="0">
                <a:solidFill>
                  <a:srgbClr val="FFFF00"/>
                </a:solidFill>
              </a:rPr>
              <a:t>Façade Sud du Musée de Lodève, hôtel du cardinal de Fleury, face au Square Georges Auric à Lodève</a:t>
            </a:r>
          </a:p>
        </p:txBody>
      </p:sp>
    </p:spTree>
    <p:extLst>
      <p:ext uri="{BB962C8B-B14F-4D97-AF65-F5344CB8AC3E}">
        <p14:creationId xmlns:p14="http://schemas.microsoft.com/office/powerpoint/2010/main" val="242143526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sndAc>
          <p:stSnd loop="1">
            <p:snd r:embed="rId2" name="Waiting For You - Ernesto Cortazar.wav"/>
          </p:stSnd>
        </p:sndAc>
      </p:transition>
    </mc:Choice>
    <mc:Fallback>
      <p:transition spd="slow" advClick="0" advTm="8000">
        <p:fade/>
        <p:sndAc>
          <p:stSnd loop="1">
            <p:snd r:embed="rId2" name="Waiting For You -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6AC75A-B17A-3A05-01A6-2262836901E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a:t>Le musée de Lodève (anciennement appelé musée Fleury) est un musée d'art moderne, d'archéologie, de paléontologie et de sciences naturelles situé depuis 1987 dans l'ancien hôtel particulier du Cardinal Hercule de Fleury à Lodève, dans le département français de l'Hérault en région Occitanie.</a:t>
            </a:r>
          </a:p>
        </p:txBody>
      </p:sp>
    </p:spTree>
    <p:extLst>
      <p:ext uri="{BB962C8B-B14F-4D97-AF65-F5344CB8AC3E}">
        <p14:creationId xmlns:p14="http://schemas.microsoft.com/office/powerpoint/2010/main" val="134859025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util de pierre, rocher, pierre, nature&#10;&#10;Description générée automatiquement">
            <a:extLst>
              <a:ext uri="{FF2B5EF4-FFF2-40B4-BE49-F238E27FC236}">
                <a16:creationId xmlns:a16="http://schemas.microsoft.com/office/drawing/2014/main" id="{210637B4-D9DD-AB90-CF92-AA9E0AA121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7060"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A1C0C5B7-DE66-2D7F-40FC-5F2DB5F05504}"/>
              </a:ext>
            </a:extLst>
          </p:cNvPr>
          <p:cNvSpPr txBox="1"/>
          <p:nvPr/>
        </p:nvSpPr>
        <p:spPr>
          <a:xfrm>
            <a:off x="2795451" y="6178730"/>
            <a:ext cx="8627646" cy="461665"/>
          </a:xfrm>
          <a:prstGeom prst="rect">
            <a:avLst/>
          </a:prstGeom>
          <a:noFill/>
        </p:spPr>
        <p:txBody>
          <a:bodyPr wrap="square" rtlCol="0">
            <a:spAutoFit/>
          </a:bodyPr>
          <a:lstStyle/>
          <a:p>
            <a:r>
              <a:rPr lang="fr-FR" sz="2400" b="1">
                <a:solidFill>
                  <a:srgbClr val="FFFF00"/>
                </a:solidFill>
              </a:rPr>
              <a:t>Empreintes fossilisées de reptiles du Trias moyen.</a:t>
            </a:r>
            <a:endParaRPr lang="fr-FR" sz="2400" b="1" dirty="0">
              <a:solidFill>
                <a:srgbClr val="FFFF00"/>
              </a:solidFill>
            </a:endParaRPr>
          </a:p>
        </p:txBody>
      </p:sp>
    </p:spTree>
    <p:extLst>
      <p:ext uri="{BB962C8B-B14F-4D97-AF65-F5344CB8AC3E}">
        <p14:creationId xmlns:p14="http://schemas.microsoft.com/office/powerpoint/2010/main" val="397476141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art, arthropode, trilobite&#10;&#10;Description générée automatiquement">
            <a:extLst>
              <a:ext uri="{FF2B5EF4-FFF2-40B4-BE49-F238E27FC236}">
                <a16:creationId xmlns:a16="http://schemas.microsoft.com/office/drawing/2014/main" id="{EF8395B7-0226-2E3D-00D9-9C379683B7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6" name="ZoneTexte 5">
            <a:extLst>
              <a:ext uri="{FF2B5EF4-FFF2-40B4-BE49-F238E27FC236}">
                <a16:creationId xmlns:a16="http://schemas.microsoft.com/office/drawing/2014/main" id="{799ED5D8-EC9F-40A1-F4CA-08308BCCD0FC}"/>
              </a:ext>
            </a:extLst>
          </p:cNvPr>
          <p:cNvSpPr txBox="1"/>
          <p:nvPr/>
        </p:nvSpPr>
        <p:spPr>
          <a:xfrm>
            <a:off x="3122023" y="5809559"/>
            <a:ext cx="9353006" cy="769441"/>
          </a:xfrm>
          <a:prstGeom prst="rect">
            <a:avLst/>
          </a:prstGeom>
          <a:noFill/>
        </p:spPr>
        <p:txBody>
          <a:bodyPr wrap="square" rtlCol="0">
            <a:spAutoFit/>
          </a:bodyPr>
          <a:lstStyle/>
          <a:p>
            <a:endParaRPr lang="fr-FR" sz="2000" dirty="0"/>
          </a:p>
          <a:p>
            <a:r>
              <a:rPr lang="fr-FR" sz="2400" b="1" dirty="0"/>
              <a:t>Fossile d'insecte du carbonifère supérieur.</a:t>
            </a:r>
          </a:p>
        </p:txBody>
      </p:sp>
    </p:spTree>
    <p:extLst>
      <p:ext uri="{BB962C8B-B14F-4D97-AF65-F5344CB8AC3E}">
        <p14:creationId xmlns:p14="http://schemas.microsoft.com/office/powerpoint/2010/main" val="5593083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rganisme, art&#10;&#10;Description générée automatiquement">
            <a:extLst>
              <a:ext uri="{FF2B5EF4-FFF2-40B4-BE49-F238E27FC236}">
                <a16:creationId xmlns:a16="http://schemas.microsoft.com/office/drawing/2014/main" id="{94B6DDBD-3561-79A0-F265-DF50412163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1665" y="729000"/>
            <a:ext cx="11208669" cy="5400000"/>
          </a:xfrm>
          <a:prstGeom prst="rect">
            <a:avLst/>
          </a:prstGeom>
          <a:effectLst>
            <a:softEdge rad="317500"/>
          </a:effectLst>
        </p:spPr>
      </p:pic>
      <p:sp>
        <p:nvSpPr>
          <p:cNvPr id="4" name="ZoneTexte 3">
            <a:extLst>
              <a:ext uri="{FF2B5EF4-FFF2-40B4-BE49-F238E27FC236}">
                <a16:creationId xmlns:a16="http://schemas.microsoft.com/office/drawing/2014/main" id="{AEDA5F10-74CD-D0B8-62E6-B201354BEA29}"/>
              </a:ext>
            </a:extLst>
          </p:cNvPr>
          <p:cNvSpPr txBox="1"/>
          <p:nvPr/>
        </p:nvSpPr>
        <p:spPr>
          <a:xfrm>
            <a:off x="4140924" y="5507981"/>
            <a:ext cx="8817429" cy="830997"/>
          </a:xfrm>
          <a:prstGeom prst="rect">
            <a:avLst/>
          </a:prstGeom>
          <a:noFill/>
        </p:spPr>
        <p:txBody>
          <a:bodyPr wrap="square" rtlCol="0">
            <a:spAutoFit/>
          </a:bodyPr>
          <a:lstStyle/>
          <a:p>
            <a:endParaRPr lang="fr-FR" sz="2400" b="1" dirty="0">
              <a:solidFill>
                <a:srgbClr val="FFFF00"/>
              </a:solidFill>
            </a:endParaRPr>
          </a:p>
          <a:p>
            <a:r>
              <a:rPr lang="fr-FR" sz="2400" b="1" dirty="0" err="1">
                <a:solidFill>
                  <a:srgbClr val="FFFF00"/>
                </a:solidFill>
              </a:rPr>
              <a:t>Ichthyosauria</a:t>
            </a:r>
            <a:r>
              <a:rPr lang="fr-FR" sz="2400" b="1" dirty="0">
                <a:solidFill>
                  <a:srgbClr val="FFFF00"/>
                </a:solidFill>
              </a:rPr>
              <a:t> du Jurassique.</a:t>
            </a:r>
          </a:p>
        </p:txBody>
      </p:sp>
    </p:spTree>
    <p:extLst>
      <p:ext uri="{BB962C8B-B14F-4D97-AF65-F5344CB8AC3E}">
        <p14:creationId xmlns:p14="http://schemas.microsoft.com/office/powerpoint/2010/main" val="253616413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usée, Artefact, art, intérieur&#10;&#10;Description générée automatiquement">
            <a:extLst>
              <a:ext uri="{FF2B5EF4-FFF2-40B4-BE49-F238E27FC236}">
                <a16:creationId xmlns:a16="http://schemas.microsoft.com/office/drawing/2014/main" id="{F3D2325C-1EA9-91E9-254A-CC084EE67A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120" y="189000"/>
            <a:ext cx="4320000" cy="6480000"/>
          </a:xfrm>
          <a:prstGeom prst="rect">
            <a:avLst/>
          </a:prstGeom>
          <a:ln w="38100">
            <a:solidFill>
              <a:srgbClr val="FFFF00"/>
            </a:solidFill>
          </a:ln>
        </p:spPr>
      </p:pic>
      <p:sp>
        <p:nvSpPr>
          <p:cNvPr id="4" name="ZoneTexte 3">
            <a:extLst>
              <a:ext uri="{FF2B5EF4-FFF2-40B4-BE49-F238E27FC236}">
                <a16:creationId xmlns:a16="http://schemas.microsoft.com/office/drawing/2014/main" id="{21DA1E2B-0D31-DB8D-9667-1B8E3D62511C}"/>
              </a:ext>
            </a:extLst>
          </p:cNvPr>
          <p:cNvSpPr txBox="1"/>
          <p:nvPr/>
        </p:nvSpPr>
        <p:spPr>
          <a:xfrm>
            <a:off x="4518120" y="3866606"/>
            <a:ext cx="2651760" cy="1938992"/>
          </a:xfrm>
          <a:prstGeom prst="rect">
            <a:avLst/>
          </a:prstGeom>
          <a:noFill/>
        </p:spPr>
        <p:txBody>
          <a:bodyPr wrap="square" rtlCol="0">
            <a:spAutoFit/>
          </a:bodyPr>
          <a:lstStyle/>
          <a:p>
            <a:endParaRPr lang="fr-FR" sz="2400" b="1" dirty="0"/>
          </a:p>
          <a:p>
            <a:r>
              <a:rPr lang="fr-FR" sz="2400" b="1" dirty="0"/>
              <a:t>Statue-menhir n°1 de Collorgues. Néolithique final.</a:t>
            </a:r>
          </a:p>
        </p:txBody>
      </p:sp>
      <p:pic>
        <p:nvPicPr>
          <p:cNvPr id="6" name="Image 5" descr="Une image contenant Accessoire de mode, collier, mur, Bijoux&#10;&#10;Description générée automatiquement">
            <a:extLst>
              <a:ext uri="{FF2B5EF4-FFF2-40B4-BE49-F238E27FC236}">
                <a16:creationId xmlns:a16="http://schemas.microsoft.com/office/drawing/2014/main" id="{1DEF6370-0444-8E66-5E02-B2104595DA4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73880" y="189000"/>
            <a:ext cx="4320000" cy="6480000"/>
          </a:xfrm>
          <a:prstGeom prst="rect">
            <a:avLst/>
          </a:prstGeom>
          <a:ln w="38100">
            <a:solidFill>
              <a:srgbClr val="FFFF00"/>
            </a:solidFill>
          </a:ln>
        </p:spPr>
      </p:pic>
      <p:sp>
        <p:nvSpPr>
          <p:cNvPr id="7" name="ZoneTexte 6">
            <a:extLst>
              <a:ext uri="{FF2B5EF4-FFF2-40B4-BE49-F238E27FC236}">
                <a16:creationId xmlns:a16="http://schemas.microsoft.com/office/drawing/2014/main" id="{6169D239-6FE4-98FF-7A68-83CE239F49D6}"/>
              </a:ext>
            </a:extLst>
          </p:cNvPr>
          <p:cNvSpPr txBox="1"/>
          <p:nvPr/>
        </p:nvSpPr>
        <p:spPr>
          <a:xfrm>
            <a:off x="5747657" y="458143"/>
            <a:ext cx="2272937" cy="1569660"/>
          </a:xfrm>
          <a:prstGeom prst="rect">
            <a:avLst/>
          </a:prstGeom>
          <a:noFill/>
        </p:spPr>
        <p:txBody>
          <a:bodyPr wrap="square" rtlCol="0">
            <a:spAutoFit/>
          </a:bodyPr>
          <a:lstStyle/>
          <a:p>
            <a:endParaRPr lang="fr-FR" sz="2400" b="1" dirty="0"/>
          </a:p>
          <a:p>
            <a:r>
              <a:rPr lang="fr-FR" sz="2400" b="1" dirty="0"/>
              <a:t>Parures du néolithique final.</a:t>
            </a:r>
          </a:p>
        </p:txBody>
      </p:sp>
      <p:sp>
        <p:nvSpPr>
          <p:cNvPr id="9" name="ZoneTexte 8">
            <a:extLst>
              <a:ext uri="{FF2B5EF4-FFF2-40B4-BE49-F238E27FC236}">
                <a16:creationId xmlns:a16="http://schemas.microsoft.com/office/drawing/2014/main" id="{12153BE8-1405-8AB7-6C68-5B27141AC466}"/>
              </a:ext>
            </a:extLst>
          </p:cNvPr>
          <p:cNvSpPr txBox="1"/>
          <p:nvPr/>
        </p:nvSpPr>
        <p:spPr>
          <a:xfrm>
            <a:off x="6134091" y="340577"/>
            <a:ext cx="1319349" cy="584775"/>
          </a:xfrm>
          <a:prstGeom prst="rect">
            <a:avLst/>
          </a:prstGeom>
          <a:noFill/>
        </p:spPr>
        <p:txBody>
          <a:bodyPr wrap="square" rtlCol="0">
            <a:spAutoFit/>
          </a:bodyPr>
          <a:lstStyle/>
          <a:p>
            <a:r>
              <a:rPr lang="fr-FR" sz="3200" b="1" dirty="0"/>
              <a:t>2</a:t>
            </a:r>
          </a:p>
        </p:txBody>
      </p:sp>
      <p:sp>
        <p:nvSpPr>
          <p:cNvPr id="10" name="ZoneTexte 9">
            <a:extLst>
              <a:ext uri="{FF2B5EF4-FFF2-40B4-BE49-F238E27FC236}">
                <a16:creationId xmlns:a16="http://schemas.microsoft.com/office/drawing/2014/main" id="{85B73E6B-74F0-C08C-7A07-C3136CB93EA2}"/>
              </a:ext>
            </a:extLst>
          </p:cNvPr>
          <p:cNvSpPr txBox="1"/>
          <p:nvPr/>
        </p:nvSpPr>
        <p:spPr>
          <a:xfrm>
            <a:off x="4963886" y="3749040"/>
            <a:ext cx="1658983"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271691648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efact, mur, intérieur, art&#10;&#10;Description générée automatiquement">
            <a:extLst>
              <a:ext uri="{FF2B5EF4-FFF2-40B4-BE49-F238E27FC236}">
                <a16:creationId xmlns:a16="http://schemas.microsoft.com/office/drawing/2014/main" id="{969235FD-2E4C-5E45-66B6-5F931C2EF5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7" y="148372"/>
            <a:ext cx="9453706" cy="6300000"/>
          </a:xfrm>
          <a:prstGeom prst="rect">
            <a:avLst/>
          </a:prstGeom>
          <a:effectLst>
            <a:softEdge rad="635000"/>
          </a:effectLst>
        </p:spPr>
      </p:pic>
      <p:sp>
        <p:nvSpPr>
          <p:cNvPr id="4" name="ZoneTexte 3">
            <a:extLst>
              <a:ext uri="{FF2B5EF4-FFF2-40B4-BE49-F238E27FC236}">
                <a16:creationId xmlns:a16="http://schemas.microsoft.com/office/drawing/2014/main" id="{814D3103-FD89-8E9F-B022-73689533A46C}"/>
              </a:ext>
            </a:extLst>
          </p:cNvPr>
          <p:cNvSpPr txBox="1"/>
          <p:nvPr/>
        </p:nvSpPr>
        <p:spPr>
          <a:xfrm>
            <a:off x="4232365" y="5774510"/>
            <a:ext cx="7236823"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Céramiques du néolithique final.</a:t>
            </a:r>
          </a:p>
        </p:txBody>
      </p:sp>
    </p:spTree>
    <p:extLst>
      <p:ext uri="{BB962C8B-B14F-4D97-AF65-F5344CB8AC3E}">
        <p14:creationId xmlns:p14="http://schemas.microsoft.com/office/powerpoint/2010/main" val="355389407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ciel, bâtiment&#10;&#10;Description générée automatiquement">
            <a:extLst>
              <a:ext uri="{FF2B5EF4-FFF2-40B4-BE49-F238E27FC236}">
                <a16:creationId xmlns:a16="http://schemas.microsoft.com/office/drawing/2014/main" id="{2DD7C6DD-A227-924E-2DA8-97E4B1F74E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096" y="189000"/>
            <a:ext cx="9723808" cy="6480000"/>
          </a:xfrm>
          <a:prstGeom prst="rect">
            <a:avLst/>
          </a:prstGeom>
          <a:effectLst>
            <a:softEdge rad="635000"/>
          </a:effectLst>
        </p:spPr>
      </p:pic>
      <p:sp>
        <p:nvSpPr>
          <p:cNvPr id="4" name="ZoneTexte 3">
            <a:extLst>
              <a:ext uri="{FF2B5EF4-FFF2-40B4-BE49-F238E27FC236}">
                <a16:creationId xmlns:a16="http://schemas.microsoft.com/office/drawing/2014/main" id="{DB3416D8-7A0F-679D-7F89-CCD6D3ECB7F5}"/>
              </a:ext>
            </a:extLst>
          </p:cNvPr>
          <p:cNvSpPr txBox="1"/>
          <p:nvPr/>
        </p:nvSpPr>
        <p:spPr>
          <a:xfrm>
            <a:off x="5003074" y="5838003"/>
            <a:ext cx="9457509" cy="830997"/>
          </a:xfrm>
          <a:prstGeom prst="rect">
            <a:avLst/>
          </a:prstGeom>
          <a:noFill/>
        </p:spPr>
        <p:txBody>
          <a:bodyPr wrap="square" rtlCol="0">
            <a:spAutoFit/>
          </a:bodyPr>
          <a:lstStyle/>
          <a:p>
            <a:endParaRPr lang="fr-FR" sz="2400" b="1" dirty="0"/>
          </a:p>
          <a:p>
            <a:r>
              <a:rPr lang="fr-FR" sz="2400" b="1" dirty="0"/>
              <a:t>Entrée du musée.</a:t>
            </a:r>
          </a:p>
        </p:txBody>
      </p:sp>
    </p:spTree>
    <p:extLst>
      <p:ext uri="{BB962C8B-B14F-4D97-AF65-F5344CB8AC3E}">
        <p14:creationId xmlns:p14="http://schemas.microsoft.com/office/powerpoint/2010/main" val="319536739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fenêtre, plein air, architecture&#10;&#10;Description générée automatiquement">
            <a:extLst>
              <a:ext uri="{FF2B5EF4-FFF2-40B4-BE49-F238E27FC236}">
                <a16:creationId xmlns:a16="http://schemas.microsoft.com/office/drawing/2014/main" id="{A4E4FD98-157C-7AA0-F65E-0C31F8ADB5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8" cy="6300000"/>
          </a:xfrm>
          <a:prstGeom prst="rect">
            <a:avLst/>
          </a:prstGeom>
          <a:effectLst>
            <a:softEdge rad="635000"/>
          </a:effectLst>
        </p:spPr>
      </p:pic>
      <p:sp>
        <p:nvSpPr>
          <p:cNvPr id="4" name="ZoneTexte 3">
            <a:extLst>
              <a:ext uri="{FF2B5EF4-FFF2-40B4-BE49-F238E27FC236}">
                <a16:creationId xmlns:a16="http://schemas.microsoft.com/office/drawing/2014/main" id="{687C2112-E95E-78AA-79A2-071EB246EBA3}"/>
              </a:ext>
            </a:extLst>
          </p:cNvPr>
          <p:cNvSpPr txBox="1"/>
          <p:nvPr/>
        </p:nvSpPr>
        <p:spPr>
          <a:xfrm>
            <a:off x="5316584" y="5748003"/>
            <a:ext cx="871292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Cour intérieure.</a:t>
            </a:r>
          </a:p>
        </p:txBody>
      </p:sp>
    </p:spTree>
    <p:extLst>
      <p:ext uri="{BB962C8B-B14F-4D97-AF65-F5344CB8AC3E}">
        <p14:creationId xmlns:p14="http://schemas.microsoft.com/office/powerpoint/2010/main" val="240553419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scaliers, bâtiment, mur, escalier&#10;&#10;Description générée automatiquement">
            <a:extLst>
              <a:ext uri="{FF2B5EF4-FFF2-40B4-BE49-F238E27FC236}">
                <a16:creationId xmlns:a16="http://schemas.microsoft.com/office/drawing/2014/main" id="{7C91CA51-8A61-0AE6-0B4F-1D747BF5AA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714" y="189000"/>
            <a:ext cx="4320000" cy="6480000"/>
          </a:xfrm>
          <a:prstGeom prst="rect">
            <a:avLst/>
          </a:prstGeom>
          <a:ln w="38100">
            <a:solidFill>
              <a:srgbClr val="FFFF00"/>
            </a:solidFill>
          </a:ln>
        </p:spPr>
      </p:pic>
      <p:sp>
        <p:nvSpPr>
          <p:cNvPr id="4" name="ZoneTexte 3">
            <a:extLst>
              <a:ext uri="{FF2B5EF4-FFF2-40B4-BE49-F238E27FC236}">
                <a16:creationId xmlns:a16="http://schemas.microsoft.com/office/drawing/2014/main" id="{F6B9199D-2506-6E4E-E0BA-5EFF54D34F93}"/>
              </a:ext>
            </a:extLst>
          </p:cNvPr>
          <p:cNvSpPr txBox="1"/>
          <p:nvPr/>
        </p:nvSpPr>
        <p:spPr>
          <a:xfrm>
            <a:off x="1619794" y="5838003"/>
            <a:ext cx="2481943"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Escalier.</a:t>
            </a:r>
          </a:p>
        </p:txBody>
      </p:sp>
      <p:pic>
        <p:nvPicPr>
          <p:cNvPr id="6" name="Image 5" descr="Une image contenant mur, art, intérieur&#10;&#10;Description générée automatiquement">
            <a:extLst>
              <a:ext uri="{FF2B5EF4-FFF2-40B4-BE49-F238E27FC236}">
                <a16:creationId xmlns:a16="http://schemas.microsoft.com/office/drawing/2014/main" id="{0BAA70BE-7033-47C6-7286-70EA5D4595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19350" y="1230003"/>
            <a:ext cx="3454936" cy="4608000"/>
          </a:xfrm>
          <a:prstGeom prst="rect">
            <a:avLst/>
          </a:prstGeom>
          <a:ln w="38100">
            <a:solidFill>
              <a:srgbClr val="FFFF00"/>
            </a:solidFill>
          </a:ln>
        </p:spPr>
      </p:pic>
      <p:sp>
        <p:nvSpPr>
          <p:cNvPr id="7" name="ZoneTexte 6">
            <a:extLst>
              <a:ext uri="{FF2B5EF4-FFF2-40B4-BE49-F238E27FC236}">
                <a16:creationId xmlns:a16="http://schemas.microsoft.com/office/drawing/2014/main" id="{7C64B314-1587-003C-3CD9-6B58FE1A059A}"/>
              </a:ext>
            </a:extLst>
          </p:cNvPr>
          <p:cNvSpPr txBox="1"/>
          <p:nvPr/>
        </p:nvSpPr>
        <p:spPr>
          <a:xfrm>
            <a:off x="4773481" y="6114108"/>
            <a:ext cx="7200805" cy="461665"/>
          </a:xfrm>
          <a:prstGeom prst="rect">
            <a:avLst/>
          </a:prstGeom>
          <a:noFill/>
        </p:spPr>
        <p:txBody>
          <a:bodyPr wrap="square" rtlCol="0">
            <a:spAutoFit/>
          </a:bodyPr>
          <a:lstStyle/>
          <a:p>
            <a:r>
              <a:rPr lang="fr-FR" sz="2400" b="1" dirty="0">
                <a:solidFill>
                  <a:srgbClr val="FFFF00"/>
                </a:solidFill>
              </a:rPr>
              <a:t>Visite du musée "Fleury", de Lodève à Suivre</a:t>
            </a:r>
          </a:p>
        </p:txBody>
      </p:sp>
    </p:spTree>
    <p:extLst>
      <p:ext uri="{BB962C8B-B14F-4D97-AF65-F5344CB8AC3E}">
        <p14:creationId xmlns:p14="http://schemas.microsoft.com/office/powerpoint/2010/main" val="1671031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ussures, sculpture, musée, habits&#10;&#10;Description générée automatiquement">
            <a:extLst>
              <a:ext uri="{FF2B5EF4-FFF2-40B4-BE49-F238E27FC236}">
                <a16:creationId xmlns:a16="http://schemas.microsoft.com/office/drawing/2014/main" id="{4467B44A-D4BB-69C0-B978-AFCE9B9839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6000" y="369000"/>
            <a:ext cx="6120000" cy="6120000"/>
          </a:xfrm>
          <a:prstGeom prst="rect">
            <a:avLst/>
          </a:prstGeom>
          <a:effectLst>
            <a:softEdge rad="317500"/>
          </a:effectLst>
        </p:spPr>
      </p:pic>
    </p:spTree>
    <p:extLst>
      <p:ext uri="{BB962C8B-B14F-4D97-AF65-F5344CB8AC3E}">
        <p14:creationId xmlns:p14="http://schemas.microsoft.com/office/powerpoint/2010/main" val="125696035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Artefact, pierre, rocher&#10;&#10;Description générée automatiquement">
            <a:extLst>
              <a:ext uri="{FF2B5EF4-FFF2-40B4-BE49-F238E27FC236}">
                <a16:creationId xmlns:a16="http://schemas.microsoft.com/office/drawing/2014/main" id="{171FB415-9556-2CDB-4E44-C6A40B7989A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43FBD0F-8192-3BF4-D957-B85B05214461}"/>
              </a:ext>
            </a:extLst>
          </p:cNvPr>
          <p:cNvSpPr txBox="1"/>
          <p:nvPr/>
        </p:nvSpPr>
        <p:spPr>
          <a:xfrm>
            <a:off x="1792080" y="6117335"/>
            <a:ext cx="8503920" cy="461665"/>
          </a:xfrm>
          <a:prstGeom prst="rect">
            <a:avLst/>
          </a:prstGeom>
          <a:noFill/>
        </p:spPr>
        <p:txBody>
          <a:bodyPr wrap="square" rtlCol="0">
            <a:spAutoFit/>
          </a:bodyPr>
          <a:lstStyle/>
          <a:p>
            <a:r>
              <a:rPr lang="fr-FR" sz="2400" b="1" dirty="0">
                <a:solidFill>
                  <a:srgbClr val="FFFF00"/>
                </a:solidFill>
              </a:rPr>
              <a:t>Hôtel de Fleury (Musée Dardé)Français : musée de Lodève:</a:t>
            </a:r>
          </a:p>
        </p:txBody>
      </p:sp>
    </p:spTree>
    <p:extLst>
      <p:ext uri="{BB962C8B-B14F-4D97-AF65-F5344CB8AC3E}">
        <p14:creationId xmlns:p14="http://schemas.microsoft.com/office/powerpoint/2010/main" val="24283602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Artefact, pierre, intérieur&#10;&#10;Description générée automatiquement">
            <a:extLst>
              <a:ext uri="{FF2B5EF4-FFF2-40B4-BE49-F238E27FC236}">
                <a16:creationId xmlns:a16="http://schemas.microsoft.com/office/drawing/2014/main" id="{E8AE1AD6-A20E-59D6-1B9F-CC63CC7152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066" y="3576229"/>
            <a:ext cx="4064000" cy="3048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CF0C6E12-959F-935D-1A80-A59CFAF25559}"/>
              </a:ext>
            </a:extLst>
          </p:cNvPr>
          <p:cNvSpPr txBox="1"/>
          <p:nvPr/>
        </p:nvSpPr>
        <p:spPr>
          <a:xfrm>
            <a:off x="222066" y="3050938"/>
            <a:ext cx="4728754" cy="461665"/>
          </a:xfrm>
          <a:prstGeom prst="rect">
            <a:avLst/>
          </a:prstGeom>
          <a:noFill/>
        </p:spPr>
        <p:txBody>
          <a:bodyPr wrap="square" rtlCol="0">
            <a:spAutoFit/>
          </a:bodyPr>
          <a:lstStyle/>
          <a:p>
            <a:r>
              <a:rPr lang="fr-FR" sz="2400" b="1">
                <a:solidFill>
                  <a:srgbClr val="FFFF00"/>
                </a:solidFill>
              </a:rPr>
              <a:t>Hôtel de Fleury (Musée Dardé)</a:t>
            </a:r>
            <a:endParaRPr lang="fr-FR" sz="2400" b="1" dirty="0">
              <a:solidFill>
                <a:srgbClr val="FFFF00"/>
              </a:solidFill>
            </a:endParaRPr>
          </a:p>
        </p:txBody>
      </p:sp>
      <p:pic>
        <p:nvPicPr>
          <p:cNvPr id="6" name="Image 5" descr="Une image contenant intérieur, mur, sol, meubles&#10;&#10;Description générée automatiquement">
            <a:extLst>
              <a:ext uri="{FF2B5EF4-FFF2-40B4-BE49-F238E27FC236}">
                <a16:creationId xmlns:a16="http://schemas.microsoft.com/office/drawing/2014/main" id="{FE069EA6-1645-B945-9CCB-4FB59AE399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7934" y="221578"/>
            <a:ext cx="4572000" cy="3060192"/>
          </a:xfrm>
          <a:prstGeom prst="rect">
            <a:avLst/>
          </a:prstGeom>
          <a:ln w="41275">
            <a:solidFill>
              <a:srgbClr val="FFFF00"/>
            </a:solidFill>
          </a:ln>
        </p:spPr>
      </p:pic>
      <p:sp>
        <p:nvSpPr>
          <p:cNvPr id="7" name="ZoneTexte 6">
            <a:extLst>
              <a:ext uri="{FF2B5EF4-FFF2-40B4-BE49-F238E27FC236}">
                <a16:creationId xmlns:a16="http://schemas.microsoft.com/office/drawing/2014/main" id="{7F0721B7-C255-DB2A-F49E-F013E58428C2}"/>
              </a:ext>
            </a:extLst>
          </p:cNvPr>
          <p:cNvSpPr txBox="1"/>
          <p:nvPr/>
        </p:nvSpPr>
        <p:spPr>
          <a:xfrm>
            <a:off x="8686800" y="3281770"/>
            <a:ext cx="3777017" cy="461665"/>
          </a:xfrm>
          <a:prstGeom prst="rect">
            <a:avLst/>
          </a:prstGeom>
          <a:noFill/>
        </p:spPr>
        <p:txBody>
          <a:bodyPr wrap="square" rtlCol="0">
            <a:spAutoFit/>
          </a:bodyPr>
          <a:lstStyle/>
          <a:p>
            <a:r>
              <a:rPr lang="fr-FR" sz="2400" b="1">
                <a:solidFill>
                  <a:srgbClr val="FFFF00"/>
                </a:solidFill>
              </a:rPr>
              <a:t>Salle_Darde3</a:t>
            </a:r>
            <a:endParaRPr lang="fr-FR" sz="2400" b="1" dirty="0">
              <a:solidFill>
                <a:srgbClr val="FFFF00"/>
              </a:solidFill>
            </a:endParaRPr>
          </a:p>
        </p:txBody>
      </p:sp>
    </p:spTree>
    <p:extLst>
      <p:ext uri="{BB962C8B-B14F-4D97-AF65-F5344CB8AC3E}">
        <p14:creationId xmlns:p14="http://schemas.microsoft.com/office/powerpoint/2010/main" val="421677372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terie, vase, céramique, Artefact&#10;&#10;Description générée automatiquement">
            <a:extLst>
              <a:ext uri="{FF2B5EF4-FFF2-40B4-BE49-F238E27FC236}">
                <a16:creationId xmlns:a16="http://schemas.microsoft.com/office/drawing/2014/main" id="{1A9F80AE-5A62-49BD-CB7A-A4AD708E67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360" y="1512937"/>
            <a:ext cx="4512000" cy="3384000"/>
          </a:xfrm>
          <a:prstGeom prst="rect">
            <a:avLst/>
          </a:prstGeom>
          <a:ln w="41275">
            <a:solidFill>
              <a:srgbClr val="7030A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art&#10;&#10;Description générée automatiquement">
            <a:extLst>
              <a:ext uri="{FF2B5EF4-FFF2-40B4-BE49-F238E27FC236}">
                <a16:creationId xmlns:a16="http://schemas.microsoft.com/office/drawing/2014/main" id="{18E7B546-6469-F296-8DB6-D65FD853780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55576" y="1413000"/>
            <a:ext cx="3023064" cy="4032000"/>
          </a:xfrm>
          <a:prstGeom prst="rect">
            <a:avLst/>
          </a:prstGeom>
          <a:ln>
            <a:solidFill>
              <a:srgbClr val="7030A0"/>
            </a:solidFill>
          </a:ln>
        </p:spPr>
      </p:pic>
    </p:spTree>
    <p:extLst>
      <p:ext uri="{BB962C8B-B14F-4D97-AF65-F5344CB8AC3E}">
        <p14:creationId xmlns:p14="http://schemas.microsoft.com/office/powerpoint/2010/main" val="258120792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9" name="Image 8" descr="Une image contenant bâtiment, statue, art, Sculpture&#10;&#10;Description générée automatiquement">
            <a:extLst>
              <a:ext uri="{FF2B5EF4-FFF2-40B4-BE49-F238E27FC236}">
                <a16:creationId xmlns:a16="http://schemas.microsoft.com/office/drawing/2014/main" id="{E6286D78-01CF-B68A-3372-87FEC976FB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016" y="2679392"/>
            <a:ext cx="3275521" cy="3996000"/>
          </a:xfrm>
          <a:prstGeom prst="rect">
            <a:avLst/>
          </a:prstGeom>
          <a:ln w="38100">
            <a:solidFill>
              <a:srgbClr val="FFFF00"/>
            </a:solidFill>
          </a:ln>
        </p:spPr>
      </p:pic>
      <p:sp>
        <p:nvSpPr>
          <p:cNvPr id="10" name="ZoneTexte 9">
            <a:extLst>
              <a:ext uri="{FF2B5EF4-FFF2-40B4-BE49-F238E27FC236}">
                <a16:creationId xmlns:a16="http://schemas.microsoft.com/office/drawing/2014/main" id="{528D65E3-7321-CBD0-262F-0601B52FCF9F}"/>
              </a:ext>
            </a:extLst>
          </p:cNvPr>
          <p:cNvSpPr txBox="1"/>
          <p:nvPr/>
        </p:nvSpPr>
        <p:spPr>
          <a:xfrm>
            <a:off x="222890" y="1848395"/>
            <a:ext cx="3540034" cy="830997"/>
          </a:xfrm>
          <a:prstGeom prst="rect">
            <a:avLst/>
          </a:prstGeom>
          <a:noFill/>
        </p:spPr>
        <p:txBody>
          <a:bodyPr wrap="square" rtlCol="0">
            <a:spAutoFit/>
          </a:bodyPr>
          <a:lstStyle/>
          <a:p>
            <a:r>
              <a:rPr lang="fr-FR" sz="2400" b="1"/>
              <a:t>Hôtel de Fleury (Musée Dardé</a:t>
            </a:r>
            <a:endParaRPr lang="fr-FR" sz="2400" b="1" dirty="0"/>
          </a:p>
        </p:txBody>
      </p:sp>
      <p:pic>
        <p:nvPicPr>
          <p:cNvPr id="12" name="Image 11" descr="Une image contenant invertébré, Ammonite, Fossile&#10;&#10;Description générée automatiquement">
            <a:extLst>
              <a:ext uri="{FF2B5EF4-FFF2-40B4-BE49-F238E27FC236}">
                <a16:creationId xmlns:a16="http://schemas.microsoft.com/office/drawing/2014/main" id="{00561F6E-3AF4-C54F-DA28-DA15EA31B0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09110" y="229407"/>
            <a:ext cx="4860000" cy="3237975"/>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4920266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D9C5636-F89E-E2DB-1D27-073616C6BA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029" y="209052"/>
            <a:ext cx="4086703" cy="3564000"/>
          </a:xfrm>
          <a:prstGeom prst="rect">
            <a:avLst/>
          </a:prstGeom>
          <a:ln w="38100">
            <a:solidFill>
              <a:srgbClr val="FFFF00"/>
            </a:solidFill>
          </a:ln>
        </p:spPr>
      </p:pic>
      <p:pic>
        <p:nvPicPr>
          <p:cNvPr id="7" name="Image 6" descr="Une image contenant nid de guêpes&#10;&#10;Description générée automatiquement avec une confiance moyenne">
            <a:extLst>
              <a:ext uri="{FF2B5EF4-FFF2-40B4-BE49-F238E27FC236}">
                <a16:creationId xmlns:a16="http://schemas.microsoft.com/office/drawing/2014/main" id="{B2CA8403-DCA6-49B8-2E57-531A49CC35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72971" y="3566161"/>
            <a:ext cx="3636000" cy="3147329"/>
          </a:xfrm>
          <a:prstGeom prst="rect">
            <a:avLst/>
          </a:prstGeom>
          <a:ln w="38100">
            <a:solidFill>
              <a:srgbClr val="FFFF00"/>
            </a:solidFill>
          </a:ln>
        </p:spPr>
      </p:pic>
    </p:spTree>
    <p:extLst>
      <p:ext uri="{BB962C8B-B14F-4D97-AF65-F5344CB8AC3E}">
        <p14:creationId xmlns:p14="http://schemas.microsoft.com/office/powerpoint/2010/main" val="41450626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2309740-4816-E9B8-257F-C2DDAC11299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Lodève (</a:t>
            </a:r>
            <a:r>
              <a:rPr lang="fr-FR" sz="3200" b="1" dirty="0" err="1">
                <a:solidFill>
                  <a:srgbClr val="FFFF00"/>
                </a:solidFill>
              </a:rPr>
              <a:t>Lodeva</a:t>
            </a:r>
            <a:r>
              <a:rPr lang="fr-FR" sz="3200" b="1" dirty="0">
                <a:solidFill>
                  <a:srgbClr val="FFFF00"/>
                </a:solidFill>
              </a:rPr>
              <a:t>, en occitan) est une commune française située dans le nord du département de l'Hérault, en région Occitanie.</a:t>
            </a:r>
          </a:p>
          <a:p>
            <a:pPr algn="ctr"/>
            <a:endParaRPr lang="fr-FR" sz="3200" b="1" dirty="0">
              <a:solidFill>
                <a:srgbClr val="FFFF00"/>
              </a:solidFill>
            </a:endParaRPr>
          </a:p>
          <a:p>
            <a:pPr algn="ctr"/>
            <a:r>
              <a:rPr lang="fr-FR" sz="3200" b="1" dirty="0">
                <a:solidFill>
                  <a:srgbClr val="FFFF00"/>
                </a:solidFill>
              </a:rPr>
              <a:t>Exposée à un climat méditerranéen, elle est drainée par la </a:t>
            </a:r>
            <a:r>
              <a:rPr lang="fr-FR" sz="3200" b="1" dirty="0" err="1">
                <a:solidFill>
                  <a:srgbClr val="FFFF00"/>
                </a:solidFill>
              </a:rPr>
              <a:t>Lergue</a:t>
            </a:r>
            <a:r>
              <a:rPr lang="fr-FR" sz="3200" b="1" dirty="0">
                <a:solidFill>
                  <a:srgbClr val="FFFF00"/>
                </a:solidFill>
              </a:rPr>
              <a:t>, la </a:t>
            </a:r>
            <a:r>
              <a:rPr lang="fr-FR" sz="3200" b="1" dirty="0" err="1">
                <a:solidFill>
                  <a:srgbClr val="FFFF00"/>
                </a:solidFill>
              </a:rPr>
              <a:t>Soulondres</a:t>
            </a:r>
            <a:r>
              <a:rPr lang="fr-FR" sz="3200" b="1" dirty="0">
                <a:solidFill>
                  <a:srgbClr val="FFFF00"/>
                </a:solidFill>
              </a:rPr>
              <a:t>, le </a:t>
            </a:r>
            <a:r>
              <a:rPr lang="fr-FR" sz="3200" b="1" dirty="0" err="1">
                <a:solidFill>
                  <a:srgbClr val="FFFF00"/>
                </a:solidFill>
              </a:rPr>
              <a:t>Laurounet</a:t>
            </a:r>
            <a:r>
              <a:rPr lang="fr-FR" sz="3200" b="1" dirty="0">
                <a:solidFill>
                  <a:srgbClr val="FFFF00"/>
                </a:solidFill>
              </a:rPr>
              <a:t>, le ruisseau du Mas de Mérou et par divers autres petits cours d'eau. La commune possède un patrimoine naturel remarquable composé de deux zones naturelles d'intérêt écologique, faunistique et floristique.</a:t>
            </a:r>
          </a:p>
          <a:p>
            <a:pPr algn="ctr"/>
            <a:endParaRPr lang="fr-FR" sz="3200" b="1" dirty="0">
              <a:solidFill>
                <a:srgbClr val="FFFF00"/>
              </a:solidFill>
            </a:endParaRPr>
          </a:p>
          <a:p>
            <a:pPr algn="ctr"/>
            <a:r>
              <a:rPr lang="fr-FR" sz="3200" b="1" dirty="0">
                <a:solidFill>
                  <a:srgbClr val="FFFF00"/>
                </a:solidFill>
              </a:rPr>
              <a:t>Lodève est une commune urbaine qui compte 7 289 habitants en 2021. Elle est ville-centre de l'agglomération de Lodève et fait partie de l'aire d'attraction de Lodève. Ses habitants sont appelés les Lodévois ou Lodévoises.</a:t>
            </a:r>
          </a:p>
        </p:txBody>
      </p:sp>
    </p:spTree>
    <p:extLst>
      <p:ext uri="{BB962C8B-B14F-4D97-AF65-F5344CB8AC3E}">
        <p14:creationId xmlns:p14="http://schemas.microsoft.com/office/powerpoint/2010/main" val="181952731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4">
                                            <p:txEl>
                                              <p:pRg st="2" end="2"/>
                                            </p:txEl>
                                          </p:spTgt>
                                        </p:tgtEl>
                                        <p:attrNameLst>
                                          <p:attrName>style.visibility</p:attrName>
                                        </p:attrNameLst>
                                      </p:cBhvr>
                                      <p:to>
                                        <p:strVal val="visible"/>
                                      </p:to>
                                    </p:set>
                                    <p:set>
                                      <p:cBhvr>
                                        <p:cTn id="16" dur="455" fill="hold">
                                          <p:stCondLst>
                                            <p:cond delay="0"/>
                                          </p:stCondLst>
                                        </p:cTn>
                                        <p:tgtEl>
                                          <p:spTgt spid="4">
                                            <p:txEl>
                                              <p:pRg st="2" end="2"/>
                                            </p:txEl>
                                          </p:spTgt>
                                        </p:tgtEl>
                                        <p:attrNameLst>
                                          <p:attrName>style.rotation</p:attrName>
                                        </p:attrNameLst>
                                      </p:cBhvr>
                                      <p:to>
                                        <p:strVal val="-45.0"/>
                                      </p:to>
                                    </p:set>
                                    <p:anim calcmode="lin" valueType="num">
                                      <p:cBhvr>
                                        <p:cTn id="17"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4">
                                            <p:txEl>
                                              <p:pRg st="4" end="4"/>
                                            </p:txEl>
                                          </p:spTgt>
                                        </p:tgtEl>
                                        <p:attrNameLst>
                                          <p:attrName>style.visibility</p:attrName>
                                        </p:attrNameLst>
                                      </p:cBhvr>
                                      <p:to>
                                        <p:strVal val="visible"/>
                                      </p:to>
                                    </p:set>
                                    <p:set>
                                      <p:cBhvr>
                                        <p:cTn id="25" dur="455" fill="hold">
                                          <p:stCondLst>
                                            <p:cond delay="0"/>
                                          </p:stCondLst>
                                        </p:cTn>
                                        <p:tgtEl>
                                          <p:spTgt spid="4">
                                            <p:txEl>
                                              <p:pRg st="4" end="4"/>
                                            </p:txEl>
                                          </p:spTgt>
                                        </p:tgtEl>
                                        <p:attrNameLst>
                                          <p:attrName>style.rotation</p:attrName>
                                        </p:attrNameLst>
                                      </p:cBhvr>
                                      <p:to>
                                        <p:strVal val="-45.0"/>
                                      </p:to>
                                    </p:set>
                                    <p:anim calcmode="lin" valueType="num">
                                      <p:cBhvr>
                                        <p:cTn id="26" dur="455" fill="hold">
                                          <p:stCondLst>
                                            <p:cond delay="455"/>
                                          </p:stCondLst>
                                        </p:cTn>
                                        <p:tgtEl>
                                          <p:spTgt spid="4">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montagne, maison&#10;&#10;Description générée automatiquement">
            <a:extLst>
              <a:ext uri="{FF2B5EF4-FFF2-40B4-BE49-F238E27FC236}">
                <a16:creationId xmlns:a16="http://schemas.microsoft.com/office/drawing/2014/main" id="{B61F137C-C1AE-4FF6-88A1-91C42E092F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635000"/>
          </a:effectLst>
        </p:spPr>
      </p:pic>
      <p:sp>
        <p:nvSpPr>
          <p:cNvPr id="4" name="ZoneTexte 3">
            <a:extLst>
              <a:ext uri="{FF2B5EF4-FFF2-40B4-BE49-F238E27FC236}">
                <a16:creationId xmlns:a16="http://schemas.microsoft.com/office/drawing/2014/main" id="{A78D57AC-F055-FD2F-28C2-1C5561163AA4}"/>
              </a:ext>
            </a:extLst>
          </p:cNvPr>
          <p:cNvSpPr txBox="1"/>
          <p:nvPr/>
        </p:nvSpPr>
        <p:spPr>
          <a:xfrm>
            <a:off x="5891349" y="5809559"/>
            <a:ext cx="7707085" cy="769441"/>
          </a:xfrm>
          <a:prstGeom prst="rect">
            <a:avLst/>
          </a:prstGeom>
          <a:noFill/>
        </p:spPr>
        <p:txBody>
          <a:bodyPr wrap="square" rtlCol="0">
            <a:spAutoFit/>
          </a:bodyPr>
          <a:lstStyle/>
          <a:p>
            <a:endParaRPr lang="fr-FR" sz="2000" dirty="0">
              <a:solidFill>
                <a:srgbClr val="FFFF00"/>
              </a:solidFill>
            </a:endParaRPr>
          </a:p>
          <a:p>
            <a:r>
              <a:rPr lang="fr-FR" sz="2400" b="1" dirty="0">
                <a:solidFill>
                  <a:srgbClr val="FFFF00"/>
                </a:solidFill>
              </a:rPr>
              <a:t>Lodève</a:t>
            </a:r>
          </a:p>
        </p:txBody>
      </p:sp>
    </p:spTree>
    <p:extLst>
      <p:ext uri="{BB962C8B-B14F-4D97-AF65-F5344CB8AC3E}">
        <p14:creationId xmlns:p14="http://schemas.microsoft.com/office/powerpoint/2010/main" val="296029412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CF43B74F-21DB-182E-7795-A4135C4D36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2147" y="279000"/>
            <a:ext cx="9247706" cy="6300000"/>
          </a:xfrm>
          <a:prstGeom prst="rect">
            <a:avLst/>
          </a:prstGeom>
          <a:effectLst>
            <a:softEdge rad="635000"/>
          </a:effectLst>
        </p:spPr>
      </p:pic>
      <p:sp>
        <p:nvSpPr>
          <p:cNvPr id="4" name="ZoneTexte 3">
            <a:extLst>
              <a:ext uri="{FF2B5EF4-FFF2-40B4-BE49-F238E27FC236}">
                <a16:creationId xmlns:a16="http://schemas.microsoft.com/office/drawing/2014/main" id="{38C2C881-6907-9D23-E2E5-2A25D4A52177}"/>
              </a:ext>
            </a:extLst>
          </p:cNvPr>
          <p:cNvSpPr txBox="1"/>
          <p:nvPr/>
        </p:nvSpPr>
        <p:spPr>
          <a:xfrm>
            <a:off x="2429691" y="6074229"/>
            <a:ext cx="8516983" cy="830997"/>
          </a:xfrm>
          <a:prstGeom prst="rect">
            <a:avLst/>
          </a:prstGeom>
          <a:noFill/>
        </p:spPr>
        <p:txBody>
          <a:bodyPr wrap="square" rtlCol="0">
            <a:spAutoFit/>
          </a:bodyPr>
          <a:lstStyle/>
          <a:p>
            <a:r>
              <a:rPr lang="fr-FR" sz="2400" b="1">
                <a:solidFill>
                  <a:srgbClr val="FFFF00"/>
                </a:solidFill>
              </a:rPr>
              <a:t>Maisons au bord de la Soulondre, dominées par la cathédrale Saint-Fulcran.</a:t>
            </a:r>
            <a:endParaRPr lang="fr-FR" sz="2400" b="1" dirty="0">
              <a:solidFill>
                <a:srgbClr val="FFFF00"/>
              </a:solidFill>
            </a:endParaRPr>
          </a:p>
        </p:txBody>
      </p:sp>
    </p:spTree>
    <p:extLst>
      <p:ext uri="{BB962C8B-B14F-4D97-AF65-F5344CB8AC3E}">
        <p14:creationId xmlns:p14="http://schemas.microsoft.com/office/powerpoint/2010/main" val="370233061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plante&#10;&#10;Description générée automatiquement">
            <a:extLst>
              <a:ext uri="{FF2B5EF4-FFF2-40B4-BE49-F238E27FC236}">
                <a16:creationId xmlns:a16="http://schemas.microsoft.com/office/drawing/2014/main" id="{EE036095-FFA3-A154-E976-67B809B90A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7AB6776-50E3-4569-7A74-DB7C66E058E3}"/>
              </a:ext>
            </a:extLst>
          </p:cNvPr>
          <p:cNvSpPr txBox="1"/>
          <p:nvPr/>
        </p:nvSpPr>
        <p:spPr>
          <a:xfrm>
            <a:off x="3775166" y="5782512"/>
            <a:ext cx="7798526" cy="830997"/>
          </a:xfrm>
          <a:prstGeom prst="rect">
            <a:avLst/>
          </a:prstGeom>
          <a:noFill/>
        </p:spPr>
        <p:txBody>
          <a:bodyPr wrap="square" rtlCol="0">
            <a:spAutoFit/>
          </a:bodyPr>
          <a:lstStyle/>
          <a:p>
            <a:endParaRPr lang="fr-FR" sz="2400" b="1" dirty="0"/>
          </a:p>
          <a:p>
            <a:r>
              <a:rPr lang="fr-FR" sz="2400" b="1" dirty="0"/>
              <a:t>Bassin permien d'argilite de Lodève.</a:t>
            </a:r>
          </a:p>
        </p:txBody>
      </p:sp>
    </p:spTree>
    <p:extLst>
      <p:ext uri="{BB962C8B-B14F-4D97-AF65-F5344CB8AC3E}">
        <p14:creationId xmlns:p14="http://schemas.microsoft.com/office/powerpoint/2010/main" val="345350229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éhicule terrestre, bâtiment&#10;&#10;Description générée automatiquement">
            <a:extLst>
              <a:ext uri="{FF2B5EF4-FFF2-40B4-BE49-F238E27FC236}">
                <a16:creationId xmlns:a16="http://schemas.microsoft.com/office/drawing/2014/main" id="{24EEC989-8E0D-81B3-C3AF-AC9376B872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a:solidFill>
              <a:srgbClr val="FFFF00"/>
            </a:solidFill>
          </a:ln>
          <a:effectLst>
            <a:softEdge rad="635000"/>
          </a:effectLst>
        </p:spPr>
      </p:pic>
      <p:sp>
        <p:nvSpPr>
          <p:cNvPr id="4" name="ZoneTexte 3">
            <a:extLst>
              <a:ext uri="{FF2B5EF4-FFF2-40B4-BE49-F238E27FC236}">
                <a16:creationId xmlns:a16="http://schemas.microsoft.com/office/drawing/2014/main" id="{4496E8D6-5824-954A-2B87-5D4FE1CA6DD9}"/>
              </a:ext>
            </a:extLst>
          </p:cNvPr>
          <p:cNvSpPr txBox="1"/>
          <p:nvPr/>
        </p:nvSpPr>
        <p:spPr>
          <a:xfrm>
            <a:off x="3082834" y="5959903"/>
            <a:ext cx="7942218" cy="769441"/>
          </a:xfrm>
          <a:prstGeom prst="rect">
            <a:avLst/>
          </a:prstGeom>
          <a:noFill/>
        </p:spPr>
        <p:txBody>
          <a:bodyPr wrap="square" rtlCol="0">
            <a:spAutoFit/>
          </a:bodyPr>
          <a:lstStyle/>
          <a:p>
            <a:endParaRPr lang="fr-FR" sz="2000" dirty="0"/>
          </a:p>
          <a:p>
            <a:r>
              <a:rPr lang="fr-FR" sz="2400" b="1" dirty="0">
                <a:solidFill>
                  <a:srgbClr val="FFFF00"/>
                </a:solidFill>
              </a:rPr>
              <a:t>La mairie de Lodève, ancien palais épiscopal.</a:t>
            </a:r>
          </a:p>
        </p:txBody>
      </p:sp>
    </p:spTree>
    <p:extLst>
      <p:ext uri="{BB962C8B-B14F-4D97-AF65-F5344CB8AC3E}">
        <p14:creationId xmlns:p14="http://schemas.microsoft.com/office/powerpoint/2010/main" val="13648981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plante, bâtiment&#10;&#10;Description générée automatiquement">
            <a:extLst>
              <a:ext uri="{FF2B5EF4-FFF2-40B4-BE49-F238E27FC236}">
                <a16:creationId xmlns:a16="http://schemas.microsoft.com/office/drawing/2014/main" id="{41AF80AD-082C-F677-2720-6EB988BB0C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4906" y="279000"/>
            <a:ext cx="9822188" cy="6300000"/>
          </a:xfrm>
          <a:prstGeom prst="rect">
            <a:avLst/>
          </a:prstGeom>
          <a:effectLst>
            <a:softEdge rad="635000"/>
          </a:effectLst>
        </p:spPr>
      </p:pic>
      <p:sp>
        <p:nvSpPr>
          <p:cNvPr id="4" name="ZoneTexte 3">
            <a:extLst>
              <a:ext uri="{FF2B5EF4-FFF2-40B4-BE49-F238E27FC236}">
                <a16:creationId xmlns:a16="http://schemas.microsoft.com/office/drawing/2014/main" id="{C9B84E5D-8E4F-D4F0-427C-DD2283DCB9CC}"/>
              </a:ext>
            </a:extLst>
          </p:cNvPr>
          <p:cNvSpPr txBox="1"/>
          <p:nvPr/>
        </p:nvSpPr>
        <p:spPr>
          <a:xfrm>
            <a:off x="4258492" y="6222218"/>
            <a:ext cx="8569234" cy="461665"/>
          </a:xfrm>
          <a:prstGeom prst="rect">
            <a:avLst/>
          </a:prstGeom>
          <a:noFill/>
        </p:spPr>
        <p:txBody>
          <a:bodyPr wrap="square" rtlCol="0">
            <a:spAutoFit/>
          </a:bodyPr>
          <a:lstStyle/>
          <a:p>
            <a:r>
              <a:rPr lang="fr-FR" sz="2400" b="1">
                <a:solidFill>
                  <a:srgbClr val="FFFF00"/>
                </a:solidFill>
              </a:rPr>
              <a:t>Le musée Fleury à Lodève.</a:t>
            </a:r>
            <a:endParaRPr lang="fr-FR" sz="2400" b="1" dirty="0">
              <a:solidFill>
                <a:srgbClr val="FFFF00"/>
              </a:solidFill>
            </a:endParaRPr>
          </a:p>
        </p:txBody>
      </p:sp>
    </p:spTree>
    <p:extLst>
      <p:ext uri="{BB962C8B-B14F-4D97-AF65-F5344CB8AC3E}">
        <p14:creationId xmlns:p14="http://schemas.microsoft.com/office/powerpoint/2010/main" val="283185114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lieu de culte, bâtiment, ciel&#10;&#10;Description générée automatiquement">
            <a:extLst>
              <a:ext uri="{FF2B5EF4-FFF2-40B4-BE49-F238E27FC236}">
                <a16:creationId xmlns:a16="http://schemas.microsoft.com/office/drawing/2014/main" id="{5B809FFC-95A9-2F7E-0F66-B58E37D575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01660" y="279000"/>
            <a:ext cx="10188679" cy="6300000"/>
          </a:xfrm>
          <a:prstGeom prst="rect">
            <a:avLst/>
          </a:prstGeom>
          <a:effectLst>
            <a:softEdge rad="127000"/>
          </a:effectLst>
        </p:spPr>
      </p:pic>
      <p:sp>
        <p:nvSpPr>
          <p:cNvPr id="4" name="ZoneTexte 3">
            <a:extLst>
              <a:ext uri="{FF2B5EF4-FFF2-40B4-BE49-F238E27FC236}">
                <a16:creationId xmlns:a16="http://schemas.microsoft.com/office/drawing/2014/main" id="{530ECB9B-6BB8-1470-457C-7082788F599F}"/>
              </a:ext>
            </a:extLst>
          </p:cNvPr>
          <p:cNvSpPr txBox="1"/>
          <p:nvPr/>
        </p:nvSpPr>
        <p:spPr>
          <a:xfrm>
            <a:off x="3448594" y="6396335"/>
            <a:ext cx="9483634" cy="461665"/>
          </a:xfrm>
          <a:prstGeom prst="rect">
            <a:avLst/>
          </a:prstGeom>
          <a:noFill/>
        </p:spPr>
        <p:txBody>
          <a:bodyPr wrap="square" rtlCol="0">
            <a:spAutoFit/>
          </a:bodyPr>
          <a:lstStyle/>
          <a:p>
            <a:r>
              <a:rPr lang="fr-FR" sz="2400" b="1">
                <a:solidFill>
                  <a:srgbClr val="FFFF00"/>
                </a:solidFill>
              </a:rPr>
              <a:t>L'ancienne cathédrale Saint-Fulcran.</a:t>
            </a:r>
            <a:endParaRPr lang="fr-FR" sz="2400" b="1" dirty="0">
              <a:solidFill>
                <a:srgbClr val="FFFF00"/>
              </a:solidFill>
            </a:endParaRPr>
          </a:p>
        </p:txBody>
      </p:sp>
    </p:spTree>
    <p:extLst>
      <p:ext uri="{BB962C8B-B14F-4D97-AF65-F5344CB8AC3E}">
        <p14:creationId xmlns:p14="http://schemas.microsoft.com/office/powerpoint/2010/main" val="96638420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voiture&#10;&#10;Description générée automatiquement">
            <a:extLst>
              <a:ext uri="{FF2B5EF4-FFF2-40B4-BE49-F238E27FC236}">
                <a16:creationId xmlns:a16="http://schemas.microsoft.com/office/drawing/2014/main" id="{62C70C87-74CE-9026-ADF4-F44FA43ECF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4"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FEFE71D-3C3C-E4C1-D744-137994473221}"/>
              </a:ext>
            </a:extLst>
          </p:cNvPr>
          <p:cNvSpPr txBox="1"/>
          <p:nvPr/>
        </p:nvSpPr>
        <p:spPr>
          <a:xfrm>
            <a:off x="378822" y="3709851"/>
            <a:ext cx="3052804" cy="1107996"/>
          </a:xfrm>
          <a:prstGeom prst="rect">
            <a:avLst/>
          </a:prstGeom>
          <a:noFill/>
        </p:spPr>
        <p:txBody>
          <a:bodyPr wrap="square" rtlCol="0">
            <a:spAutoFit/>
          </a:bodyPr>
          <a:lstStyle/>
          <a:p>
            <a:endParaRPr lang="fr-FR" dirty="0"/>
          </a:p>
          <a:p>
            <a:r>
              <a:rPr lang="fr-FR" sz="2400" b="1" dirty="0"/>
              <a:t>Église Saint-Pierre-aux-Liens de Lodève</a:t>
            </a:r>
          </a:p>
        </p:txBody>
      </p:sp>
    </p:spTree>
    <p:extLst>
      <p:ext uri="{BB962C8B-B14F-4D97-AF65-F5344CB8AC3E}">
        <p14:creationId xmlns:p14="http://schemas.microsoft.com/office/powerpoint/2010/main" val="200113341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arte, nombre, Parallèle&#10;&#10;Description générée automatiquement">
            <a:extLst>
              <a:ext uri="{FF2B5EF4-FFF2-40B4-BE49-F238E27FC236}">
                <a16:creationId xmlns:a16="http://schemas.microsoft.com/office/drawing/2014/main" id="{E42CB2CC-821F-FBFC-DBBF-9BF6465B7C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6250" y="122246"/>
            <a:ext cx="8479499" cy="6300000"/>
          </a:xfrm>
          <a:prstGeom prst="rect">
            <a:avLst/>
          </a:prstGeom>
        </p:spPr>
      </p:pic>
      <p:sp>
        <p:nvSpPr>
          <p:cNvPr id="4" name="ZoneTexte 3">
            <a:extLst>
              <a:ext uri="{FF2B5EF4-FFF2-40B4-BE49-F238E27FC236}">
                <a16:creationId xmlns:a16="http://schemas.microsoft.com/office/drawing/2014/main" id="{4F903842-7261-2AD0-A19B-6C46BACB0C4D}"/>
              </a:ext>
            </a:extLst>
          </p:cNvPr>
          <p:cNvSpPr txBox="1"/>
          <p:nvPr/>
        </p:nvSpPr>
        <p:spPr>
          <a:xfrm>
            <a:off x="2757587" y="6396335"/>
            <a:ext cx="10335750" cy="461665"/>
          </a:xfrm>
          <a:prstGeom prst="rect">
            <a:avLst/>
          </a:prstGeom>
          <a:noFill/>
        </p:spPr>
        <p:txBody>
          <a:bodyPr wrap="square" rtlCol="0">
            <a:spAutoFit/>
          </a:bodyPr>
          <a:lstStyle/>
          <a:p>
            <a:r>
              <a:rPr lang="fr-FR" sz="2400" b="1" dirty="0">
                <a:solidFill>
                  <a:srgbClr val="FFFF00"/>
                </a:solidFill>
              </a:rPr>
              <a:t>Lodève, plan de l'enclos du palais épiscopal 1736</a:t>
            </a:r>
            <a:r>
              <a:rPr lang="fr-FR" sz="2400" b="1" dirty="0"/>
              <a:t>.</a:t>
            </a:r>
          </a:p>
        </p:txBody>
      </p:sp>
    </p:spTree>
    <p:extLst>
      <p:ext uri="{BB962C8B-B14F-4D97-AF65-F5344CB8AC3E}">
        <p14:creationId xmlns:p14="http://schemas.microsoft.com/office/powerpoint/2010/main" val="90853577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plante, ciel&#10;&#10;Description générée automatiquement">
            <a:extLst>
              <a:ext uri="{FF2B5EF4-FFF2-40B4-BE49-F238E27FC236}">
                <a16:creationId xmlns:a16="http://schemas.microsoft.com/office/drawing/2014/main" id="{AE7A645C-18B8-7CE9-8C00-45AEA3B691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3D1BAA4-B1B9-2D00-AED2-6047CC334235}"/>
              </a:ext>
            </a:extLst>
          </p:cNvPr>
          <p:cNvSpPr txBox="1"/>
          <p:nvPr/>
        </p:nvSpPr>
        <p:spPr>
          <a:xfrm>
            <a:off x="3111428" y="5852160"/>
            <a:ext cx="7184572"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pont de </a:t>
            </a:r>
            <a:r>
              <a:rPr lang="fr-FR" sz="2400" b="1" dirty="0" err="1">
                <a:solidFill>
                  <a:srgbClr val="FFFF00"/>
                </a:solidFill>
              </a:rPr>
              <a:t>Montifort</a:t>
            </a:r>
            <a:r>
              <a:rPr lang="fr-FR" sz="2400" b="1" dirty="0">
                <a:solidFill>
                  <a:srgbClr val="FFFF00"/>
                </a:solidFill>
              </a:rPr>
              <a:t> sur la </a:t>
            </a:r>
            <a:r>
              <a:rPr lang="fr-FR" sz="2400" b="1" dirty="0" err="1">
                <a:solidFill>
                  <a:srgbClr val="FFFF00"/>
                </a:solidFill>
              </a:rPr>
              <a:t>Soulondre</a:t>
            </a:r>
            <a:r>
              <a:rPr lang="fr-FR" sz="2400" b="1" dirty="0">
                <a:solidFill>
                  <a:srgbClr val="FFFF00"/>
                </a:solidFill>
              </a:rPr>
              <a:t>.</a:t>
            </a:r>
          </a:p>
        </p:txBody>
      </p:sp>
    </p:spTree>
    <p:extLst>
      <p:ext uri="{BB962C8B-B14F-4D97-AF65-F5344CB8AC3E}">
        <p14:creationId xmlns:p14="http://schemas.microsoft.com/office/powerpoint/2010/main" val="332433355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D7183E29-02CC-216C-E7E8-E5B608744A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832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BCB5174-FF4D-53EE-ADE1-106460FBE231}"/>
              </a:ext>
            </a:extLst>
          </p:cNvPr>
          <p:cNvSpPr txBox="1"/>
          <p:nvPr/>
        </p:nvSpPr>
        <p:spPr>
          <a:xfrm>
            <a:off x="4654732" y="5657671"/>
            <a:ext cx="710619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 halle Dardé.</a:t>
            </a:r>
          </a:p>
        </p:txBody>
      </p:sp>
    </p:spTree>
    <p:extLst>
      <p:ext uri="{BB962C8B-B14F-4D97-AF65-F5344CB8AC3E}">
        <p14:creationId xmlns:p14="http://schemas.microsoft.com/office/powerpoint/2010/main" val="16617918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alcon, fenêtre, plein air, bâtiment&#10;&#10;Description générée automatiquement">
            <a:extLst>
              <a:ext uri="{FF2B5EF4-FFF2-40B4-BE49-F238E27FC236}">
                <a16:creationId xmlns:a16="http://schemas.microsoft.com/office/drawing/2014/main" id="{D333668F-223D-537B-8CFD-4E785B30D8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6000" y="941308"/>
            <a:ext cx="10980000" cy="4975384"/>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58A96600-6F3F-B51B-CC64-BB25A3D648F4}"/>
              </a:ext>
            </a:extLst>
          </p:cNvPr>
          <p:cNvSpPr txBox="1"/>
          <p:nvPr/>
        </p:nvSpPr>
        <p:spPr>
          <a:xfrm>
            <a:off x="4406536" y="5696860"/>
            <a:ext cx="10758686"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balcon de Cusson.</a:t>
            </a:r>
          </a:p>
        </p:txBody>
      </p:sp>
    </p:spTree>
    <p:extLst>
      <p:ext uri="{BB962C8B-B14F-4D97-AF65-F5344CB8AC3E}">
        <p14:creationId xmlns:p14="http://schemas.microsoft.com/office/powerpoint/2010/main" val="151897380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nuage, montagne&#10;&#10;Description générée automatiquement">
            <a:extLst>
              <a:ext uri="{FF2B5EF4-FFF2-40B4-BE49-F238E27FC236}">
                <a16:creationId xmlns:a16="http://schemas.microsoft.com/office/drawing/2014/main" id="{5653E2EA-E9B0-1393-1BB1-BA4DA37C78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2DB8155-EEC1-D908-55CC-D216008A24E5}"/>
              </a:ext>
            </a:extLst>
          </p:cNvPr>
          <p:cNvSpPr txBox="1"/>
          <p:nvPr/>
        </p:nvSpPr>
        <p:spPr>
          <a:xfrm>
            <a:off x="3984172" y="6117335"/>
            <a:ext cx="7014754" cy="461665"/>
          </a:xfrm>
          <a:prstGeom prst="rect">
            <a:avLst/>
          </a:prstGeom>
          <a:noFill/>
        </p:spPr>
        <p:txBody>
          <a:bodyPr wrap="square" rtlCol="0">
            <a:spAutoFit/>
          </a:bodyPr>
          <a:lstStyle/>
          <a:p>
            <a:r>
              <a:rPr lang="fr-FR" sz="2400" b="1">
                <a:solidFill>
                  <a:srgbClr val="FFFF00"/>
                </a:solidFill>
              </a:rPr>
              <a:t>Vue d'ensemble sur Lodève.</a:t>
            </a:r>
            <a:endParaRPr lang="fr-FR" sz="2400" b="1" dirty="0">
              <a:solidFill>
                <a:srgbClr val="FFFF00"/>
              </a:solidFill>
            </a:endParaRPr>
          </a:p>
        </p:txBody>
      </p:sp>
    </p:spTree>
    <p:extLst>
      <p:ext uri="{BB962C8B-B14F-4D97-AF65-F5344CB8AC3E}">
        <p14:creationId xmlns:p14="http://schemas.microsoft.com/office/powerpoint/2010/main" val="32221210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9D8C9C04-00CA-7F72-6AF0-51723F3D01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6886" y="279000"/>
            <a:ext cx="9498228" cy="6300000"/>
          </a:xfrm>
          <a:prstGeom prst="rect">
            <a:avLst/>
          </a:prstGeom>
          <a:effectLst>
            <a:softEdge rad="635000"/>
          </a:effectLst>
        </p:spPr>
      </p:pic>
      <p:sp>
        <p:nvSpPr>
          <p:cNvPr id="4" name="ZoneTexte 3">
            <a:extLst>
              <a:ext uri="{FF2B5EF4-FFF2-40B4-BE49-F238E27FC236}">
                <a16:creationId xmlns:a16="http://schemas.microsoft.com/office/drawing/2014/main" id="{7B2D4D7B-2B55-49EE-EA48-4EDE134508D8}"/>
              </a:ext>
            </a:extLst>
          </p:cNvPr>
          <p:cNvSpPr txBox="1"/>
          <p:nvPr/>
        </p:nvSpPr>
        <p:spPr>
          <a:xfrm>
            <a:off x="4023360" y="6352661"/>
            <a:ext cx="8778240" cy="400110"/>
          </a:xfrm>
          <a:prstGeom prst="rect">
            <a:avLst/>
          </a:prstGeom>
          <a:noFill/>
        </p:spPr>
        <p:txBody>
          <a:bodyPr wrap="square" rtlCol="0">
            <a:spAutoFit/>
          </a:bodyPr>
          <a:lstStyle/>
          <a:p>
            <a:r>
              <a:rPr lang="fr-FR" sz="2000" b="1"/>
              <a:t>Lodève, vue au niveau du Pont de Fer.</a:t>
            </a:r>
            <a:endParaRPr lang="fr-FR" sz="2000" b="1" dirty="0"/>
          </a:p>
        </p:txBody>
      </p:sp>
    </p:spTree>
    <p:extLst>
      <p:ext uri="{BB962C8B-B14F-4D97-AF65-F5344CB8AC3E}">
        <p14:creationId xmlns:p14="http://schemas.microsoft.com/office/powerpoint/2010/main" val="233092119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chapelle, cathédrale, vitrail&#10;&#10;Description générée automatiquement">
            <a:extLst>
              <a:ext uri="{FF2B5EF4-FFF2-40B4-BE49-F238E27FC236}">
                <a16:creationId xmlns:a16="http://schemas.microsoft.com/office/drawing/2014/main" id="{6FFB6557-52AF-9874-25F2-FC23FE435E1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5430" y="189000"/>
            <a:ext cx="4309204"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E219B732-93BB-C7B2-3BF5-20EB26D7293C}"/>
              </a:ext>
            </a:extLst>
          </p:cNvPr>
          <p:cNvSpPr txBox="1"/>
          <p:nvPr/>
        </p:nvSpPr>
        <p:spPr>
          <a:xfrm>
            <a:off x="4918165" y="4512805"/>
            <a:ext cx="2355669" cy="1938992"/>
          </a:xfrm>
          <a:prstGeom prst="rect">
            <a:avLst/>
          </a:prstGeom>
          <a:noFill/>
        </p:spPr>
        <p:txBody>
          <a:bodyPr wrap="square" rtlCol="0">
            <a:spAutoFit/>
          </a:bodyPr>
          <a:lstStyle/>
          <a:p>
            <a:r>
              <a:rPr lang="fr-FR" sz="2400" b="1" dirty="0">
                <a:solidFill>
                  <a:schemeClr val="bg1"/>
                </a:solidFill>
              </a:rPr>
              <a:t>Vitraux du chœur de la cathédrale Saint-</a:t>
            </a:r>
            <a:r>
              <a:rPr lang="fr-FR" sz="2400" b="1" dirty="0" err="1">
                <a:solidFill>
                  <a:schemeClr val="bg1"/>
                </a:solidFill>
              </a:rPr>
              <a:t>Fulcran</a:t>
            </a:r>
            <a:r>
              <a:rPr lang="fr-FR" sz="2400" b="1" dirty="0">
                <a:solidFill>
                  <a:schemeClr val="bg1"/>
                </a:solidFill>
              </a:rPr>
              <a:t> de Lodève.</a:t>
            </a:r>
          </a:p>
        </p:txBody>
      </p:sp>
      <p:pic>
        <p:nvPicPr>
          <p:cNvPr id="8" name="Image 7" descr="Une image contenant plein air, fenêtre, ciel, pot de fleurs&#10;&#10;Description générée automatiquement">
            <a:extLst>
              <a:ext uri="{FF2B5EF4-FFF2-40B4-BE49-F238E27FC236}">
                <a16:creationId xmlns:a16="http://schemas.microsoft.com/office/drawing/2014/main" id="{22E94B1C-9C7C-FFEB-B5AA-35E28A3AD0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5091" y="189000"/>
            <a:ext cx="4305649" cy="6480000"/>
          </a:xfrm>
          <a:prstGeom prst="rect">
            <a:avLst/>
          </a:prstGeom>
          <a:ln w="889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A5FD06F1-A360-2D3B-40E7-75760F7DBE73}"/>
              </a:ext>
            </a:extLst>
          </p:cNvPr>
          <p:cNvSpPr txBox="1"/>
          <p:nvPr/>
        </p:nvSpPr>
        <p:spPr>
          <a:xfrm>
            <a:off x="5316583" y="901336"/>
            <a:ext cx="2479765" cy="1200329"/>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Façade en trompe-l'œil.</a:t>
            </a:r>
          </a:p>
        </p:txBody>
      </p:sp>
      <p:sp>
        <p:nvSpPr>
          <p:cNvPr id="10" name="ZoneTexte 9">
            <a:extLst>
              <a:ext uri="{FF2B5EF4-FFF2-40B4-BE49-F238E27FC236}">
                <a16:creationId xmlns:a16="http://schemas.microsoft.com/office/drawing/2014/main" id="{53639A7C-B8A7-E2C7-9CE7-B7C449A3CCBF}"/>
              </a:ext>
            </a:extLst>
          </p:cNvPr>
          <p:cNvSpPr txBox="1"/>
          <p:nvPr/>
        </p:nvSpPr>
        <p:spPr>
          <a:xfrm>
            <a:off x="6077538" y="757645"/>
            <a:ext cx="1306285" cy="584775"/>
          </a:xfrm>
          <a:prstGeom prst="rect">
            <a:avLst/>
          </a:prstGeom>
          <a:noFill/>
        </p:spPr>
        <p:txBody>
          <a:bodyPr wrap="square" rtlCol="0">
            <a:spAutoFit/>
          </a:bodyPr>
          <a:lstStyle/>
          <a:p>
            <a:r>
              <a:rPr lang="fr-FR" sz="3200" b="1" dirty="0">
                <a:solidFill>
                  <a:schemeClr val="bg1"/>
                </a:solidFill>
              </a:rPr>
              <a:t>2</a:t>
            </a:r>
          </a:p>
        </p:txBody>
      </p:sp>
      <p:sp>
        <p:nvSpPr>
          <p:cNvPr id="11" name="ZoneTexte 10">
            <a:extLst>
              <a:ext uri="{FF2B5EF4-FFF2-40B4-BE49-F238E27FC236}">
                <a16:creationId xmlns:a16="http://schemas.microsoft.com/office/drawing/2014/main" id="{02BF8A0C-4F66-2C24-E315-924D10F250E1}"/>
              </a:ext>
            </a:extLst>
          </p:cNvPr>
          <p:cNvSpPr txBox="1"/>
          <p:nvPr/>
        </p:nvSpPr>
        <p:spPr>
          <a:xfrm>
            <a:off x="5523976" y="4031901"/>
            <a:ext cx="2064977" cy="584775"/>
          </a:xfrm>
          <a:prstGeom prst="rect">
            <a:avLst/>
          </a:prstGeom>
          <a:noFill/>
        </p:spPr>
        <p:txBody>
          <a:bodyPr wrap="square" rtlCol="0">
            <a:spAutoFit/>
          </a:bodyPr>
          <a:lstStyle/>
          <a:p>
            <a:r>
              <a:rPr lang="fr-FR" sz="3200" b="1" dirty="0">
                <a:solidFill>
                  <a:schemeClr val="bg1"/>
                </a:solidFill>
              </a:rPr>
              <a:t>1</a:t>
            </a:r>
          </a:p>
        </p:txBody>
      </p:sp>
    </p:spTree>
    <p:extLst>
      <p:ext uri="{BB962C8B-B14F-4D97-AF65-F5344CB8AC3E}">
        <p14:creationId xmlns:p14="http://schemas.microsoft.com/office/powerpoint/2010/main" val="862520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chapelle, meubles, cathédrale&#10;&#10;Description générée automatiquement">
            <a:extLst>
              <a:ext uri="{FF2B5EF4-FFF2-40B4-BE49-F238E27FC236}">
                <a16:creationId xmlns:a16="http://schemas.microsoft.com/office/drawing/2014/main" id="{18F9372C-3987-F8F1-8182-6551D784AD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49" cy="6300000"/>
          </a:xfrm>
          <a:prstGeom prst="rect">
            <a:avLst/>
          </a:prstGeom>
          <a:effectLst>
            <a:softEdge rad="635000"/>
          </a:effectLst>
        </p:spPr>
      </p:pic>
      <p:sp>
        <p:nvSpPr>
          <p:cNvPr id="4" name="ZoneTexte 3">
            <a:extLst>
              <a:ext uri="{FF2B5EF4-FFF2-40B4-BE49-F238E27FC236}">
                <a16:creationId xmlns:a16="http://schemas.microsoft.com/office/drawing/2014/main" id="{032E44D1-FF40-FE2D-5CC5-F508EB3B40EE}"/>
              </a:ext>
            </a:extLst>
          </p:cNvPr>
          <p:cNvSpPr txBox="1"/>
          <p:nvPr/>
        </p:nvSpPr>
        <p:spPr>
          <a:xfrm>
            <a:off x="4637313" y="5748003"/>
            <a:ext cx="781158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Intérieur de la cathédrale.</a:t>
            </a:r>
          </a:p>
        </p:txBody>
      </p:sp>
    </p:spTree>
    <p:extLst>
      <p:ext uri="{BB962C8B-B14F-4D97-AF65-F5344CB8AC3E}">
        <p14:creationId xmlns:p14="http://schemas.microsoft.com/office/powerpoint/2010/main" val="185095942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312E4709-5952-69AF-7AB1-1C0448FF891E}"/>
              </a:ext>
            </a:extLst>
          </p:cNvPr>
          <p:cNvSpPr txBox="1"/>
          <p:nvPr/>
        </p:nvSpPr>
        <p:spPr>
          <a:xfrm>
            <a:off x="888274" y="953589"/>
            <a:ext cx="11094720" cy="584775"/>
          </a:xfrm>
          <a:prstGeom prst="rect">
            <a:avLst/>
          </a:prstGeom>
          <a:noFill/>
        </p:spPr>
        <p:txBody>
          <a:bodyPr wrap="square" rtlCol="0">
            <a:spAutoFit/>
          </a:bodyPr>
          <a:lstStyle/>
          <a:p>
            <a:r>
              <a:rPr lang="fr-FR" sz="3200" b="1" dirty="0"/>
              <a:t>Lorient Vous A Présenté Le Musée et La Ville de Lodève</a:t>
            </a:r>
          </a:p>
        </p:txBody>
      </p:sp>
      <p:sp>
        <p:nvSpPr>
          <p:cNvPr id="5" name="ZoneTexte 4">
            <a:extLst>
              <a:ext uri="{FF2B5EF4-FFF2-40B4-BE49-F238E27FC236}">
                <a16:creationId xmlns:a16="http://schemas.microsoft.com/office/drawing/2014/main" id="{0ABD6C8D-F756-7EB2-AD19-ED7FC44BD7C9}"/>
              </a:ext>
            </a:extLst>
          </p:cNvPr>
          <p:cNvSpPr txBox="1"/>
          <p:nvPr/>
        </p:nvSpPr>
        <p:spPr>
          <a:xfrm>
            <a:off x="2926080" y="1802674"/>
            <a:ext cx="7302137"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6" name="ZoneTexte 5">
            <a:extLst>
              <a:ext uri="{FF2B5EF4-FFF2-40B4-BE49-F238E27FC236}">
                <a16:creationId xmlns:a16="http://schemas.microsoft.com/office/drawing/2014/main" id="{750E7C06-8BCD-5FF9-6055-3E11FBD63452}"/>
              </a:ext>
            </a:extLst>
          </p:cNvPr>
          <p:cNvSpPr txBox="1"/>
          <p:nvPr/>
        </p:nvSpPr>
        <p:spPr>
          <a:xfrm>
            <a:off x="3435532" y="2525713"/>
            <a:ext cx="8268788" cy="584775"/>
          </a:xfrm>
          <a:prstGeom prst="rect">
            <a:avLst/>
          </a:prstGeom>
          <a:noFill/>
        </p:spPr>
        <p:txBody>
          <a:bodyPr wrap="square" rtlCol="0">
            <a:spAutoFit/>
          </a:bodyPr>
          <a:lstStyle/>
          <a:p>
            <a:r>
              <a:rPr lang="fr-FR" sz="3200" b="1" dirty="0"/>
              <a:t>Les Images Et Le Son Du Net</a:t>
            </a:r>
          </a:p>
        </p:txBody>
      </p:sp>
      <p:sp>
        <p:nvSpPr>
          <p:cNvPr id="7" name="ZoneTexte 6">
            <a:extLst>
              <a:ext uri="{FF2B5EF4-FFF2-40B4-BE49-F238E27FC236}">
                <a16:creationId xmlns:a16="http://schemas.microsoft.com/office/drawing/2014/main" id="{9C83342A-DAAE-57DA-3D10-762F83C1AFDC}"/>
              </a:ext>
            </a:extLst>
          </p:cNvPr>
          <p:cNvSpPr txBox="1"/>
          <p:nvPr/>
        </p:nvSpPr>
        <p:spPr>
          <a:xfrm>
            <a:off x="4219303" y="3248753"/>
            <a:ext cx="6191794" cy="584775"/>
          </a:xfrm>
          <a:prstGeom prst="rect">
            <a:avLst/>
          </a:prstGeom>
          <a:noFill/>
        </p:spPr>
        <p:txBody>
          <a:bodyPr wrap="square" rtlCol="0">
            <a:spAutoFit/>
          </a:bodyPr>
          <a:lstStyle/>
          <a:p>
            <a:r>
              <a:rPr lang="fr-FR" sz="3200" b="1" dirty="0"/>
              <a:t>Merci De Votre Visite</a:t>
            </a:r>
          </a:p>
        </p:txBody>
      </p:sp>
      <p:sp>
        <p:nvSpPr>
          <p:cNvPr id="8" name="ZoneTexte 7">
            <a:extLst>
              <a:ext uri="{FF2B5EF4-FFF2-40B4-BE49-F238E27FC236}">
                <a16:creationId xmlns:a16="http://schemas.microsoft.com/office/drawing/2014/main" id="{5773BBD9-1A1E-E21A-0C25-0A0BA109C22C}"/>
              </a:ext>
            </a:extLst>
          </p:cNvPr>
          <p:cNvSpPr txBox="1"/>
          <p:nvPr/>
        </p:nvSpPr>
        <p:spPr>
          <a:xfrm>
            <a:off x="5525588" y="3971793"/>
            <a:ext cx="4349931"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3962463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117</TotalTime>
  <Words>418</Words>
  <Application>Microsoft Office PowerPoint</Application>
  <PresentationFormat>Grand écran</PresentationFormat>
  <Paragraphs>66</Paragraphs>
  <Slides>33</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2024-06-17T11:55:48Z</dcterms:created>
  <dcterms:modified xsi:type="dcterms:W3CDTF">2024-06-18T05:55:36Z</dcterms:modified>
</cp:coreProperties>
</file>