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3" r:id="rId3"/>
    <p:sldId id="274" r:id="rId4"/>
    <p:sldId id="257" r:id="rId5"/>
    <p:sldId id="265" r:id="rId6"/>
    <p:sldId id="275" r:id="rId7"/>
    <p:sldId id="279" r:id="rId8"/>
    <p:sldId id="259" r:id="rId9"/>
    <p:sldId id="262" r:id="rId10"/>
    <p:sldId id="268" r:id="rId11"/>
    <p:sldId id="266" r:id="rId12"/>
    <p:sldId id="272" r:id="rId13"/>
    <p:sldId id="271" r:id="rId14"/>
    <p:sldId id="269" r:id="rId15"/>
    <p:sldId id="270" r:id="rId16"/>
    <p:sldId id="267" r:id="rId17"/>
    <p:sldId id="263" r:id="rId18"/>
    <p:sldId id="261" r:id="rId19"/>
    <p:sldId id="276" r:id="rId20"/>
    <p:sldId id="264" r:id="rId21"/>
    <p:sldId id="277" r:id="rId22"/>
    <p:sldId id="278"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mtTiYXA4e2H159SPvewA==" hashData="TAS6JGJsTTdJgK3MrI0qZzhHPf7DXS2fzG0jIui8nRTGUsJH18B1H8k6QjYT/pRY6juiiv2DJHEkTuwZUvOYu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9427C1F4-9A5D-493C-B5E2-5DD38B024966}"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98633C-9055-4D4D-8748-66AF854A8FBB}" type="slidenum">
              <a:rPr lang="fr-FR" smtClean="0"/>
              <a:t>‹N°›</a:t>
            </a:fld>
            <a:endParaRPr lang="fr-FR"/>
          </a:p>
        </p:txBody>
      </p:sp>
    </p:spTree>
    <p:extLst>
      <p:ext uri="{BB962C8B-B14F-4D97-AF65-F5344CB8AC3E}">
        <p14:creationId xmlns:p14="http://schemas.microsoft.com/office/powerpoint/2010/main" val="3745114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427C1F4-9A5D-493C-B5E2-5DD38B024966}"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98633C-9055-4D4D-8748-66AF854A8FBB}" type="slidenum">
              <a:rPr lang="fr-FR" smtClean="0"/>
              <a:t>‹N°›</a:t>
            </a:fld>
            <a:endParaRPr lang="fr-FR"/>
          </a:p>
        </p:txBody>
      </p:sp>
    </p:spTree>
    <p:extLst>
      <p:ext uri="{BB962C8B-B14F-4D97-AF65-F5344CB8AC3E}">
        <p14:creationId xmlns:p14="http://schemas.microsoft.com/office/powerpoint/2010/main" val="2926220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9427C1F4-9A5D-493C-B5E2-5DD38B024966}"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98633C-9055-4D4D-8748-66AF854A8FBB}" type="slidenum">
              <a:rPr lang="fr-FR" smtClean="0"/>
              <a:t>‹N°›</a:t>
            </a:fld>
            <a:endParaRPr lang="fr-FR"/>
          </a:p>
        </p:txBody>
      </p:sp>
    </p:spTree>
    <p:extLst>
      <p:ext uri="{BB962C8B-B14F-4D97-AF65-F5344CB8AC3E}">
        <p14:creationId xmlns:p14="http://schemas.microsoft.com/office/powerpoint/2010/main" val="638062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427C1F4-9A5D-493C-B5E2-5DD38B024966}"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D98633C-9055-4D4D-8748-66AF854A8FBB}" type="slidenum">
              <a:rPr lang="fr-FR" smtClean="0"/>
              <a:t>‹N°›</a:t>
            </a:fld>
            <a:endParaRPr lang="fr-FR"/>
          </a:p>
        </p:txBody>
      </p:sp>
    </p:spTree>
    <p:extLst>
      <p:ext uri="{BB962C8B-B14F-4D97-AF65-F5344CB8AC3E}">
        <p14:creationId xmlns:p14="http://schemas.microsoft.com/office/powerpoint/2010/main" val="2428637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427C1F4-9A5D-493C-B5E2-5DD38B024966}" type="datetimeFigureOut">
              <a:rPr lang="fr-FR" smtClean="0"/>
              <a:t>27/04/2024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D98633C-9055-4D4D-8748-66AF854A8FBB}" type="slidenum">
              <a:rPr lang="fr-FR" smtClean="0"/>
              <a:t>‹N°›</a:t>
            </a:fld>
            <a:endParaRPr lang="fr-FR"/>
          </a:p>
        </p:txBody>
      </p:sp>
    </p:spTree>
    <p:extLst>
      <p:ext uri="{BB962C8B-B14F-4D97-AF65-F5344CB8AC3E}">
        <p14:creationId xmlns:p14="http://schemas.microsoft.com/office/powerpoint/2010/main" val="2660793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427C1F4-9A5D-493C-B5E2-5DD38B024966}" type="datetimeFigureOut">
              <a:rPr lang="fr-FR" smtClean="0"/>
              <a:t>27/04/2024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D98633C-9055-4D4D-8748-66AF854A8FBB}" type="slidenum">
              <a:rPr lang="fr-FR" smtClean="0"/>
              <a:t>‹N°›</a:t>
            </a:fld>
            <a:endParaRPr lang="fr-FR"/>
          </a:p>
        </p:txBody>
      </p:sp>
    </p:spTree>
    <p:extLst>
      <p:ext uri="{BB962C8B-B14F-4D97-AF65-F5344CB8AC3E}">
        <p14:creationId xmlns:p14="http://schemas.microsoft.com/office/powerpoint/2010/main" val="3750840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427C1F4-9A5D-493C-B5E2-5DD38B024966}" type="datetimeFigureOut">
              <a:rPr lang="fr-FR" smtClean="0"/>
              <a:t>27/04/2024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D98633C-9055-4D4D-8748-66AF854A8FBB}" type="slidenum">
              <a:rPr lang="fr-FR" smtClean="0"/>
              <a:t>‹N°›</a:t>
            </a:fld>
            <a:endParaRPr lang="fr-FR"/>
          </a:p>
        </p:txBody>
      </p:sp>
    </p:spTree>
    <p:extLst>
      <p:ext uri="{BB962C8B-B14F-4D97-AF65-F5344CB8AC3E}">
        <p14:creationId xmlns:p14="http://schemas.microsoft.com/office/powerpoint/2010/main" val="1123446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427C1F4-9A5D-493C-B5E2-5DD38B024966}"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D98633C-9055-4D4D-8748-66AF854A8FBB}" type="slidenum">
              <a:rPr lang="fr-FR" smtClean="0"/>
              <a:t>‹N°›</a:t>
            </a:fld>
            <a:endParaRPr lang="fr-FR"/>
          </a:p>
        </p:txBody>
      </p:sp>
    </p:spTree>
    <p:extLst>
      <p:ext uri="{BB962C8B-B14F-4D97-AF65-F5344CB8AC3E}">
        <p14:creationId xmlns:p14="http://schemas.microsoft.com/office/powerpoint/2010/main" val="280547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427C1F4-9A5D-493C-B5E2-5DD38B024966}"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D98633C-9055-4D4D-8748-66AF854A8FBB}" type="slidenum">
              <a:rPr lang="fr-FR" smtClean="0"/>
              <a:t>‹N°›</a:t>
            </a:fld>
            <a:endParaRPr lang="fr-FR"/>
          </a:p>
        </p:txBody>
      </p:sp>
    </p:spTree>
    <p:extLst>
      <p:ext uri="{BB962C8B-B14F-4D97-AF65-F5344CB8AC3E}">
        <p14:creationId xmlns:p14="http://schemas.microsoft.com/office/powerpoint/2010/main" val="775780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427C1F4-9A5D-493C-B5E2-5DD38B024966}"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98633C-9055-4D4D-8748-66AF854A8FBB}" type="slidenum">
              <a:rPr lang="fr-FR" smtClean="0"/>
              <a:t>‹N°›</a:t>
            </a:fld>
            <a:endParaRPr lang="fr-FR"/>
          </a:p>
        </p:txBody>
      </p:sp>
    </p:spTree>
    <p:extLst>
      <p:ext uri="{BB962C8B-B14F-4D97-AF65-F5344CB8AC3E}">
        <p14:creationId xmlns:p14="http://schemas.microsoft.com/office/powerpoint/2010/main" val="2910159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427C1F4-9A5D-493C-B5E2-5DD38B024966}"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98633C-9055-4D4D-8748-66AF854A8FBB}" type="slidenum">
              <a:rPr lang="fr-FR" smtClean="0"/>
              <a:t>‹N°›</a:t>
            </a:fld>
            <a:endParaRPr lang="fr-FR"/>
          </a:p>
        </p:txBody>
      </p:sp>
    </p:spTree>
    <p:extLst>
      <p:ext uri="{BB962C8B-B14F-4D97-AF65-F5344CB8AC3E}">
        <p14:creationId xmlns:p14="http://schemas.microsoft.com/office/powerpoint/2010/main" val="3566909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27C1F4-9A5D-493C-B5E2-5DD38B024966}" type="datetimeFigureOut">
              <a:rPr lang="fr-FR" smtClean="0"/>
              <a:t>27/04/2024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98633C-9055-4D4D-8748-66AF854A8FBB}" type="slidenum">
              <a:rPr lang="fr-FR" smtClean="0"/>
              <a:t>‹N°›</a:t>
            </a:fld>
            <a:endParaRPr lang="fr-FR"/>
          </a:p>
        </p:txBody>
      </p:sp>
    </p:spTree>
    <p:extLst>
      <p:ext uri="{BB962C8B-B14F-4D97-AF65-F5344CB8AC3E}">
        <p14:creationId xmlns:p14="http://schemas.microsoft.com/office/powerpoint/2010/main" val="1405696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gif"/><Relationship Id="rId7" Type="http://schemas.openxmlformats.org/officeDocument/2006/relationships/image" Target="../media/image5.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8.jpg"/></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Ã©sultat de recherche d'images pour &quot;egyptian gif&quot;"/>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2"/>
            <a:ext cx="12192000" cy="6858002"/>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2680" y="926925"/>
            <a:ext cx="7979080" cy="5004149"/>
          </a:xfrm>
          <a:prstGeom prst="rect">
            <a:avLst/>
          </a:prstGeom>
        </p:spPr>
      </p:pic>
      <p:pic>
        <p:nvPicPr>
          <p:cNvPr id="1028" name="Picture 4" descr="RÃ©sultat de recherche d'images pour &quot;obÃ©lisque paris&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flipV="1">
            <a:off x="5962388" y="4396635"/>
            <a:ext cx="3632549" cy="1172346"/>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92680" y="4417512"/>
            <a:ext cx="2364941" cy="1513562"/>
          </a:xfrm>
          <a:prstGeom prst="rect">
            <a:avLst/>
          </a:prstGeom>
          <a:effectLst>
            <a:softEdge rad="127000"/>
          </a:effectLst>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04391" y="2568387"/>
            <a:ext cx="1546923" cy="1721224"/>
          </a:xfrm>
          <a:prstGeom prst="rect">
            <a:avLst/>
          </a:prstGeom>
        </p:spPr>
      </p:pic>
    </p:spTree>
    <p:extLst>
      <p:ext uri="{BB962C8B-B14F-4D97-AF65-F5344CB8AC3E}">
        <p14:creationId xmlns:p14="http://schemas.microsoft.com/office/powerpoint/2010/main" val="1831926176"/>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Egyp.wav"/>
          </p:stSnd>
        </p:sndAc>
      </p:transition>
    </mc:Choice>
    <mc:Fallback xmlns="">
      <p:transition spd="slow">
        <p:sndAc>
          <p:stSnd loop="1">
            <p:snd r:embed="rId8" name="Egyp.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3054141" y="338296"/>
            <a:ext cx="6083717" cy="369332"/>
          </a:xfrm>
          <a:prstGeom prst="rect">
            <a:avLst/>
          </a:prstGeom>
        </p:spPr>
        <p:txBody>
          <a:bodyPr wrap="none">
            <a:spAutoFit/>
          </a:bodyPr>
          <a:lstStyle/>
          <a:p>
            <a:pPr fontAlgn="base"/>
            <a:r>
              <a:rPr lang="fr-FR" b="1" dirty="0">
                <a:solidFill>
                  <a:srgbClr val="444444"/>
                </a:solidFill>
                <a:latin typeface="Roboto"/>
              </a:rPr>
              <a:t>De Louxor à Paris, la fabuleuse épopée de l’obélisque</a:t>
            </a:r>
            <a:endParaRPr lang="fr-FR" b="1" i="0" dirty="0">
              <a:solidFill>
                <a:srgbClr val="444444"/>
              </a:solidFill>
              <a:effectLst/>
              <a:latin typeface="Roboto"/>
            </a:endParaRPr>
          </a:p>
        </p:txBody>
      </p:sp>
      <p:sp>
        <p:nvSpPr>
          <p:cNvPr id="4" name="Rectangle 3"/>
          <p:cNvSpPr/>
          <p:nvPr/>
        </p:nvSpPr>
        <p:spPr>
          <a:xfrm>
            <a:off x="517742" y="1311760"/>
            <a:ext cx="6096000" cy="1754326"/>
          </a:xfrm>
          <a:prstGeom prst="rect">
            <a:avLst/>
          </a:prstGeom>
        </p:spPr>
        <p:txBody>
          <a:bodyPr>
            <a:spAutoFit/>
          </a:bodyPr>
          <a:lstStyle/>
          <a:p>
            <a:r>
              <a:rPr lang="fr-FR" b="1" dirty="0">
                <a:solidFill>
                  <a:srgbClr val="272626"/>
                </a:solidFill>
                <a:latin typeface="Merriweather"/>
              </a:rPr>
              <a:t>En 1829, l’Egypte offre à la France un cadeau d’envergure : les deux obélisques du temple de Louxor. Un présent légèrement encombrant : deux colosses d’une vingtaine de mètres pesant 230 tonnes pièce! Le voyage de l’un des obélisque jusqu’à Paris est une aventure pleine de rebondissement.</a:t>
            </a:r>
            <a:endParaRPr lang="fr-FR" dirty="0"/>
          </a:p>
        </p:txBody>
      </p:sp>
      <p:sp>
        <p:nvSpPr>
          <p:cNvPr id="5" name="Rectangle 4"/>
          <p:cNvSpPr/>
          <p:nvPr/>
        </p:nvSpPr>
        <p:spPr>
          <a:xfrm>
            <a:off x="517742" y="3044150"/>
            <a:ext cx="6096000" cy="1477328"/>
          </a:xfrm>
          <a:prstGeom prst="rect">
            <a:avLst/>
          </a:prstGeom>
        </p:spPr>
        <p:txBody>
          <a:bodyPr>
            <a:spAutoFit/>
          </a:bodyPr>
          <a:lstStyle/>
          <a:p>
            <a:r>
              <a:rPr lang="fr-FR" b="1" dirty="0">
                <a:solidFill>
                  <a:srgbClr val="272626"/>
                </a:solidFill>
                <a:latin typeface="Merriweather"/>
              </a:rPr>
              <a:t>Au début du XIXe siècle, l’Europe occidentale a des désirs de monuments égyptiens. La campagne d’Egypte de Napoléon Bonaparte (1798-1801) a lancé la mode de l’Egyptomanie et Paris et Londres jalousent Rome et ses 12 obélisques.</a:t>
            </a:r>
            <a:endParaRPr lang="fr-FR" b="1" dirty="0"/>
          </a:p>
        </p:txBody>
      </p:sp>
      <p:sp>
        <p:nvSpPr>
          <p:cNvPr id="6" name="Rectangle 5"/>
          <p:cNvSpPr/>
          <p:nvPr/>
        </p:nvSpPr>
        <p:spPr>
          <a:xfrm>
            <a:off x="517742" y="4656922"/>
            <a:ext cx="6096000" cy="1477328"/>
          </a:xfrm>
          <a:prstGeom prst="rect">
            <a:avLst/>
          </a:prstGeom>
        </p:spPr>
        <p:txBody>
          <a:bodyPr>
            <a:spAutoFit/>
          </a:bodyPr>
          <a:lstStyle/>
          <a:p>
            <a:r>
              <a:rPr lang="fr-FR" b="1" dirty="0">
                <a:solidFill>
                  <a:srgbClr val="272626"/>
                </a:solidFill>
                <a:latin typeface="Merriweather"/>
              </a:rPr>
              <a:t>Une envie que </a:t>
            </a:r>
            <a:r>
              <a:rPr lang="fr-FR" b="1" dirty="0" err="1">
                <a:solidFill>
                  <a:srgbClr val="272626"/>
                </a:solidFill>
                <a:latin typeface="Merriweather"/>
              </a:rPr>
              <a:t>Méhémet</a:t>
            </a:r>
            <a:r>
              <a:rPr lang="fr-FR" b="1" dirty="0">
                <a:solidFill>
                  <a:srgbClr val="272626"/>
                </a:solidFill>
                <a:latin typeface="Merriweather"/>
              </a:rPr>
              <a:t> Ali, général ottoman à la tête de l’Egypte a bien comprise : en 1829 il décide d’offrir à la France deux obélisques pour son aide dans la modernisation du pays. Offrir des monuments antiques comme cadeau diplomatique, à </a:t>
            </a:r>
            <a:r>
              <a:rPr lang="fr-FR" b="1" dirty="0" smtClean="0">
                <a:solidFill>
                  <a:srgbClr val="272626"/>
                </a:solidFill>
                <a:latin typeface="Merriweather"/>
              </a:rPr>
              <a:t>l’époque.</a:t>
            </a:r>
            <a:endParaRPr lang="fr-FR" b="1" dirty="0"/>
          </a:p>
        </p:txBody>
      </p:sp>
      <p:pic>
        <p:nvPicPr>
          <p:cNvPr id="1028" name="Picture 4" descr="Couder, MÃ©hÃ©met Ali, vice-roi d'Egypte, huile sur toile, 1840, ChÃ¢teau de Versail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4551" y="1914675"/>
            <a:ext cx="3333750" cy="421957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8084551" y="1190925"/>
            <a:ext cx="3416384" cy="369332"/>
          </a:xfrm>
          <a:prstGeom prst="rect">
            <a:avLst/>
          </a:prstGeom>
        </p:spPr>
        <p:txBody>
          <a:bodyPr wrap="none">
            <a:spAutoFit/>
          </a:bodyPr>
          <a:lstStyle/>
          <a:p>
            <a:r>
              <a:rPr lang="fr-FR" dirty="0">
                <a:solidFill>
                  <a:srgbClr val="FF0000"/>
                </a:solidFill>
                <a:latin typeface="Merriweather"/>
              </a:rPr>
              <a:t> </a:t>
            </a:r>
            <a:r>
              <a:rPr lang="fr-FR" dirty="0" err="1">
                <a:solidFill>
                  <a:srgbClr val="FF0000"/>
                </a:solidFill>
                <a:latin typeface="Merriweather"/>
              </a:rPr>
              <a:t>Méhémet</a:t>
            </a:r>
            <a:r>
              <a:rPr lang="fr-FR" dirty="0">
                <a:solidFill>
                  <a:srgbClr val="FF0000"/>
                </a:solidFill>
                <a:latin typeface="Merriweather"/>
              </a:rPr>
              <a:t> Ali, vice-roi d’Egypte</a:t>
            </a:r>
            <a:r>
              <a:rPr lang="fr-FR" dirty="0">
                <a:solidFill>
                  <a:srgbClr val="272626"/>
                </a:solidFill>
                <a:latin typeface="Merriweather"/>
              </a:rPr>
              <a:t>,</a:t>
            </a:r>
            <a:endParaRPr lang="fr-FR" dirty="0"/>
          </a:p>
        </p:txBody>
      </p:sp>
    </p:spTree>
    <p:extLst>
      <p:ext uri="{BB962C8B-B14F-4D97-AF65-F5344CB8AC3E}">
        <p14:creationId xmlns:p14="http://schemas.microsoft.com/office/powerpoint/2010/main" val="14112416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133611" y="335845"/>
            <a:ext cx="6096000" cy="6186309"/>
          </a:xfrm>
          <a:prstGeom prst="rect">
            <a:avLst/>
          </a:prstGeom>
        </p:spPr>
        <p:txBody>
          <a:bodyPr>
            <a:spAutoFit/>
          </a:bodyPr>
          <a:lstStyle/>
          <a:p>
            <a:r>
              <a:rPr lang="fr-FR" dirty="0"/>
              <a:t>L’influence de Champollion Dès le règne de Louis XVIII (1815-1824), les autorités françaises négocient avec </a:t>
            </a:r>
            <a:r>
              <a:rPr lang="fr-FR" dirty="0" err="1"/>
              <a:t>Méhémet</a:t>
            </a:r>
            <a:r>
              <a:rPr lang="fr-FR" dirty="0"/>
              <a:t>-Ali pour acquérir l'un des obélisques de Thoutmosis III installés à Alexandrie et surnommés les Aiguilles de Cléopâtre. En 1828, le baron Isidore Taylor (1789-1879), un conseiller de Charles X, joue de son influence pour voir se concrétiser cette promesse faite par le vice-roi d’Égypte. Il est soutenu par le ministre de la Marine, le baron d’Haussez (1778-1854) qui écrit au roi : « Sire, Paris malgré ses palais et ses places publiques n’a pas encore atteint le degré de splendeur auquel est parvenu Rome. On n’y voit aucun de ces obélisques transportés d`Égypte en Europe </a:t>
            </a:r>
            <a:r>
              <a:rPr lang="fr-FR" dirty="0" smtClean="0"/>
              <a:t>».</a:t>
            </a:r>
          </a:p>
          <a:p>
            <a:r>
              <a:rPr lang="fr-FR" dirty="0" smtClean="0"/>
              <a:t> </a:t>
            </a:r>
            <a:r>
              <a:rPr lang="fr-FR" dirty="0"/>
              <a:t>Jean-François Champollion (1790-1832) n’approuve pas le choix des obélisques d’Alexandrie. Sa célébrité est telle que son avis pèse d’un poids décisif. Passionné par les découvertes de l’expédition d’Égypte, il possède depuis 1808 une copie de la pierre de Rosette. Grâce à elle et à sa connaissance des langues anciennes, il parvient en 1822 à comprendre l’écriture hiéroglyphique. Le 4 juillet 1829, il propose à Charles X de demander les obélisques de Louxor (moins abîmés et surtout ornés de hiéroglyphes) et de convaincre </a:t>
            </a:r>
            <a:r>
              <a:rPr lang="fr-FR" dirty="0" err="1"/>
              <a:t>Méhémet</a:t>
            </a:r>
            <a:r>
              <a:rPr lang="fr-FR" dirty="0"/>
              <a:t>-Ali de donner aux Anglais un obélisque d’Alexandrie et celui du temple de Karnak qu’il sait intransportable.</a:t>
            </a:r>
            <a:endParaRPr lang="fr-FR" b="1" dirty="0"/>
          </a:p>
        </p:txBody>
      </p:sp>
      <p:pic>
        <p:nvPicPr>
          <p:cNvPr id="3076" name="Picture 4" descr="Image associÃ©e"/>
          <p:cNvPicPr>
            <a:picLocks noChangeAspect="1" noChangeArrowheads="1"/>
          </p:cNvPicPr>
          <p:nvPr/>
        </p:nvPicPr>
        <p:blipFill rotWithShape="1">
          <a:blip r:embed="rId3">
            <a:extLst>
              <a:ext uri="{28A0092B-C50C-407E-A947-70E740481C1C}">
                <a14:useLocalDpi xmlns:a14="http://schemas.microsoft.com/office/drawing/2010/main" val="0"/>
              </a:ext>
            </a:extLst>
          </a:blip>
          <a:srcRect l="23227"/>
          <a:stretch/>
        </p:blipFill>
        <p:spPr bwMode="auto">
          <a:xfrm>
            <a:off x="6363221" y="1411486"/>
            <a:ext cx="5640888" cy="43120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830860" y="1674673"/>
            <a:ext cx="2710999" cy="369332"/>
          </a:xfrm>
          <a:prstGeom prst="rect">
            <a:avLst/>
          </a:prstGeom>
        </p:spPr>
        <p:txBody>
          <a:bodyPr wrap="none">
            <a:spAutoFit/>
          </a:bodyPr>
          <a:lstStyle/>
          <a:p>
            <a:r>
              <a:rPr lang="fr-FR" b="1" dirty="0" smtClean="0">
                <a:solidFill>
                  <a:srgbClr val="272626"/>
                </a:solidFill>
                <a:latin typeface="Merriweather"/>
              </a:rPr>
              <a:t>obélisque </a:t>
            </a:r>
            <a:r>
              <a:rPr lang="fr-FR" b="1" dirty="0">
                <a:solidFill>
                  <a:srgbClr val="272626"/>
                </a:solidFill>
                <a:latin typeface="Merriweather"/>
              </a:rPr>
              <a:t>d’Alexandrie</a:t>
            </a:r>
            <a:endParaRPr lang="fr-FR" dirty="0"/>
          </a:p>
        </p:txBody>
      </p:sp>
    </p:spTree>
    <p:extLst>
      <p:ext uri="{BB962C8B-B14F-4D97-AF65-F5344CB8AC3E}">
        <p14:creationId xmlns:p14="http://schemas.microsoft.com/office/powerpoint/2010/main" val="32294702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b="2101"/>
          <a:stretch/>
        </p:blipFill>
        <p:spPr>
          <a:xfrm>
            <a:off x="7246362" y="72024"/>
            <a:ext cx="4513436" cy="6713951"/>
          </a:xfrm>
          <a:prstGeom prst="rect">
            <a:avLst/>
          </a:prstGeom>
        </p:spPr>
      </p:pic>
      <p:sp>
        <p:nvSpPr>
          <p:cNvPr id="5" name="Rectangle 4"/>
          <p:cNvSpPr/>
          <p:nvPr/>
        </p:nvSpPr>
        <p:spPr>
          <a:xfrm>
            <a:off x="392482" y="1326426"/>
            <a:ext cx="6096000" cy="923330"/>
          </a:xfrm>
          <a:prstGeom prst="rect">
            <a:avLst/>
          </a:prstGeom>
        </p:spPr>
        <p:txBody>
          <a:bodyPr>
            <a:spAutoFit/>
          </a:bodyPr>
          <a:lstStyle/>
          <a:p>
            <a:r>
              <a:rPr lang="fr-FR" dirty="0" smtClean="0">
                <a:solidFill>
                  <a:srgbClr val="0B3264"/>
                </a:solidFill>
                <a:latin typeface="arial" panose="020B0604020202020204" pitchFamily="34" charset="0"/>
              </a:rPr>
              <a:t>En remerciement du travail de Champollion sur le décryptage des hiéroglyphes, le sultan égyptien les donna à la France en Mai 1830. Une seule arrivera à Paris.</a:t>
            </a:r>
            <a:endParaRPr lang="fr-FR" dirty="0"/>
          </a:p>
        </p:txBody>
      </p:sp>
      <p:sp>
        <p:nvSpPr>
          <p:cNvPr id="6" name="Rectangle 5"/>
          <p:cNvSpPr/>
          <p:nvPr/>
        </p:nvSpPr>
        <p:spPr>
          <a:xfrm>
            <a:off x="392482" y="2976017"/>
            <a:ext cx="6096000" cy="1200329"/>
          </a:xfrm>
          <a:prstGeom prst="rect">
            <a:avLst/>
          </a:prstGeom>
        </p:spPr>
        <p:txBody>
          <a:bodyPr>
            <a:spAutoFit/>
          </a:bodyPr>
          <a:lstStyle/>
          <a:p>
            <a:r>
              <a:rPr lang="fr-FR" dirty="0">
                <a:solidFill>
                  <a:srgbClr val="0B3264"/>
                </a:solidFill>
                <a:latin typeface="arial" panose="020B0604020202020204" pitchFamily="34" charset="0"/>
              </a:rPr>
              <a:t>Pour ramener ce monolithe de 227 tonnes et de près de 23 m de haut taillé en un seul bloc de granit, il fallut faire appel aux meilleurs ingénieurs français de l’époque et c’est </a:t>
            </a:r>
            <a:r>
              <a:rPr lang="fr-FR" b="1" dirty="0">
                <a:solidFill>
                  <a:srgbClr val="0B3264"/>
                </a:solidFill>
                <a:latin typeface="arial" panose="020B0604020202020204" pitchFamily="34" charset="0"/>
              </a:rPr>
              <a:t>Apollinaire Lebas </a:t>
            </a:r>
            <a:r>
              <a:rPr lang="fr-FR" dirty="0">
                <a:solidFill>
                  <a:srgbClr val="0B3264"/>
                </a:solidFill>
                <a:latin typeface="arial" panose="020B0604020202020204" pitchFamily="34" charset="0"/>
              </a:rPr>
              <a:t>qui en prend la direction.</a:t>
            </a:r>
            <a:endParaRPr lang="fr-FR" dirty="0"/>
          </a:p>
        </p:txBody>
      </p:sp>
      <p:pic>
        <p:nvPicPr>
          <p:cNvPr id="5124" name="Picture 4" descr="RÃ©sultat de recherche d'images pour &quot;Apollinaire Lebas&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00617" y="4176346"/>
            <a:ext cx="2107504" cy="2681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3076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7346" y="642937"/>
            <a:ext cx="9896475" cy="5572125"/>
          </a:xfrm>
          <a:prstGeom prst="rect">
            <a:avLst/>
          </a:prstGeom>
        </p:spPr>
      </p:pic>
      <p:sp>
        <p:nvSpPr>
          <p:cNvPr id="4" name="Rectangle 3"/>
          <p:cNvSpPr/>
          <p:nvPr/>
        </p:nvSpPr>
        <p:spPr>
          <a:xfrm>
            <a:off x="3173260" y="788520"/>
            <a:ext cx="6096000" cy="646331"/>
          </a:xfrm>
          <a:prstGeom prst="rect">
            <a:avLst/>
          </a:prstGeom>
        </p:spPr>
        <p:txBody>
          <a:bodyPr>
            <a:spAutoFit/>
          </a:bodyPr>
          <a:lstStyle/>
          <a:p>
            <a:r>
              <a:rPr lang="fr-FR" dirty="0">
                <a:solidFill>
                  <a:srgbClr val="272626"/>
                </a:solidFill>
                <a:latin typeface="Merriweather"/>
              </a:rPr>
              <a:t>Façade du temple de Louxor, aquarelle, 1800, Musée du Louvre</a:t>
            </a:r>
            <a:endParaRPr lang="fr-FR" dirty="0"/>
          </a:p>
        </p:txBody>
      </p:sp>
    </p:spTree>
    <p:extLst>
      <p:ext uri="{BB962C8B-B14F-4D97-AF65-F5344CB8AC3E}">
        <p14:creationId xmlns:p14="http://schemas.microsoft.com/office/powerpoint/2010/main" val="33322352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056" name="Picture 8" descr="Pylons and obelisk Luxor temp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75573" y="5934670"/>
            <a:ext cx="12054214" cy="923330"/>
          </a:xfrm>
          <a:prstGeom prst="rect">
            <a:avLst/>
          </a:prstGeom>
        </p:spPr>
        <p:txBody>
          <a:bodyPr wrap="square">
            <a:spAutoFit/>
          </a:bodyPr>
          <a:lstStyle/>
          <a:p>
            <a:r>
              <a:rPr lang="fr-FR" dirty="0"/>
              <a:t>Champollion espérait que le socle d’origine soit remonté à Paris, mais en mauvais état, il n’a jamais quitté Louxor. C’est l’ornement sculpté du socle de l’obélisque oriental qui est prélevé et chargé dans le </a:t>
            </a:r>
            <a:r>
              <a:rPr lang="fr-FR" dirty="0" err="1"/>
              <a:t>Luxor</a:t>
            </a:r>
            <a:r>
              <a:rPr lang="fr-FR" dirty="0"/>
              <a:t>. Orné de babouins, adorateurs du soleil et symboles du dieu Thot, il est rapidement jugé impudique et mis en réserve au Louvre</a:t>
            </a:r>
          </a:p>
        </p:txBody>
      </p:sp>
    </p:spTree>
    <p:extLst>
      <p:ext uri="{BB962C8B-B14F-4D97-AF65-F5344CB8AC3E}">
        <p14:creationId xmlns:p14="http://schemas.microsoft.com/office/powerpoint/2010/main" val="29760702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074" name="Picture 2" descr="ObÃ©lisque de RamsÃ¨s II Ã  Loux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7624" y="95249"/>
            <a:ext cx="4505325" cy="676275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ObÃ©lisque de la Concorde, cÃ´tÃ© Champs ÃlysÃ©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1563" y="95249"/>
            <a:ext cx="4524375" cy="6762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11941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100" name="Picture 4" descr="http://paris1900.lartnouveau.com/paris08/concorde/actuel/obelisque/1obel_si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6070" y="3594970"/>
            <a:ext cx="4774939" cy="312898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59079" y="1743308"/>
            <a:ext cx="6096000" cy="4247317"/>
          </a:xfrm>
          <a:prstGeom prst="rect">
            <a:avLst/>
          </a:prstGeom>
        </p:spPr>
        <p:txBody>
          <a:bodyPr>
            <a:spAutoFit/>
          </a:bodyPr>
          <a:lstStyle/>
          <a:p>
            <a:r>
              <a:rPr lang="fr-FR" dirty="0" smtClean="0">
                <a:latin typeface="Arial" panose="020B0604020202020204" pitchFamily="34" charset="0"/>
              </a:rPr>
              <a:t>L'obélisque </a:t>
            </a:r>
            <a:r>
              <a:rPr lang="fr-FR" dirty="0">
                <a:latin typeface="Arial" panose="020B0604020202020204" pitchFamily="34" charset="0"/>
              </a:rPr>
              <a:t>est couvert de hiéroglyphes qui racontent les victoires de Ramsès II</a:t>
            </a:r>
            <a:r>
              <a:rPr lang="fr-FR" dirty="0" smtClean="0">
                <a:latin typeface="Arial" panose="020B0604020202020204" pitchFamily="34" charset="0"/>
              </a:rPr>
              <a:t>.</a:t>
            </a:r>
            <a:r>
              <a:rPr lang="fr-FR" dirty="0">
                <a:solidFill>
                  <a:srgbClr val="000000"/>
                </a:solidFill>
                <a:latin typeface="Times New Roman" panose="02020603050405020304" pitchFamily="18" charset="0"/>
              </a:rPr>
              <a:t> </a:t>
            </a:r>
            <a:endParaRPr lang="fr-FR" dirty="0" smtClean="0">
              <a:solidFill>
                <a:srgbClr val="000000"/>
              </a:solidFill>
              <a:latin typeface="Times New Roman" panose="02020603050405020304" pitchFamily="18" charset="0"/>
            </a:endParaRPr>
          </a:p>
          <a:p>
            <a:endParaRPr lang="fr-FR" dirty="0">
              <a:solidFill>
                <a:srgbClr val="000000"/>
              </a:solidFill>
              <a:latin typeface="Times New Roman" panose="02020603050405020304" pitchFamily="18" charset="0"/>
            </a:endParaRPr>
          </a:p>
          <a:p>
            <a:r>
              <a:rPr lang="fr-FR" dirty="0" smtClean="0">
                <a:latin typeface="Arial" panose="020B0604020202020204" pitchFamily="34" charset="0"/>
              </a:rPr>
              <a:t>Son </a:t>
            </a:r>
            <a:r>
              <a:rPr lang="fr-FR" dirty="0">
                <a:latin typeface="Arial" panose="020B0604020202020204" pitchFamily="34" charset="0"/>
              </a:rPr>
              <a:t>socle décrit les exploits techniques nécessaires à son transport et à son érection qui a lieu en 1836, mais il ne repose pas sur son socle d'origine</a:t>
            </a:r>
            <a:r>
              <a:rPr lang="fr-FR" dirty="0" smtClean="0">
                <a:latin typeface="Arial" panose="020B0604020202020204" pitchFamily="34" charset="0"/>
              </a:rPr>
              <a:t>.</a:t>
            </a:r>
          </a:p>
          <a:p>
            <a:endParaRPr lang="fr-FR" dirty="0">
              <a:latin typeface="Arial" panose="020B0604020202020204" pitchFamily="34" charset="0"/>
            </a:endParaRPr>
          </a:p>
          <a:p>
            <a:endParaRPr lang="fr-FR" dirty="0" smtClean="0">
              <a:latin typeface="Arial" panose="020B0604020202020204" pitchFamily="34" charset="0"/>
            </a:endParaRPr>
          </a:p>
          <a:p>
            <a:r>
              <a:rPr lang="fr-FR" dirty="0" smtClean="0">
                <a:latin typeface="Arial" panose="020B0604020202020204" pitchFamily="34" charset="0"/>
              </a:rPr>
              <a:t> </a:t>
            </a:r>
            <a:r>
              <a:rPr lang="fr-FR" dirty="0">
                <a:latin typeface="Arial" panose="020B0604020202020204" pitchFamily="34" charset="0"/>
              </a:rPr>
              <a:t>Celui-ci fut jugé indécent car y figuraient des singes avec des attributs sexuels trop généreux. Ils ont cependant été conservés et placés dans le musée du Louvre</a:t>
            </a:r>
            <a:r>
              <a:rPr lang="fr-FR" dirty="0">
                <a:solidFill>
                  <a:srgbClr val="000000"/>
                </a:solidFill>
                <a:latin typeface="Arial" panose="020B0604020202020204" pitchFamily="34" charset="0"/>
              </a:rPr>
              <a:t> Les quatre cynocéphales en granite rose dressés sur leurs pattes arrières adorent le soleil, les bras levés au ciel. Ils sont orientés face à l'astre, à l'est et à l'ouest, pour accompagner son lever et son coucher. Il</a:t>
            </a:r>
            <a:endParaRPr lang="fr-FR" dirty="0"/>
          </a:p>
        </p:txBody>
      </p:sp>
      <p:pic>
        <p:nvPicPr>
          <p:cNvPr id="2054" name="Picture 6" descr="Socle de l'obÃ©lisque de RamsÃ¨s II Ã  Louxor"/>
          <p:cNvPicPr>
            <a:picLocks noChangeAspect="1" noChangeArrowheads="1"/>
          </p:cNvPicPr>
          <p:nvPr/>
        </p:nvPicPr>
        <p:blipFill rotWithShape="1">
          <a:blip r:embed="rId4">
            <a:extLst>
              <a:ext uri="{28A0092B-C50C-407E-A947-70E740481C1C}">
                <a14:useLocalDpi xmlns:a14="http://schemas.microsoft.com/office/drawing/2010/main" val="0"/>
              </a:ext>
            </a:extLst>
          </a:blip>
          <a:srcRect b="5359"/>
          <a:stretch/>
        </p:blipFill>
        <p:spPr bwMode="auto">
          <a:xfrm>
            <a:off x="6953992" y="232993"/>
            <a:ext cx="4739093" cy="312898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8"/>
          <p:cNvSpPr>
            <a:spLocks noChangeArrowheads="1"/>
          </p:cNvSpPr>
          <p:nvPr/>
        </p:nvSpPr>
        <p:spPr bwMode="auto">
          <a:xfrm>
            <a:off x="7340252" y="6147887"/>
            <a:ext cx="4208745"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1050" b="0" i="0" u="none" strike="noStrike" cap="none" normalizeH="0" baseline="0" dirty="0" smtClean="0">
                <a:ln>
                  <a:noFill/>
                </a:ln>
                <a:solidFill>
                  <a:srgbClr val="120260"/>
                </a:solidFill>
                <a:effectLst/>
                <a:latin typeface="Verdana" panose="020B0604030504040204" pitchFamily="34" charset="0"/>
              </a:rPr>
              <a:t>Les babouins du socle de l'obélisque de la Concorde au Musée du Louvre</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0" i="0" u="none" strike="noStrike" cap="none" normalizeH="0" baseline="0" dirty="0" smtClean="0">
                <a:ln>
                  <a:noFill/>
                </a:ln>
                <a:solidFill>
                  <a:schemeClr val="tx1"/>
                </a:solidFill>
                <a:effectLst/>
              </a:rPr>
              <a:t/>
            </a:r>
            <a:br>
              <a:rPr kumimoji="0" lang="fr-FR" altLang="fr-FR" sz="800" b="0" i="0" u="none" strike="noStrike" cap="none" normalizeH="0" baseline="0" dirty="0" smtClean="0">
                <a:ln>
                  <a:noFill/>
                </a:ln>
                <a:solidFill>
                  <a:schemeClr val="tx1"/>
                </a:solidFill>
                <a:effectLst/>
              </a:rPr>
            </a:b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6" name="Rectangle 5"/>
          <p:cNvSpPr/>
          <p:nvPr/>
        </p:nvSpPr>
        <p:spPr>
          <a:xfrm>
            <a:off x="7108519" y="2878309"/>
            <a:ext cx="4672209" cy="400110"/>
          </a:xfrm>
          <a:prstGeom prst="rect">
            <a:avLst/>
          </a:prstGeom>
        </p:spPr>
        <p:txBody>
          <a:bodyPr wrap="square">
            <a:spAutoFit/>
          </a:bodyPr>
          <a:lstStyle/>
          <a:p>
            <a:r>
              <a:rPr lang="fr-FR" sz="1000" b="1" dirty="0">
                <a:latin typeface="Verdana" panose="020B0604030504040204" pitchFamily="34" charset="0"/>
              </a:rPr>
              <a:t>Les babouins adorateurs du soleil ornant le socle de l'obélisque de Ramsès II à Louxor</a:t>
            </a:r>
            <a:endParaRPr lang="fr-FR" sz="1000" b="1" dirty="0"/>
          </a:p>
        </p:txBody>
      </p:sp>
    </p:spTree>
    <p:extLst>
      <p:ext uri="{BB962C8B-B14F-4D97-AF65-F5344CB8AC3E}">
        <p14:creationId xmlns:p14="http://schemas.microsoft.com/office/powerpoint/2010/main" val="8551343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b="2283"/>
          <a:stretch/>
        </p:blipFill>
        <p:spPr>
          <a:xfrm>
            <a:off x="2577472" y="0"/>
            <a:ext cx="9614528" cy="6701425"/>
          </a:xfrm>
          <a:prstGeom prst="rect">
            <a:avLst/>
          </a:prstGeom>
        </p:spPr>
      </p:pic>
      <p:sp>
        <p:nvSpPr>
          <p:cNvPr id="4" name="Rectangle 3"/>
          <p:cNvSpPr/>
          <p:nvPr/>
        </p:nvSpPr>
        <p:spPr>
          <a:xfrm>
            <a:off x="279748" y="1877570"/>
            <a:ext cx="2137775" cy="3139321"/>
          </a:xfrm>
          <a:prstGeom prst="rect">
            <a:avLst/>
          </a:prstGeom>
        </p:spPr>
        <p:txBody>
          <a:bodyPr wrap="square">
            <a:spAutoFit/>
          </a:bodyPr>
          <a:lstStyle/>
          <a:p>
            <a:r>
              <a:rPr lang="fr-FR" dirty="0">
                <a:latin typeface="arial" panose="020B0604020202020204" pitchFamily="34" charset="0"/>
              </a:rPr>
              <a:t>Et sous la présidence de </a:t>
            </a:r>
            <a:r>
              <a:rPr lang="fr-FR" dirty="0" smtClean="0">
                <a:latin typeface="arial" panose="020B0604020202020204" pitchFamily="34" charset="0"/>
              </a:rPr>
              <a:t>François Mitterrand, </a:t>
            </a:r>
            <a:r>
              <a:rPr lang="fr-FR" dirty="0">
                <a:latin typeface="arial" panose="020B0604020202020204" pitchFamily="34" charset="0"/>
              </a:rPr>
              <a:t>la République Française rendit le deuxième obélisque de Louxor à l’Egypte sans l’avoir jamais déplacé.</a:t>
            </a:r>
            <a:endParaRPr lang="fr-FR" dirty="0"/>
          </a:p>
        </p:txBody>
      </p:sp>
    </p:spTree>
    <p:extLst>
      <p:ext uri="{BB962C8B-B14F-4D97-AF65-F5344CB8AC3E}">
        <p14:creationId xmlns:p14="http://schemas.microsoft.com/office/powerpoint/2010/main" val="23409182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2997" y="1139086"/>
            <a:ext cx="6273800" cy="3119764"/>
          </a:xfrm>
          <a:prstGeom prst="rect">
            <a:avLst/>
          </a:prstGeom>
        </p:spPr>
      </p:pic>
      <p:sp>
        <p:nvSpPr>
          <p:cNvPr id="5" name="Rectangle 4"/>
          <p:cNvSpPr/>
          <p:nvPr/>
        </p:nvSpPr>
        <p:spPr>
          <a:xfrm>
            <a:off x="94293" y="690759"/>
            <a:ext cx="4893501" cy="3693319"/>
          </a:xfrm>
          <a:prstGeom prst="rect">
            <a:avLst/>
          </a:prstGeom>
        </p:spPr>
        <p:txBody>
          <a:bodyPr wrap="square">
            <a:spAutoFit/>
          </a:bodyPr>
          <a:lstStyle/>
          <a:p>
            <a:pPr algn="just"/>
            <a:r>
              <a:rPr lang="fr-FR" dirty="0">
                <a:latin typeface="arial" panose="020B0604020202020204" pitchFamily="34" charset="0"/>
              </a:rPr>
              <a:t>Un bateau à fond plat « le </a:t>
            </a:r>
            <a:r>
              <a:rPr lang="fr-FR" dirty="0" err="1" smtClean="0">
                <a:latin typeface="arial" panose="020B0604020202020204" pitchFamily="34" charset="0"/>
              </a:rPr>
              <a:t>Luxor</a:t>
            </a:r>
            <a:r>
              <a:rPr lang="fr-FR" dirty="0">
                <a:latin typeface="arial" panose="020B0604020202020204" pitchFamily="34" charset="0"/>
              </a:rPr>
              <a:t> » est fabriqué spécialement pour ce chargement dans le port de Toulon qu’il quitte en Avril 1831 avec à son bord 121ouvriers et plusieurs tonnes de matériaux (planches, poulies, poutres, cordes, …). Il mesure plus de 43 m pour ne pas s’enfoncer sous le poids de l’obélisque et ses mâts ne dépassent pas 9 m pour passer sous les ponts de la Seine. Sans compter la remontée périlleuse du Nil et les caprices de la Méditerranée … quelques aléas à prendre en compte pour ce long périple …Il met 2 mois pour arriver à Louxor.</a:t>
            </a:r>
            <a:endParaRPr lang="fr-FR" b="0" i="0" dirty="0">
              <a:effectLst/>
              <a:latin typeface="arial" panose="020B0604020202020204" pitchFamily="34" charset="0"/>
            </a:endParaRPr>
          </a:p>
        </p:txBody>
      </p:sp>
      <p:sp>
        <p:nvSpPr>
          <p:cNvPr id="6" name="Rectangle 5"/>
          <p:cNvSpPr/>
          <p:nvPr/>
        </p:nvSpPr>
        <p:spPr>
          <a:xfrm>
            <a:off x="4175342" y="4722280"/>
            <a:ext cx="8016658" cy="2031325"/>
          </a:xfrm>
          <a:prstGeom prst="rect">
            <a:avLst/>
          </a:prstGeom>
        </p:spPr>
        <p:txBody>
          <a:bodyPr wrap="square">
            <a:spAutoFit/>
          </a:bodyPr>
          <a:lstStyle/>
          <a:p>
            <a:r>
              <a:rPr lang="fr-FR" b="1" dirty="0" smtClean="0"/>
              <a:t>Le </a:t>
            </a:r>
            <a:r>
              <a:rPr lang="fr-FR" b="1" dirty="0" err="1" smtClean="0"/>
              <a:t>Luxor</a:t>
            </a:r>
            <a:r>
              <a:rPr lang="fr-FR" b="1" dirty="0" smtClean="0"/>
              <a:t> </a:t>
            </a:r>
            <a:r>
              <a:rPr lang="fr-FR" b="1" dirty="0"/>
              <a:t>Allège </a:t>
            </a:r>
            <a:r>
              <a:rPr lang="fr-FR" dirty="0"/>
              <a:t>à 3 mâts, conçue spécialement pour le transport de l’obélisque. Lancé le 26 juillet 1830 à Toulon, construit d’après les plans de l’ingénieur Rolland, le </a:t>
            </a:r>
            <a:r>
              <a:rPr lang="fr-FR" dirty="0" err="1"/>
              <a:t>Luxor</a:t>
            </a:r>
            <a:r>
              <a:rPr lang="fr-FR" dirty="0"/>
              <a:t> mesure 43 m de long et 9 m de large. Il embarque 120 hommes pour l’expédition. Sa coque est armée de 5 quilles pour mieux répartir le poids de son chargement. Le fond du navire est plat car le navire ne doit pas dépasser les 2 m de tirant d’eau pour naviguer sur le Nil. En 1834, il sert au transport des blocs de granit du piédestal. </a:t>
            </a:r>
          </a:p>
        </p:txBody>
      </p:sp>
    </p:spTree>
    <p:extLst>
      <p:ext uri="{BB962C8B-B14F-4D97-AF65-F5344CB8AC3E}">
        <p14:creationId xmlns:p14="http://schemas.microsoft.com/office/powerpoint/2010/main" val="28642467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242" name="Picture 2" descr="Abbattage de l'ObÃ©lisque occidental de Louxor, Maquette au 1/66, atelier du musÃ©e de la Marine, 1857, MusÃ©e de la Mar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0"/>
            <a:ext cx="97536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2170" y="1389056"/>
            <a:ext cx="1849677" cy="2862322"/>
          </a:xfrm>
          <a:prstGeom prst="rect">
            <a:avLst/>
          </a:prstGeom>
        </p:spPr>
        <p:txBody>
          <a:bodyPr wrap="square">
            <a:spAutoFit/>
          </a:bodyPr>
          <a:lstStyle/>
          <a:p>
            <a:r>
              <a:rPr lang="fr-FR" dirty="0">
                <a:solidFill>
                  <a:srgbClr val="272626"/>
                </a:solidFill>
                <a:latin typeface="Merriweather"/>
              </a:rPr>
              <a:t>Abattage de l’obélisque occidental de Louxor, Maquette au 1/66, atelier du musée de la Marine, 1857, Musée de la Marine</a:t>
            </a:r>
            <a:endParaRPr lang="fr-FR" dirty="0"/>
          </a:p>
        </p:txBody>
      </p:sp>
    </p:spTree>
    <p:extLst>
      <p:ext uri="{BB962C8B-B14F-4D97-AF65-F5344CB8AC3E}">
        <p14:creationId xmlns:p14="http://schemas.microsoft.com/office/powerpoint/2010/main" val="37470673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5128" y="305121"/>
            <a:ext cx="10058400" cy="2776281"/>
          </a:xfrm>
          <a:prstGeom prst="rect">
            <a:avLst/>
          </a:prstGeom>
        </p:spPr>
      </p:pic>
      <p:sp>
        <p:nvSpPr>
          <p:cNvPr id="5" name="Rectangle 4"/>
          <p:cNvSpPr/>
          <p:nvPr/>
        </p:nvSpPr>
        <p:spPr>
          <a:xfrm>
            <a:off x="2167002" y="3524588"/>
            <a:ext cx="8079288" cy="2585323"/>
          </a:xfrm>
          <a:prstGeom prst="rect">
            <a:avLst/>
          </a:prstGeom>
        </p:spPr>
        <p:txBody>
          <a:bodyPr wrap="square">
            <a:spAutoFit/>
          </a:bodyPr>
          <a:lstStyle/>
          <a:p>
            <a:pPr algn="just"/>
            <a:r>
              <a:rPr lang="fr-FR" dirty="0">
                <a:latin typeface="arial" panose="020B0604020202020204" pitchFamily="34" charset="0"/>
              </a:rPr>
              <a:t>Les ouvriers doivent d’abord aménager un chemin de halage de 400 m de long pour déplacer l’obélisque jusqu’à la rive du Nil ; on rase 30 maisons</a:t>
            </a:r>
            <a:r>
              <a:rPr lang="fr-FR" dirty="0" smtClean="0">
                <a:latin typeface="arial" panose="020B0604020202020204" pitchFamily="34" charset="0"/>
              </a:rPr>
              <a:t>. Les </a:t>
            </a:r>
            <a:r>
              <a:rPr lang="fr-FR" dirty="0">
                <a:latin typeface="arial" panose="020B0604020202020204" pitchFamily="34" charset="0"/>
              </a:rPr>
              <a:t>choses se compliquent aussi du côté de l'obélisque : la colonne présente une fissure de huit mètres à partir de la base. Enrobé dans un coffrage de protection en bois, et avec 3 cabestans tiré chacun pour une soixantaine d’hommes le monolithe passe de la position verticale à celle d’horizontale.. Il faut ensuite construire un glissoir en bois pour permettre le halage de l'obélisque jusqu'au </a:t>
            </a:r>
            <a:r>
              <a:rPr lang="fr-FR" i="1" dirty="0" err="1">
                <a:latin typeface="arial" panose="020B0604020202020204" pitchFamily="34" charset="0"/>
              </a:rPr>
              <a:t>Luxor</a:t>
            </a:r>
            <a:r>
              <a:rPr lang="fr-FR" dirty="0">
                <a:latin typeface="arial" panose="020B0604020202020204" pitchFamily="34" charset="0"/>
              </a:rPr>
              <a:t>. Puis il fallut découper l’avant du bateau pour rentrer l’obélisque.</a:t>
            </a:r>
            <a:endParaRPr lang="fr-FR" b="0" i="0" dirty="0">
              <a:effectLst/>
              <a:latin typeface="arial" panose="020B0604020202020204" pitchFamily="34" charset="0"/>
            </a:endParaRPr>
          </a:p>
        </p:txBody>
      </p:sp>
    </p:spTree>
    <p:extLst>
      <p:ext uri="{BB962C8B-B14F-4D97-AF65-F5344CB8AC3E}">
        <p14:creationId xmlns:p14="http://schemas.microsoft.com/office/powerpoint/2010/main" val="37092135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266" name="Picture 2" descr="Transport de l'ObÃ©lisque dans le bateau Le Luxor, Maquette au 1/66, atelier du musÃ©e de la Marine, 1857, MusÃ©e de la Mar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0"/>
            <a:ext cx="97536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79748" y="1677155"/>
            <a:ext cx="1887255" cy="2585323"/>
          </a:xfrm>
          <a:prstGeom prst="rect">
            <a:avLst/>
          </a:prstGeom>
        </p:spPr>
        <p:txBody>
          <a:bodyPr wrap="square">
            <a:spAutoFit/>
          </a:bodyPr>
          <a:lstStyle/>
          <a:p>
            <a:r>
              <a:rPr lang="fr-FR" dirty="0">
                <a:solidFill>
                  <a:srgbClr val="272626"/>
                </a:solidFill>
                <a:latin typeface="Merriweather"/>
              </a:rPr>
              <a:t>Transport de l’obélisque dans le bateau Le </a:t>
            </a:r>
            <a:r>
              <a:rPr lang="fr-FR" dirty="0" err="1">
                <a:solidFill>
                  <a:srgbClr val="272626"/>
                </a:solidFill>
                <a:latin typeface="Merriweather"/>
              </a:rPr>
              <a:t>Luxor</a:t>
            </a:r>
            <a:r>
              <a:rPr lang="fr-FR" dirty="0">
                <a:solidFill>
                  <a:srgbClr val="272626"/>
                </a:solidFill>
                <a:latin typeface="Merriweather"/>
              </a:rPr>
              <a:t>, Maquette au 1/66, atelier du musée de la Marine, 1857, Musée de la Marine</a:t>
            </a:r>
            <a:endParaRPr lang="fr-FR" dirty="0"/>
          </a:p>
        </p:txBody>
      </p:sp>
    </p:spTree>
    <p:extLst>
      <p:ext uri="{BB962C8B-B14F-4D97-AF65-F5344CB8AC3E}">
        <p14:creationId xmlns:p14="http://schemas.microsoft.com/office/powerpoint/2010/main" val="9748069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194" name="Picture 2" descr="Planche extraite de L'obÃ©lisque de Luxor histoire de sa translation Ã  Paris, description des travaux auxquels il a donnÃ© lieu, par A. Lebas, 18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3799" y="810647"/>
            <a:ext cx="7981950" cy="555307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211447"/>
            <a:ext cx="5022937" cy="6463308"/>
          </a:xfrm>
          <a:prstGeom prst="rect">
            <a:avLst/>
          </a:prstGeom>
        </p:spPr>
        <p:txBody>
          <a:bodyPr wrap="square">
            <a:spAutoFit/>
          </a:bodyPr>
          <a:lstStyle/>
          <a:p>
            <a:pPr algn="just" fontAlgn="base"/>
            <a:r>
              <a:rPr lang="fr-FR" dirty="0">
                <a:solidFill>
                  <a:srgbClr val="272626"/>
                </a:solidFill>
                <a:latin typeface="Merriweather"/>
              </a:rPr>
              <a:t>Sur place depuis déjà 4 mois, l’équipage s’est confortablement installé : certains jardinent dans leur potager, d’autres organisent des chasses et des promenades. Des fouilles archéologiques sont menées autour du site, et une expédition va jusqu’à Abou </a:t>
            </a:r>
            <a:r>
              <a:rPr lang="fr-FR" dirty="0" err="1">
                <a:solidFill>
                  <a:srgbClr val="272626"/>
                </a:solidFill>
                <a:latin typeface="Merriweather"/>
              </a:rPr>
              <a:t>Simbel</a:t>
            </a:r>
            <a:r>
              <a:rPr lang="fr-FR" dirty="0">
                <a:solidFill>
                  <a:srgbClr val="272626"/>
                </a:solidFill>
                <a:latin typeface="Merriweather"/>
              </a:rPr>
              <a:t> en Nubie. Chacun collecte pour son propre agrément ou pour l’Etat des objets antiques (parfois monumentaux) et des spécimens zoologiques. Ils rejoindront au retour des collections publiques et privées, « offerts » ou vendus aux plus offrants.</a:t>
            </a:r>
          </a:p>
          <a:p>
            <a:pPr algn="just" fontAlgn="base"/>
            <a:r>
              <a:rPr lang="fr-FR" dirty="0">
                <a:solidFill>
                  <a:srgbClr val="272626"/>
                </a:solidFill>
                <a:latin typeface="Merriweather"/>
              </a:rPr>
              <a:t>Cette année là, la crue se fait attendre et ce n’est que le 25 août 1832 que le bateau peut quitter Louxor, soit 1 an et dix jours après son arrivée ! Et l’équipage n’est (toujours) pas au bout de ses peines : la descente du fleuve est difficile et le navire ne cesse de se prendre dans des bancs de sable. L’équipe est affaiblie, et la dysenterie fait des ravages. Ce n’est donc que le 2 janvier 1833 que le convoi atteint enfin Alexandrie, où le temps est trop mauvais pour prendre la mer. Voilà encore 3 mois d’attente !</a:t>
            </a:r>
            <a:endParaRPr lang="fr-FR" b="0" i="0" dirty="0">
              <a:solidFill>
                <a:srgbClr val="272626"/>
              </a:solidFill>
              <a:effectLst/>
              <a:latin typeface="Merriweather"/>
            </a:endParaRPr>
          </a:p>
        </p:txBody>
      </p:sp>
    </p:spTree>
    <p:extLst>
      <p:ext uri="{BB962C8B-B14F-4D97-AF65-F5344CB8AC3E}">
        <p14:creationId xmlns:p14="http://schemas.microsoft.com/office/powerpoint/2010/main" val="33385306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150314" y="148821"/>
            <a:ext cx="4668886" cy="6463308"/>
          </a:xfrm>
          <a:prstGeom prst="rect">
            <a:avLst/>
          </a:prstGeom>
        </p:spPr>
        <p:txBody>
          <a:bodyPr wrap="square">
            <a:spAutoFit/>
          </a:bodyPr>
          <a:lstStyle/>
          <a:p>
            <a:r>
              <a:rPr lang="fr-FR" dirty="0">
                <a:solidFill>
                  <a:srgbClr val="272626"/>
                </a:solidFill>
                <a:latin typeface="Merriweather"/>
              </a:rPr>
              <a:t>La mauvaise tenue en mer du </a:t>
            </a:r>
            <a:r>
              <a:rPr lang="fr-FR" dirty="0" err="1">
                <a:solidFill>
                  <a:srgbClr val="272626"/>
                </a:solidFill>
                <a:latin typeface="Merriweather"/>
              </a:rPr>
              <a:t>Luxor</a:t>
            </a:r>
            <a:r>
              <a:rPr lang="fr-FR" dirty="0">
                <a:solidFill>
                  <a:srgbClr val="272626"/>
                </a:solidFill>
                <a:latin typeface="Merriweather"/>
              </a:rPr>
              <a:t> à l’aller l’empêche d’entreprendre la traversée de la Méditerranée seul </a:t>
            </a:r>
            <a:r>
              <a:rPr lang="fr-FR" dirty="0" smtClean="0">
                <a:solidFill>
                  <a:srgbClr val="272626"/>
                </a:solidFill>
                <a:latin typeface="Merriweather"/>
              </a:rPr>
              <a:t>:</a:t>
            </a:r>
          </a:p>
          <a:p>
            <a:r>
              <a:rPr lang="fr-FR" dirty="0" smtClean="0">
                <a:solidFill>
                  <a:srgbClr val="272626"/>
                </a:solidFill>
                <a:latin typeface="Merriweather"/>
              </a:rPr>
              <a:t> </a:t>
            </a:r>
            <a:r>
              <a:rPr lang="fr-FR" dirty="0">
                <a:solidFill>
                  <a:srgbClr val="272626"/>
                </a:solidFill>
                <a:latin typeface="Merriweather"/>
              </a:rPr>
              <a:t>la Marine française a donc dépêché sur place le Sphinx, puissant bateau à vapeur, le premier de la Marine française, chargé de le remorquer.  Parti le 1</a:t>
            </a:r>
            <a:r>
              <a:rPr lang="fr-FR" baseline="30000" dirty="0">
                <a:solidFill>
                  <a:srgbClr val="272626"/>
                </a:solidFill>
                <a:latin typeface="Merriweather"/>
              </a:rPr>
              <a:t>er</a:t>
            </a:r>
            <a:r>
              <a:rPr lang="fr-FR" dirty="0">
                <a:solidFill>
                  <a:srgbClr val="272626"/>
                </a:solidFill>
                <a:latin typeface="Merriweather"/>
              </a:rPr>
              <a:t> avril d’Alexandrie, le convoi arrive à Toulon le 10 mai </a:t>
            </a:r>
            <a:r>
              <a:rPr lang="fr-FR" dirty="0" smtClean="0">
                <a:solidFill>
                  <a:srgbClr val="272626"/>
                </a:solidFill>
                <a:latin typeface="Merriweather"/>
              </a:rPr>
              <a:t>:</a:t>
            </a:r>
          </a:p>
          <a:p>
            <a:endParaRPr lang="fr-FR" dirty="0">
              <a:solidFill>
                <a:srgbClr val="272626"/>
              </a:solidFill>
              <a:latin typeface="Merriweather"/>
            </a:endParaRPr>
          </a:p>
          <a:p>
            <a:r>
              <a:rPr lang="fr-FR" dirty="0" smtClean="0">
                <a:solidFill>
                  <a:srgbClr val="272626"/>
                </a:solidFill>
                <a:latin typeface="Merriweather"/>
              </a:rPr>
              <a:t> </a:t>
            </a:r>
            <a:r>
              <a:rPr lang="fr-FR" dirty="0">
                <a:solidFill>
                  <a:srgbClr val="272626"/>
                </a:solidFill>
                <a:latin typeface="Merriweather"/>
              </a:rPr>
              <a:t>la consommation gargantuesque du remorqueur (960kg de charbon à l’heure) oblige à d’incessants ravitaillements. A Toulon, le navire est mis en quarantaine, puis autorisé à rallier Cherbourg par Gibraltar et la façade atlantique. Après un arrêt de 10 jours à Cherbourg, le </a:t>
            </a:r>
            <a:r>
              <a:rPr lang="fr-FR" dirty="0" err="1">
                <a:solidFill>
                  <a:srgbClr val="272626"/>
                </a:solidFill>
                <a:latin typeface="Merriweather"/>
              </a:rPr>
              <a:t>Luxor</a:t>
            </a:r>
            <a:r>
              <a:rPr lang="fr-FR" dirty="0">
                <a:solidFill>
                  <a:srgbClr val="272626"/>
                </a:solidFill>
                <a:latin typeface="Merriweather"/>
              </a:rPr>
              <a:t> atteint enfin Le Havre le 12 septembre 1833. </a:t>
            </a:r>
            <a:endParaRPr lang="fr-FR" dirty="0" smtClean="0">
              <a:solidFill>
                <a:srgbClr val="272626"/>
              </a:solidFill>
              <a:latin typeface="Merriweather"/>
            </a:endParaRPr>
          </a:p>
          <a:p>
            <a:r>
              <a:rPr lang="fr-FR" dirty="0" smtClean="0">
                <a:solidFill>
                  <a:srgbClr val="272626"/>
                </a:solidFill>
                <a:latin typeface="Merriweather"/>
              </a:rPr>
              <a:t>Le </a:t>
            </a:r>
            <a:r>
              <a:rPr lang="fr-FR" dirty="0">
                <a:solidFill>
                  <a:srgbClr val="272626"/>
                </a:solidFill>
                <a:latin typeface="Merriweather"/>
              </a:rPr>
              <a:t>sphinx repart en mer tandis qu’un petit remorqueur se charge de la remontée de la Seine… avant d’être coincé à Rouen. Encore une fois, une histoire de crue ! Trois mois de patience encore ! </a:t>
            </a:r>
            <a:endParaRPr lang="fr-FR" dirty="0"/>
          </a:p>
        </p:txBody>
      </p:sp>
      <p:pic>
        <p:nvPicPr>
          <p:cNvPr id="9220" name="Picture 4" descr="Maquette du sphin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9880" y="0"/>
            <a:ext cx="6297600" cy="442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440362" y="151179"/>
            <a:ext cx="2198038" cy="369332"/>
          </a:xfrm>
          <a:prstGeom prst="rect">
            <a:avLst/>
          </a:prstGeom>
        </p:spPr>
        <p:txBody>
          <a:bodyPr wrap="none">
            <a:spAutoFit/>
          </a:bodyPr>
          <a:lstStyle/>
          <a:p>
            <a:r>
              <a:rPr lang="fr-FR" dirty="0">
                <a:solidFill>
                  <a:srgbClr val="272626"/>
                </a:solidFill>
                <a:latin typeface="Merriweather"/>
              </a:rPr>
              <a:t>Maquette du sphinx</a:t>
            </a:r>
            <a:endParaRPr lang="fr-FR" dirty="0"/>
          </a:p>
        </p:txBody>
      </p:sp>
      <p:sp>
        <p:nvSpPr>
          <p:cNvPr id="6" name="Rectangle 5"/>
          <p:cNvSpPr/>
          <p:nvPr/>
        </p:nvSpPr>
        <p:spPr>
          <a:xfrm>
            <a:off x="4952811" y="4195016"/>
            <a:ext cx="7105578" cy="2585323"/>
          </a:xfrm>
          <a:prstGeom prst="rect">
            <a:avLst/>
          </a:prstGeom>
        </p:spPr>
        <p:txBody>
          <a:bodyPr wrap="square">
            <a:spAutoFit/>
          </a:bodyPr>
          <a:lstStyle/>
          <a:p>
            <a:r>
              <a:rPr lang="fr-FR" b="1" dirty="0" smtClean="0"/>
              <a:t>Le Sphinx </a:t>
            </a:r>
            <a:r>
              <a:rPr lang="fr-FR" dirty="0"/>
              <a:t>Corvette à 3 mâts et 2 roues à aubes, premier navire militaire français à vapeur à être totalement opérationnel. Lancé en 1829 à Rochefort, construit d’après les plans de l’ingénieur Hubert, le Sphinx mesure 46 m de longueur et 8 m de largeur. Il est armé de 6 canons et embarque 90 hommes. Grâce à ses roues de 6 m de diamètre, il atteint la vitesse de 7 nœuds (14 km/h). Sa vitesse et son autonomie en font un instrument de communication efficace entre les rives de la Méditerranée. C’est lui qui transmet la nouvelle de la prise d’Alger en juillet 1830. En 1845, il se brise sur les rochers, à proximité d’Alger. </a:t>
            </a:r>
          </a:p>
        </p:txBody>
      </p:sp>
    </p:spTree>
    <p:extLst>
      <p:ext uri="{BB962C8B-B14F-4D97-AF65-F5344CB8AC3E}">
        <p14:creationId xmlns:p14="http://schemas.microsoft.com/office/powerpoint/2010/main" val="26413355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1466" y="976682"/>
            <a:ext cx="6350000" cy="5080000"/>
          </a:xfrm>
          <a:prstGeom prst="rect">
            <a:avLst/>
          </a:prstGeom>
        </p:spPr>
      </p:pic>
      <p:sp>
        <p:nvSpPr>
          <p:cNvPr id="5" name="Rectangle 4"/>
          <p:cNvSpPr/>
          <p:nvPr/>
        </p:nvSpPr>
        <p:spPr>
          <a:xfrm>
            <a:off x="292274" y="1997839"/>
            <a:ext cx="5259192" cy="3693319"/>
          </a:xfrm>
          <a:prstGeom prst="rect">
            <a:avLst/>
          </a:prstGeom>
        </p:spPr>
        <p:txBody>
          <a:bodyPr wrap="square">
            <a:spAutoFit/>
          </a:bodyPr>
          <a:lstStyle/>
          <a:p>
            <a:r>
              <a:rPr lang="fr-FR" dirty="0">
                <a:latin typeface="arial" panose="020B0604020202020204" pitchFamily="34" charset="0"/>
              </a:rPr>
              <a:t>Le Nil trop bas retarde l’avancée du bateau qui atteint Alexandrie début Janvier 1833 … </a:t>
            </a:r>
            <a:endParaRPr lang="fr-FR" dirty="0" smtClean="0">
              <a:latin typeface="arial" panose="020B0604020202020204" pitchFamily="34" charset="0"/>
            </a:endParaRPr>
          </a:p>
          <a:p>
            <a:endParaRPr lang="fr-FR" dirty="0">
              <a:latin typeface="arial" panose="020B0604020202020204" pitchFamily="34" charset="0"/>
            </a:endParaRPr>
          </a:p>
          <a:p>
            <a:r>
              <a:rPr lang="fr-FR" dirty="0" smtClean="0">
                <a:latin typeface="arial" panose="020B0604020202020204" pitchFamily="34" charset="0"/>
              </a:rPr>
              <a:t>L'expédition </a:t>
            </a:r>
            <a:r>
              <a:rPr lang="fr-FR" dirty="0">
                <a:latin typeface="arial" panose="020B0604020202020204" pitchFamily="34" charset="0"/>
              </a:rPr>
              <a:t>décida d'attendre le printemps pour reprendre son voyage, jugeant la mer Méditerranée trop dangereuse. Le Louxor repartit donc le 1</a:t>
            </a:r>
            <a:r>
              <a:rPr lang="fr-FR" baseline="30000" dirty="0">
                <a:latin typeface="arial" panose="020B0604020202020204" pitchFamily="34" charset="0"/>
              </a:rPr>
              <a:t>er</a:t>
            </a:r>
            <a:r>
              <a:rPr lang="fr-FR" dirty="0">
                <a:latin typeface="arial" panose="020B0604020202020204" pitchFamily="34" charset="0"/>
              </a:rPr>
              <a:t> avril (après 23 mois en Egypte quand même), pour atteindre Toulon le 10 mai 1833, puis Cherbourg via Gibraltar le 12 Août. Puis remorqué sur la Seine, il est démâté, rasé et allégé à Rouen et est amarré au Pont de la Concorde à Paris le 23 Décembre 1833, deux ans et 8 mois après son départ de Toulon.</a:t>
            </a:r>
            <a:endParaRPr lang="fr-FR" dirty="0"/>
          </a:p>
        </p:txBody>
      </p:sp>
    </p:spTree>
    <p:extLst>
      <p:ext uri="{BB962C8B-B14F-4D97-AF65-F5344CB8AC3E}">
        <p14:creationId xmlns:p14="http://schemas.microsoft.com/office/powerpoint/2010/main" val="22408703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924" y="61556"/>
            <a:ext cx="10058400" cy="4303454"/>
          </a:xfrm>
          <a:prstGeom prst="rect">
            <a:avLst/>
          </a:prstGeom>
        </p:spPr>
      </p:pic>
      <p:sp>
        <p:nvSpPr>
          <p:cNvPr id="6" name="Rectangle 5"/>
          <p:cNvSpPr/>
          <p:nvPr/>
        </p:nvSpPr>
        <p:spPr>
          <a:xfrm>
            <a:off x="100209" y="4426565"/>
            <a:ext cx="12192000" cy="2308324"/>
          </a:xfrm>
          <a:prstGeom prst="rect">
            <a:avLst/>
          </a:prstGeom>
        </p:spPr>
        <p:txBody>
          <a:bodyPr wrap="square">
            <a:spAutoFit/>
          </a:bodyPr>
          <a:lstStyle/>
          <a:p>
            <a:r>
              <a:rPr lang="fr-FR" sz="1600" dirty="0" smtClean="0"/>
              <a:t>. </a:t>
            </a:r>
            <a:r>
              <a:rPr lang="fr-FR" sz="1600" dirty="0"/>
              <a:t>En décembre 1833, la décision est prise de faire réaliser un nouveau piédestal en granit. Plusieurs projets d’ornementation sont proposés dont celui de </a:t>
            </a:r>
            <a:r>
              <a:rPr lang="fr-FR" sz="1600" b="1" dirty="0">
                <a:solidFill>
                  <a:srgbClr val="FF0000"/>
                </a:solidFill>
              </a:rPr>
              <a:t>Hittorff</a:t>
            </a:r>
            <a:r>
              <a:rPr lang="fr-FR" sz="1600" dirty="0"/>
              <a:t> qui est retenu. En mai 1834, l’entrepreneur </a:t>
            </a:r>
            <a:r>
              <a:rPr lang="fr-FR" sz="1600" b="1" dirty="0">
                <a:solidFill>
                  <a:srgbClr val="FF0000"/>
                </a:solidFill>
              </a:rPr>
              <a:t>breton </a:t>
            </a:r>
            <a:r>
              <a:rPr lang="fr-FR" sz="1600" b="1" dirty="0" err="1">
                <a:solidFill>
                  <a:srgbClr val="FF0000"/>
                </a:solidFill>
              </a:rPr>
              <a:t>Guillastrennec</a:t>
            </a:r>
            <a:r>
              <a:rPr lang="fr-FR" sz="1600" b="1" dirty="0">
                <a:solidFill>
                  <a:srgbClr val="FF0000"/>
                </a:solidFill>
              </a:rPr>
              <a:t> </a:t>
            </a:r>
            <a:r>
              <a:rPr lang="fr-FR" sz="1600" dirty="0"/>
              <a:t>remporte le marché pour la fourniture, le transport, le montage et le polissage du nouveau piédestal. Cinq blocs de granit, d’un poids total de 240 tonnes sont extraits (piédestal plus lourd que l’obélisque). Le </a:t>
            </a:r>
            <a:r>
              <a:rPr lang="fr-FR" sz="1600" dirty="0" err="1"/>
              <a:t>Luxor</a:t>
            </a:r>
            <a:r>
              <a:rPr lang="fr-FR" sz="1600" dirty="0"/>
              <a:t> et le Sphinx sont mobilisés pour transporter les blocs, de l’Aber </a:t>
            </a:r>
            <a:r>
              <a:rPr lang="fr-FR" sz="1600" dirty="0" err="1"/>
              <a:t>Ildut</a:t>
            </a:r>
            <a:r>
              <a:rPr lang="fr-FR" sz="1600" dirty="0"/>
              <a:t> (Finistère) jusqu’à Paris. C’est seulement en 1836 que le piédestal de granit breton de 9 m de haut est achevé. Sur la place de la Concorde, une pente de 120 m a été construite pour faire glisser l’obélisque jusqu’à son piédestal. Le mardi 25 octobre 1836, alors qu’une centaine de musiciens jouent Les mystères d’Isis de Mozart, une foule de 200 000 personnes envahit la place. À 11 h 30, 350 artilleurs sont disposés sur les 10 cabestans de l’appareil de levage et entament le redressement de l’obélisque. Lebas, qui dirige l’opération avec un porte-voix, se place en dessous afin de ne pas survivre en cas de rupture de l’appareil. La </a:t>
            </a:r>
            <a:r>
              <a:rPr lang="fr-FR" sz="1600" dirty="0" smtClean="0"/>
              <a:t>manœuvre </a:t>
            </a:r>
            <a:r>
              <a:rPr lang="fr-FR" sz="1600" dirty="0"/>
              <a:t>est dangereuse : la veille pendant les essais, une grue est tombée et a tué un homme. </a:t>
            </a:r>
          </a:p>
        </p:txBody>
      </p:sp>
    </p:spTree>
    <p:extLst>
      <p:ext uri="{BB962C8B-B14F-4D97-AF65-F5344CB8AC3E}">
        <p14:creationId xmlns:p14="http://schemas.microsoft.com/office/powerpoint/2010/main" val="29042603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Rectangle 6"/>
          <p:cNvSpPr/>
          <p:nvPr/>
        </p:nvSpPr>
        <p:spPr>
          <a:xfrm>
            <a:off x="108560" y="904343"/>
            <a:ext cx="9119208" cy="5755422"/>
          </a:xfrm>
          <a:prstGeom prst="rect">
            <a:avLst/>
          </a:prstGeom>
        </p:spPr>
        <p:txBody>
          <a:bodyPr wrap="square">
            <a:spAutoFit/>
          </a:bodyPr>
          <a:lstStyle/>
          <a:p>
            <a:r>
              <a:rPr lang="fr-FR" sz="1600" dirty="0"/>
              <a:t>Où installer l’obélisque ? Débute une longue période d’attente car la destination finale de l’obélisque n’est pas encore déterminée officiellement : la cour carrée du Louvre, l’esplanade des Invalides… ? La bataille des sites est un jeu de dupes car la cale d’échouage du </a:t>
            </a:r>
            <a:r>
              <a:rPr lang="fr-FR" sz="1600" dirty="0" err="1"/>
              <a:t>Luxor</a:t>
            </a:r>
            <a:r>
              <a:rPr lang="fr-FR" sz="1600" dirty="0"/>
              <a:t> est construite dès 1833 en contre-bas du pont de la Concorde. Or le déplacement de l’obélisque ne pourra excéder quelques petites centaines de mètres. De plus, sur tous ses plans préparatoires d’embellissement de la place de la Concorde, </a:t>
            </a:r>
            <a:r>
              <a:rPr lang="fr-FR" sz="1600" b="1" dirty="0">
                <a:solidFill>
                  <a:srgbClr val="FF0000"/>
                </a:solidFill>
              </a:rPr>
              <a:t>l’architecte</a:t>
            </a:r>
            <a:r>
              <a:rPr lang="fr-FR" sz="1600" dirty="0">
                <a:solidFill>
                  <a:srgbClr val="FF0000"/>
                </a:solidFill>
              </a:rPr>
              <a:t> </a:t>
            </a:r>
            <a:r>
              <a:rPr lang="fr-FR" sz="1600" b="1" dirty="0">
                <a:solidFill>
                  <a:srgbClr val="FF0000"/>
                </a:solidFill>
              </a:rPr>
              <a:t>Jacques Hittorff (1792-1867) </a:t>
            </a:r>
            <a:r>
              <a:rPr lang="fr-FR" sz="1600" dirty="0"/>
              <a:t>fait figurer l’obélisque dès 1833. Enfin, pour Louis-Philippe, le « nettoyage » de ce lieu de mémoire régicide est impératif. C’est pour ménager diverses susceptibilités, dont le Conseil de Paris, que l’on fait croire qu’un choix est possible. </a:t>
            </a:r>
            <a:endParaRPr lang="fr-FR" sz="1600" dirty="0" smtClean="0"/>
          </a:p>
          <a:p>
            <a:r>
              <a:rPr lang="fr-FR" sz="1600" b="1" dirty="0" smtClean="0"/>
              <a:t>La </a:t>
            </a:r>
            <a:r>
              <a:rPr lang="fr-FR" sz="1600" b="1" dirty="0"/>
              <a:t>place de la Concorde </a:t>
            </a:r>
            <a:r>
              <a:rPr lang="fr-FR" sz="1600" dirty="0"/>
              <a:t>L’histoire des aménagements de la place de la Concorde témoigne des soubresauts de la vie politique française au XIXe siècle. Elle reflète les conceptions successives de la souveraineté. En 1753, Louis XV (1710-1774) charge </a:t>
            </a:r>
            <a:r>
              <a:rPr lang="fr-FR" sz="1600" b="1" dirty="0">
                <a:solidFill>
                  <a:srgbClr val="FF0000"/>
                </a:solidFill>
              </a:rPr>
              <a:t>l’architecte Ange-Jacques Gabriel (1698- 1782) </a:t>
            </a:r>
            <a:r>
              <a:rPr lang="fr-FR" sz="1600" dirty="0"/>
              <a:t>de réaliser une place sur un terrain en friches. Il doit y mettre en valeur une statue du roi à cheval, sculpture de bronze offerte par les marchands de Paris, commandée en 1748 au </a:t>
            </a:r>
            <a:r>
              <a:rPr lang="fr-FR" sz="1600" b="1" dirty="0">
                <a:solidFill>
                  <a:srgbClr val="FF0000"/>
                </a:solidFill>
              </a:rPr>
              <a:t>sculpteur </a:t>
            </a:r>
            <a:r>
              <a:rPr lang="fr-FR" sz="1600" b="1" dirty="0" err="1">
                <a:solidFill>
                  <a:srgbClr val="FF0000"/>
                </a:solidFill>
              </a:rPr>
              <a:t>Edmé</a:t>
            </a:r>
            <a:r>
              <a:rPr lang="fr-FR" sz="1600" b="1" dirty="0">
                <a:solidFill>
                  <a:srgbClr val="FF0000"/>
                </a:solidFill>
              </a:rPr>
              <a:t> Bouchardon (1698-1762</a:t>
            </a:r>
            <a:r>
              <a:rPr lang="fr-FR" sz="1600" dirty="0"/>
              <a:t>). Gabriel imagine une place à pans coupés, ornée de 2 fontaines et bordée de 6 fossés entourés de balustrades. La statue est achevée en 1758 mais il faut attendre 1763 pour qu’elle soit inaugurée. La place Louis XV n’est alors pas terminée : seuls sont construits les bâtiments bordant la rue Royale. Le 11 août 1792, au lendemain de l’abolition de la royauté, la statue de Louis XV est abattue et la place rebaptisée place de la Révolution. La guillotine y fonctionne pratiquement sans interruption pendant deux ans. C’est là que sont exécutés Louis XVI, </a:t>
            </a:r>
            <a:r>
              <a:rPr lang="fr-FR" sz="1600" dirty="0" smtClean="0"/>
              <a:t>Marie Antoinette</a:t>
            </a:r>
            <a:r>
              <a:rPr lang="fr-FR" sz="1600" dirty="0"/>
              <a:t>, Camille Desmoulins, Saint-Just, Robespierre... La place devient le symbole de la Terreur, de ses excès et de ses revirements. En 1794, la Convention scelle sur le socle de l’ancienne statue un faisceau de 83 baguettes symbolisant les départements et l’union de la nation. Un grand drapeau tricolore est hissé au sommet d’un mât pour signifier la nouvelle souveraineté républicaine. En 1795, soucieux de clore la phase sanglante de la Révolution, les Thermidoriens la rebaptisent place de la Concorde. </a:t>
            </a:r>
          </a:p>
        </p:txBody>
      </p:sp>
      <p:sp>
        <p:nvSpPr>
          <p:cNvPr id="8" name="Rectangle 7"/>
          <p:cNvSpPr/>
          <p:nvPr/>
        </p:nvSpPr>
        <p:spPr>
          <a:xfrm>
            <a:off x="2882027" y="244444"/>
            <a:ext cx="7834261" cy="461665"/>
          </a:xfrm>
          <a:prstGeom prst="rect">
            <a:avLst/>
          </a:prstGeom>
        </p:spPr>
        <p:txBody>
          <a:bodyPr wrap="none">
            <a:spAutoFit/>
          </a:bodyPr>
          <a:lstStyle/>
          <a:p>
            <a:r>
              <a:rPr lang="fr-FR" sz="2400" b="1" dirty="0" smtClean="0"/>
              <a:t>Où installer l’obélisque . Les </a:t>
            </a:r>
            <a:r>
              <a:rPr lang="fr-FR" sz="2400" b="1" dirty="0"/>
              <a:t>enjeux mémoriels et politiques </a:t>
            </a:r>
          </a:p>
        </p:txBody>
      </p:sp>
      <p:pic>
        <p:nvPicPr>
          <p:cNvPr id="7172" name="Picture 4" descr="http://paris1900.lartnouveau.com/paris08/concorde/actuel/obelisque/1concobact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15450" y="1047750"/>
            <a:ext cx="2876550" cy="5190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7477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752" y="0"/>
            <a:ext cx="5042647" cy="6858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7850" y="0"/>
            <a:ext cx="5094150" cy="6858000"/>
          </a:xfrm>
          <a:prstGeom prst="rect">
            <a:avLst/>
          </a:prstGeom>
        </p:spPr>
      </p:pic>
      <p:sp>
        <p:nvSpPr>
          <p:cNvPr id="5" name="Rectangle 4"/>
          <p:cNvSpPr/>
          <p:nvPr/>
        </p:nvSpPr>
        <p:spPr>
          <a:xfrm>
            <a:off x="5381784" y="413452"/>
            <a:ext cx="1716066" cy="646331"/>
          </a:xfrm>
          <a:prstGeom prst="rect">
            <a:avLst/>
          </a:prstGeom>
        </p:spPr>
        <p:txBody>
          <a:bodyPr wrap="square">
            <a:spAutoFit/>
          </a:bodyPr>
          <a:lstStyle/>
          <a:p>
            <a:r>
              <a:rPr lang="fr-FR" dirty="0">
                <a:solidFill>
                  <a:srgbClr val="006666"/>
                </a:solidFill>
                <a:latin typeface="Arial" panose="020B0604020202020204" pitchFamily="34" charset="0"/>
              </a:rPr>
              <a:t>Enlèvement à Louxor</a:t>
            </a:r>
            <a:endParaRPr lang="fr-FR" dirty="0"/>
          </a:p>
        </p:txBody>
      </p:sp>
      <p:sp>
        <p:nvSpPr>
          <p:cNvPr id="6" name="Flèche gauche 5"/>
          <p:cNvSpPr/>
          <p:nvPr/>
        </p:nvSpPr>
        <p:spPr>
          <a:xfrm>
            <a:off x="5909573" y="1000951"/>
            <a:ext cx="791852" cy="176496"/>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a:off x="5284967" y="4659774"/>
            <a:ext cx="1812884" cy="646331"/>
          </a:xfrm>
          <a:prstGeom prst="rect">
            <a:avLst/>
          </a:prstGeom>
        </p:spPr>
        <p:txBody>
          <a:bodyPr wrap="square">
            <a:spAutoFit/>
          </a:bodyPr>
          <a:lstStyle/>
          <a:p>
            <a:r>
              <a:rPr lang="fr-FR" dirty="0">
                <a:solidFill>
                  <a:srgbClr val="006666"/>
                </a:solidFill>
                <a:latin typeface="Arial" panose="020B0604020202020204" pitchFamily="34" charset="0"/>
              </a:rPr>
              <a:t>Érection à </a:t>
            </a:r>
            <a:r>
              <a:rPr lang="fr-FR" dirty="0" smtClean="0">
                <a:solidFill>
                  <a:srgbClr val="006666"/>
                </a:solidFill>
                <a:latin typeface="Arial" panose="020B0604020202020204" pitchFamily="34" charset="0"/>
              </a:rPr>
              <a:t>Paris</a:t>
            </a:r>
            <a:endParaRPr lang="fr-FR" dirty="0" smtClean="0"/>
          </a:p>
          <a:p>
            <a:endParaRPr lang="fr-FR" dirty="0" smtClean="0">
              <a:solidFill>
                <a:srgbClr val="006666"/>
              </a:solidFill>
              <a:latin typeface="Arial" panose="020B0604020202020204" pitchFamily="34" charset="0"/>
            </a:endParaRPr>
          </a:p>
        </p:txBody>
      </p:sp>
      <p:sp>
        <p:nvSpPr>
          <p:cNvPr id="9" name="Flèche droite 8"/>
          <p:cNvSpPr/>
          <p:nvPr/>
        </p:nvSpPr>
        <p:spPr>
          <a:xfrm>
            <a:off x="5749447" y="5060515"/>
            <a:ext cx="951978" cy="18789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5381784" y="2041742"/>
            <a:ext cx="1532583" cy="923330"/>
          </a:xfrm>
          <a:prstGeom prst="rect">
            <a:avLst/>
          </a:prstGeom>
          <a:noFill/>
        </p:spPr>
        <p:txBody>
          <a:bodyPr wrap="square" rtlCol="0">
            <a:spAutoFit/>
          </a:bodyPr>
          <a:lstStyle/>
          <a:p>
            <a:r>
              <a:rPr lang="fr-FR" b="1" dirty="0" smtClean="0"/>
              <a:t>Plaques sur le</a:t>
            </a:r>
            <a:r>
              <a:rPr lang="fr-FR" dirty="0"/>
              <a:t> </a:t>
            </a:r>
            <a:r>
              <a:rPr lang="fr-FR" b="1" dirty="0" smtClean="0"/>
              <a:t>piédestal de l’Obélisque</a:t>
            </a:r>
            <a:endParaRPr lang="fr-FR" b="1" dirty="0"/>
          </a:p>
        </p:txBody>
      </p:sp>
    </p:spTree>
    <p:extLst>
      <p:ext uri="{BB962C8B-B14F-4D97-AF65-F5344CB8AC3E}">
        <p14:creationId xmlns:p14="http://schemas.microsoft.com/office/powerpoint/2010/main" val="23950879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8881" y="0"/>
            <a:ext cx="5703119" cy="6858000"/>
          </a:xfrm>
          <a:prstGeom prst="rect">
            <a:avLst/>
          </a:prstGeom>
        </p:spPr>
      </p:pic>
      <p:pic>
        <p:nvPicPr>
          <p:cNvPr id="6148" name="Picture 4" descr="RÃ©sultat de recherche d'images pour &quot;louis philippe 1er et l'obelisque&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031" y="1853852"/>
            <a:ext cx="6386849" cy="3156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97863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0" y="73239"/>
            <a:ext cx="6096000" cy="1600438"/>
          </a:xfrm>
          <a:prstGeom prst="rect">
            <a:avLst/>
          </a:prstGeom>
        </p:spPr>
        <p:txBody>
          <a:bodyPr>
            <a:spAutoFit/>
          </a:bodyPr>
          <a:lstStyle/>
          <a:p>
            <a:r>
              <a:rPr lang="fr-FR" dirty="0"/>
              <a:t> </a:t>
            </a:r>
            <a:r>
              <a:rPr lang="fr-FR" b="1" dirty="0"/>
              <a:t>Justin Pascal </a:t>
            </a:r>
            <a:r>
              <a:rPr lang="fr-FR" b="1" dirty="0" err="1"/>
              <a:t>Angelin</a:t>
            </a:r>
            <a:r>
              <a:rPr lang="fr-FR" b="1" dirty="0"/>
              <a:t> </a:t>
            </a:r>
            <a:r>
              <a:rPr lang="fr-FR" dirty="0"/>
              <a:t>(</a:t>
            </a:r>
            <a:r>
              <a:rPr lang="fr-FR" sz="1600" dirty="0"/>
              <a:t>1795-1859) Chirurgien de marine français. Pendant la mission, il soigne l’équipage du </a:t>
            </a:r>
            <a:r>
              <a:rPr lang="fr-FR" sz="1600" dirty="0" err="1"/>
              <a:t>Luxor</a:t>
            </a:r>
            <a:r>
              <a:rPr lang="fr-FR" sz="1600" dirty="0"/>
              <a:t> victime du choléra et de la dysenterie. Avec Léon de </a:t>
            </a:r>
            <a:r>
              <a:rPr lang="fr-FR" sz="1600" dirty="0" err="1"/>
              <a:t>Joannis</a:t>
            </a:r>
            <a:r>
              <a:rPr lang="fr-FR" sz="1600" dirty="0"/>
              <a:t>, il collecte des spécimens pour le Muséum d’Histoire naturelle à Paris. Il publie ses souvenirs : L’expédition du Louxor ou Relation de la campagne faite dans la Thébaïde pour en rapporter l’obélisque occidental de Thèbes (1833). </a:t>
            </a:r>
          </a:p>
        </p:txBody>
      </p:sp>
      <p:sp>
        <p:nvSpPr>
          <p:cNvPr id="6" name="Rectangle 5"/>
          <p:cNvSpPr/>
          <p:nvPr/>
        </p:nvSpPr>
        <p:spPr>
          <a:xfrm>
            <a:off x="6096000" y="142238"/>
            <a:ext cx="6096000" cy="2339102"/>
          </a:xfrm>
          <a:prstGeom prst="rect">
            <a:avLst/>
          </a:prstGeom>
        </p:spPr>
        <p:txBody>
          <a:bodyPr>
            <a:spAutoFit/>
          </a:bodyPr>
          <a:lstStyle/>
          <a:p>
            <a:r>
              <a:rPr lang="fr-FR" dirty="0"/>
              <a:t> </a:t>
            </a:r>
            <a:r>
              <a:rPr lang="fr-FR" b="1" dirty="0"/>
              <a:t>Jean-François Champollion </a:t>
            </a:r>
            <a:r>
              <a:rPr lang="fr-FR" sz="1600" dirty="0"/>
              <a:t>(1790-1832) Égyptologue français. Grâce à une copie de la pierre de Rosette, il est le premier à déchiffrer les hiéroglyphes égyptiens (1822). En 1826, il est nommé conservateur des Antiquités égyptiennes au musée du Louvre. À la tête d’une expédition scientifique (1828-1829), il parcourt le Nil et est fasciné par les obélisques de Louxor. Il convainc les autorités françaises de leur grand intérêt historique. De retour à Paris, il enseigne les langues orientales au Collège de France. Il publie de nombreux ouvrages dont ses Lettres écrites d’Égypte et de Nubie (1828). </a:t>
            </a:r>
          </a:p>
        </p:txBody>
      </p:sp>
      <p:sp>
        <p:nvSpPr>
          <p:cNvPr id="7" name="Rectangle 6"/>
          <p:cNvSpPr/>
          <p:nvPr/>
        </p:nvSpPr>
        <p:spPr>
          <a:xfrm>
            <a:off x="0" y="1641515"/>
            <a:ext cx="6096000" cy="1600438"/>
          </a:xfrm>
          <a:prstGeom prst="rect">
            <a:avLst/>
          </a:prstGeom>
        </p:spPr>
        <p:txBody>
          <a:bodyPr>
            <a:spAutoFit/>
          </a:bodyPr>
          <a:lstStyle/>
          <a:p>
            <a:r>
              <a:rPr lang="fr-FR" dirty="0"/>
              <a:t> </a:t>
            </a:r>
            <a:r>
              <a:rPr lang="fr-FR" b="1" dirty="0"/>
              <a:t>Jacques Hittorff </a:t>
            </a:r>
            <a:r>
              <a:rPr lang="fr-FR" dirty="0"/>
              <a:t>(</a:t>
            </a:r>
            <a:r>
              <a:rPr lang="fr-FR" sz="1600" dirty="0"/>
              <a:t>1792-1867) Architecte français, d’origine allemande. Élève de Charles Percier (1764-1838), il termine l’église Saint-Vincent de Paul (1830). En 1832, il est chargé de concevoir les nouveaux plans de la place de la Concorde, afin d’y installer l’obélisque. Il publie un Précis sur les pyramidions en bronze doré employés par les anciens </a:t>
            </a:r>
            <a:r>
              <a:rPr lang="fr-FR" sz="1600" dirty="0" smtClean="0"/>
              <a:t>Egypte.</a:t>
            </a:r>
            <a:endParaRPr lang="fr-FR" sz="1600" dirty="0"/>
          </a:p>
        </p:txBody>
      </p:sp>
      <p:sp>
        <p:nvSpPr>
          <p:cNvPr id="8" name="Rectangle 7"/>
          <p:cNvSpPr/>
          <p:nvPr/>
        </p:nvSpPr>
        <p:spPr>
          <a:xfrm>
            <a:off x="0" y="5232445"/>
            <a:ext cx="6096000" cy="1600438"/>
          </a:xfrm>
          <a:prstGeom prst="rect">
            <a:avLst/>
          </a:prstGeom>
        </p:spPr>
        <p:txBody>
          <a:bodyPr>
            <a:spAutoFit/>
          </a:bodyPr>
          <a:lstStyle/>
          <a:p>
            <a:r>
              <a:rPr lang="fr-FR" b="1" dirty="0"/>
              <a:t>Léon de </a:t>
            </a:r>
            <a:r>
              <a:rPr lang="fr-FR" b="1" dirty="0" err="1"/>
              <a:t>Joannis</a:t>
            </a:r>
            <a:r>
              <a:rPr lang="fr-FR" b="1" dirty="0"/>
              <a:t> </a:t>
            </a:r>
            <a:r>
              <a:rPr lang="fr-FR" sz="1600" dirty="0"/>
              <a:t>(1803-1868) Officier de marine français. En 1831, il est chargé du commandement en second du </a:t>
            </a:r>
            <a:r>
              <a:rPr lang="fr-FR" sz="1600" dirty="0" err="1"/>
              <a:t>Luxor</a:t>
            </a:r>
            <a:r>
              <a:rPr lang="fr-FR" sz="1600" dirty="0"/>
              <a:t>. Sa maîtrise du dessin fait de lui l’illustrateur de l’expédition. De retour à Paris, il publie Campagne pittoresque du </a:t>
            </a:r>
            <a:r>
              <a:rPr lang="fr-FR" sz="1600" dirty="0" err="1"/>
              <a:t>Luxor</a:t>
            </a:r>
            <a:r>
              <a:rPr lang="fr-FR" sz="1600" dirty="0"/>
              <a:t>, un récit complété par 18 estampes, gravées par ses soins (1835). Il quitte la Marine en 1845 et prend la direction de l’école des Arts et Métiers d’Angers</a:t>
            </a:r>
          </a:p>
        </p:txBody>
      </p:sp>
      <p:sp>
        <p:nvSpPr>
          <p:cNvPr id="9" name="Rectangle 8"/>
          <p:cNvSpPr/>
          <p:nvPr/>
        </p:nvSpPr>
        <p:spPr>
          <a:xfrm>
            <a:off x="0" y="3178157"/>
            <a:ext cx="6096000" cy="2092881"/>
          </a:xfrm>
          <a:prstGeom prst="rect">
            <a:avLst/>
          </a:prstGeom>
        </p:spPr>
        <p:txBody>
          <a:bodyPr>
            <a:spAutoFit/>
          </a:bodyPr>
          <a:lstStyle/>
          <a:p>
            <a:r>
              <a:rPr lang="fr-FR" b="1" dirty="0"/>
              <a:t>Jean-Baptiste Apollinaire Lebas </a:t>
            </a:r>
            <a:r>
              <a:rPr lang="fr-FR" sz="1600" dirty="0"/>
              <a:t>(1797-1873) Ingénieur français, du Génie maritime. Il est chargé de coordonner les travaux de transfert de l’obélisque de Louxor jusqu’à son installation sur la place de la Concorde, le 25 octobre 1836. Il publie L'Obélisque de Louxor : Histoire de sa translation à Paris (1839). La réussite de l’affaire de l’obélisque lui vaut une immense notoriété. Un mois après, il est nommé conservateur du musée de la Marine alors situé au Louvre. Il le dirige pendant 16 ans. </a:t>
            </a:r>
          </a:p>
        </p:txBody>
      </p:sp>
      <p:sp>
        <p:nvSpPr>
          <p:cNvPr id="10" name="Rectangle 9"/>
          <p:cNvSpPr/>
          <p:nvPr/>
        </p:nvSpPr>
        <p:spPr>
          <a:xfrm>
            <a:off x="6096000" y="4601997"/>
            <a:ext cx="6096000" cy="2092881"/>
          </a:xfrm>
          <a:prstGeom prst="rect">
            <a:avLst/>
          </a:prstGeom>
        </p:spPr>
        <p:txBody>
          <a:bodyPr>
            <a:spAutoFit/>
          </a:bodyPr>
          <a:lstStyle/>
          <a:p>
            <a:r>
              <a:rPr lang="fr-FR" b="1" dirty="0"/>
              <a:t> Isidore Justin Taylor</a:t>
            </a:r>
            <a:r>
              <a:rPr lang="fr-FR" sz="1600" b="1" dirty="0"/>
              <a:t> </a:t>
            </a:r>
            <a:r>
              <a:rPr lang="fr-FR" sz="1600" dirty="0"/>
              <a:t>(1789-1879) Critique d’art d’origine irlandaise, conseiller culturel de Charles X qui l’anobli (baron). Avec </a:t>
            </a:r>
            <a:r>
              <a:rPr lang="fr-FR" sz="1600" dirty="0" err="1" smtClean="0"/>
              <a:t>Quatremère</a:t>
            </a:r>
            <a:r>
              <a:rPr lang="fr-FR" sz="1600" dirty="0" smtClean="0"/>
              <a:t> </a:t>
            </a:r>
            <a:r>
              <a:rPr lang="fr-FR" sz="1600" dirty="0"/>
              <a:t>de Quincy et Charles Nodier, il théorise la notion de patrimoine. Ils en publient le premier recueil Voyages pittoresques et romantiques dans l’ancienne France (1820-1878). En janvier 1830, il est chargé de négocier avec </a:t>
            </a:r>
            <a:r>
              <a:rPr lang="fr-FR" sz="1600" dirty="0" err="1"/>
              <a:t>Méhémet</a:t>
            </a:r>
            <a:r>
              <a:rPr lang="fr-FR" sz="1600" dirty="0"/>
              <a:t>-Ali pour finaliser le don de l’obélisque à la France. Directeur de la Comédie française, il soutient Victor Hugo au moment de la Bataille d’Hernani (1830).</a:t>
            </a:r>
          </a:p>
        </p:txBody>
      </p:sp>
      <p:sp>
        <p:nvSpPr>
          <p:cNvPr id="11" name="Rectangle 10"/>
          <p:cNvSpPr/>
          <p:nvPr/>
        </p:nvSpPr>
        <p:spPr>
          <a:xfrm>
            <a:off x="6096000" y="2550339"/>
            <a:ext cx="6096000" cy="1846659"/>
          </a:xfrm>
          <a:prstGeom prst="rect">
            <a:avLst/>
          </a:prstGeom>
        </p:spPr>
        <p:txBody>
          <a:bodyPr>
            <a:spAutoFit/>
          </a:bodyPr>
          <a:lstStyle/>
          <a:p>
            <a:r>
              <a:rPr lang="fr-FR" b="1" dirty="0"/>
              <a:t>Raymond de </a:t>
            </a:r>
            <a:r>
              <a:rPr lang="fr-FR" b="1" dirty="0" err="1"/>
              <a:t>Verninac</a:t>
            </a:r>
            <a:r>
              <a:rPr lang="fr-FR" b="1" dirty="0"/>
              <a:t> Saint-Maur </a:t>
            </a:r>
            <a:r>
              <a:rPr lang="fr-FR" sz="1600" dirty="0"/>
              <a:t>(1794-1873) Officier de marine français. En 1829, il dirige l’Astrolabe à bord duquel Champollion revient d’Égypte. L’égyptologue propose son nom au ministre de la Marine pour le commandement du </a:t>
            </a:r>
            <a:r>
              <a:rPr lang="fr-FR" sz="1600" dirty="0" err="1"/>
              <a:t>Luxor</a:t>
            </a:r>
            <a:r>
              <a:rPr lang="fr-FR" sz="1600" dirty="0"/>
              <a:t>. Il réussit la délicate mission de transporter l’obélisque jusqu’à Paris (1831-1833) puis publie le récit de l’expédition sous le titre Le voyage du </a:t>
            </a:r>
            <a:r>
              <a:rPr lang="fr-FR" sz="1600" dirty="0" err="1"/>
              <a:t>Luxor</a:t>
            </a:r>
            <a:r>
              <a:rPr lang="fr-FR" sz="1600" dirty="0"/>
              <a:t> en Égypte (1834). De juillet à décembre 1848, il est nommé ministre de la Marine. </a:t>
            </a:r>
          </a:p>
        </p:txBody>
      </p:sp>
    </p:spTree>
    <p:extLst>
      <p:ext uri="{BB962C8B-B14F-4D97-AF65-F5344CB8AC3E}">
        <p14:creationId xmlns:p14="http://schemas.microsoft.com/office/powerpoint/2010/main" val="10254981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6" name="Picture 8" descr="RÃ©sultat de recherche d'images pour &quot;egyptian gif&quo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08258" y="0"/>
            <a:ext cx="1198044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animation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31564" y="353142"/>
            <a:ext cx="3940436" cy="327578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77189" y="2877367"/>
            <a:ext cx="4049185" cy="923330"/>
          </a:xfrm>
          <a:prstGeom prst="rect">
            <a:avLst/>
          </a:prstGeom>
          <a:noFill/>
        </p:spPr>
        <p:txBody>
          <a:bodyPr wrap="none" lIns="91440" tIns="45720" rIns="91440" bIns="45720">
            <a:spAutoFit/>
          </a:bodyPr>
          <a:lstStyle/>
          <a:p>
            <a:pPr algn="ctr"/>
            <a:r>
              <a:rPr lang="fr-FR"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 Bientôt…!!!</a:t>
            </a:r>
            <a:endParaRPr lang="fr-FR"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4" name="ZoneTexte 3"/>
          <p:cNvSpPr txBox="1"/>
          <p:nvPr/>
        </p:nvSpPr>
        <p:spPr>
          <a:xfrm>
            <a:off x="889348" y="4672208"/>
            <a:ext cx="4421688" cy="369332"/>
          </a:xfrm>
          <a:prstGeom prst="rect">
            <a:avLst/>
          </a:prstGeom>
          <a:noFill/>
        </p:spPr>
        <p:txBody>
          <a:bodyPr wrap="square" rtlCol="0">
            <a:spAutoFit/>
          </a:bodyPr>
          <a:lstStyle/>
          <a:p>
            <a:r>
              <a:rPr lang="fr-FR" dirty="0" smtClean="0"/>
              <a:t>Commentaires et images du NET.</a:t>
            </a:r>
            <a:endParaRPr lang="fr-FR" dirty="0"/>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68255" y="4497845"/>
            <a:ext cx="1843372" cy="2051076"/>
          </a:xfrm>
          <a:prstGeom prst="rect">
            <a:avLst/>
          </a:prstGeom>
        </p:spPr>
      </p:pic>
    </p:spTree>
    <p:extLst>
      <p:ext uri="{BB962C8B-B14F-4D97-AF65-F5344CB8AC3E}">
        <p14:creationId xmlns:p14="http://schemas.microsoft.com/office/powerpoint/2010/main" val="102795537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3000</Words>
  <Application>Microsoft Office PowerPoint</Application>
  <PresentationFormat>Grand écran</PresentationFormat>
  <Paragraphs>55</Paragraphs>
  <Slides>22</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22</vt:i4>
      </vt:variant>
    </vt:vector>
  </HeadingPairs>
  <TitlesOfParts>
    <vt:vector size="31" baseType="lpstr">
      <vt:lpstr>Arial</vt:lpstr>
      <vt:lpstr>Arial</vt:lpstr>
      <vt:lpstr>Calibri</vt:lpstr>
      <vt:lpstr>Calibri Light</vt:lpstr>
      <vt:lpstr>Merriweather</vt:lpstr>
      <vt:lpstr>Roboto</vt:lpstr>
      <vt:lpstr>Times New Roman</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11</cp:revision>
  <dcterms:created xsi:type="dcterms:W3CDTF">2019-07-13T16:07:37Z</dcterms:created>
  <dcterms:modified xsi:type="dcterms:W3CDTF">2024-04-27T14:25:10Z</dcterms:modified>
</cp:coreProperties>
</file>