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3" r:id="rId3"/>
    <p:sldId id="264" r:id="rId4"/>
    <p:sldId id="265" r:id="rId5"/>
    <p:sldId id="262" r:id="rId6"/>
    <p:sldId id="258" r:id="rId7"/>
    <p:sldId id="259" r:id="rId8"/>
    <p:sldId id="266" r:id="rId9"/>
    <p:sldId id="261" r:id="rId10"/>
    <p:sldId id="260" r:id="rId11"/>
    <p:sldId id="267" r:id="rId12"/>
    <p:sldId id="269" r:id="rId13"/>
    <p:sldId id="268"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s6i/+S7DrYKaQoPWsSCnA==" hashData="xWaf39dt68FCUW4/V7MyeY7C/CZ2IZAHWbIbXJTpcjFsVVt7680eKzFDXrZt2HZu7wiQhmeKxXnwGPwnM0Aji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3FD9F72E-7E5F-4881-9855-F2D45DF2A2C1}"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4D31034-29A9-43CD-B48A-4F37931ED628}" type="slidenum">
              <a:rPr lang="fr-FR" smtClean="0"/>
              <a:t>‹N°›</a:t>
            </a:fld>
            <a:endParaRPr lang="fr-FR"/>
          </a:p>
        </p:txBody>
      </p:sp>
    </p:spTree>
    <p:extLst>
      <p:ext uri="{BB962C8B-B14F-4D97-AF65-F5344CB8AC3E}">
        <p14:creationId xmlns:p14="http://schemas.microsoft.com/office/powerpoint/2010/main" val="1301843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D9F72E-7E5F-4881-9855-F2D45DF2A2C1}"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4D31034-29A9-43CD-B48A-4F37931ED628}" type="slidenum">
              <a:rPr lang="fr-FR" smtClean="0"/>
              <a:t>‹N°›</a:t>
            </a:fld>
            <a:endParaRPr lang="fr-FR"/>
          </a:p>
        </p:txBody>
      </p:sp>
    </p:spTree>
    <p:extLst>
      <p:ext uri="{BB962C8B-B14F-4D97-AF65-F5344CB8AC3E}">
        <p14:creationId xmlns:p14="http://schemas.microsoft.com/office/powerpoint/2010/main" val="26334527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3FD9F72E-7E5F-4881-9855-F2D45DF2A2C1}"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4D31034-29A9-43CD-B48A-4F37931ED628}" type="slidenum">
              <a:rPr lang="fr-FR" smtClean="0"/>
              <a:t>‹N°›</a:t>
            </a:fld>
            <a:endParaRPr lang="fr-FR"/>
          </a:p>
        </p:txBody>
      </p:sp>
    </p:spTree>
    <p:extLst>
      <p:ext uri="{BB962C8B-B14F-4D97-AF65-F5344CB8AC3E}">
        <p14:creationId xmlns:p14="http://schemas.microsoft.com/office/powerpoint/2010/main" val="1699537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FD9F72E-7E5F-4881-9855-F2D45DF2A2C1}"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4D31034-29A9-43CD-B48A-4F37931ED628}" type="slidenum">
              <a:rPr lang="fr-FR" smtClean="0"/>
              <a:t>‹N°›</a:t>
            </a:fld>
            <a:endParaRPr lang="fr-FR"/>
          </a:p>
        </p:txBody>
      </p:sp>
    </p:spTree>
    <p:extLst>
      <p:ext uri="{BB962C8B-B14F-4D97-AF65-F5344CB8AC3E}">
        <p14:creationId xmlns:p14="http://schemas.microsoft.com/office/powerpoint/2010/main" val="2363464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FD9F72E-7E5F-4881-9855-F2D45DF2A2C1}" type="datetimeFigureOut">
              <a:rPr lang="fr-FR" smtClean="0"/>
              <a:t>27/04/2024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4D31034-29A9-43CD-B48A-4F37931ED628}" type="slidenum">
              <a:rPr lang="fr-FR" smtClean="0"/>
              <a:t>‹N°›</a:t>
            </a:fld>
            <a:endParaRPr lang="fr-FR"/>
          </a:p>
        </p:txBody>
      </p:sp>
    </p:spTree>
    <p:extLst>
      <p:ext uri="{BB962C8B-B14F-4D97-AF65-F5344CB8AC3E}">
        <p14:creationId xmlns:p14="http://schemas.microsoft.com/office/powerpoint/2010/main" val="2238311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FD9F72E-7E5F-4881-9855-F2D45DF2A2C1}" type="datetimeFigureOut">
              <a:rPr lang="fr-FR" smtClean="0"/>
              <a:t>27/04/2024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4D31034-29A9-43CD-B48A-4F37931ED628}" type="slidenum">
              <a:rPr lang="fr-FR" smtClean="0"/>
              <a:t>‹N°›</a:t>
            </a:fld>
            <a:endParaRPr lang="fr-FR"/>
          </a:p>
        </p:txBody>
      </p:sp>
    </p:spTree>
    <p:extLst>
      <p:ext uri="{BB962C8B-B14F-4D97-AF65-F5344CB8AC3E}">
        <p14:creationId xmlns:p14="http://schemas.microsoft.com/office/powerpoint/2010/main" val="41939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FD9F72E-7E5F-4881-9855-F2D45DF2A2C1}" type="datetimeFigureOut">
              <a:rPr lang="fr-FR" smtClean="0"/>
              <a:t>27/04/2024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4D31034-29A9-43CD-B48A-4F37931ED628}" type="slidenum">
              <a:rPr lang="fr-FR" smtClean="0"/>
              <a:t>‹N°›</a:t>
            </a:fld>
            <a:endParaRPr lang="fr-FR"/>
          </a:p>
        </p:txBody>
      </p:sp>
    </p:spTree>
    <p:extLst>
      <p:ext uri="{BB962C8B-B14F-4D97-AF65-F5344CB8AC3E}">
        <p14:creationId xmlns:p14="http://schemas.microsoft.com/office/powerpoint/2010/main" val="4073591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FD9F72E-7E5F-4881-9855-F2D45DF2A2C1}"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4D31034-29A9-43CD-B48A-4F37931ED628}" type="slidenum">
              <a:rPr lang="fr-FR" smtClean="0"/>
              <a:t>‹N°›</a:t>
            </a:fld>
            <a:endParaRPr lang="fr-FR"/>
          </a:p>
        </p:txBody>
      </p:sp>
    </p:spTree>
    <p:extLst>
      <p:ext uri="{BB962C8B-B14F-4D97-AF65-F5344CB8AC3E}">
        <p14:creationId xmlns:p14="http://schemas.microsoft.com/office/powerpoint/2010/main" val="29412478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FD9F72E-7E5F-4881-9855-F2D45DF2A2C1}"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4D31034-29A9-43CD-B48A-4F37931ED628}" type="slidenum">
              <a:rPr lang="fr-FR" smtClean="0"/>
              <a:t>‹N°›</a:t>
            </a:fld>
            <a:endParaRPr lang="fr-FR"/>
          </a:p>
        </p:txBody>
      </p:sp>
    </p:spTree>
    <p:extLst>
      <p:ext uri="{BB962C8B-B14F-4D97-AF65-F5344CB8AC3E}">
        <p14:creationId xmlns:p14="http://schemas.microsoft.com/office/powerpoint/2010/main" val="502110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D9F72E-7E5F-4881-9855-F2D45DF2A2C1}"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4D31034-29A9-43CD-B48A-4F37931ED628}" type="slidenum">
              <a:rPr lang="fr-FR" smtClean="0"/>
              <a:t>‹N°›</a:t>
            </a:fld>
            <a:endParaRPr lang="fr-FR"/>
          </a:p>
        </p:txBody>
      </p:sp>
    </p:spTree>
    <p:extLst>
      <p:ext uri="{BB962C8B-B14F-4D97-AF65-F5344CB8AC3E}">
        <p14:creationId xmlns:p14="http://schemas.microsoft.com/office/powerpoint/2010/main" val="280046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D9F72E-7E5F-4881-9855-F2D45DF2A2C1}"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4D31034-29A9-43CD-B48A-4F37931ED628}" type="slidenum">
              <a:rPr lang="fr-FR" smtClean="0"/>
              <a:t>‹N°›</a:t>
            </a:fld>
            <a:endParaRPr lang="fr-FR"/>
          </a:p>
        </p:txBody>
      </p:sp>
    </p:spTree>
    <p:extLst>
      <p:ext uri="{BB962C8B-B14F-4D97-AF65-F5344CB8AC3E}">
        <p14:creationId xmlns:p14="http://schemas.microsoft.com/office/powerpoint/2010/main" val="1802563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D9F72E-7E5F-4881-9855-F2D45DF2A2C1}" type="datetimeFigureOut">
              <a:rPr lang="fr-FR" smtClean="0"/>
              <a:t>27/04/2024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D31034-29A9-43CD-B48A-4F37931ED628}" type="slidenum">
              <a:rPr lang="fr-FR" smtClean="0"/>
              <a:t>‹N°›</a:t>
            </a:fld>
            <a:endParaRPr lang="fr-FR"/>
          </a:p>
        </p:txBody>
      </p:sp>
    </p:spTree>
    <p:extLst>
      <p:ext uri="{BB962C8B-B14F-4D97-AF65-F5344CB8AC3E}">
        <p14:creationId xmlns:p14="http://schemas.microsoft.com/office/powerpoint/2010/main" val="1748684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hyperlink" Target="https://fr.wikipedia.org/wiki/18_f%C3%A9vrier" TargetMode="External"/><Relationship Id="rId13" Type="http://schemas.openxmlformats.org/officeDocument/2006/relationships/image" Target="../media/image19.jpeg"/><Relationship Id="rId3" Type="http://schemas.openxmlformats.org/officeDocument/2006/relationships/image" Target="../media/image16.jpeg"/><Relationship Id="rId7" Type="http://schemas.openxmlformats.org/officeDocument/2006/relationships/hyperlink" Target="https://fr.wikipedia.org/w/index.php?title=Woolwich_(Maine)&amp;action=edit&amp;redlink=1" TargetMode="External"/><Relationship Id="rId12" Type="http://schemas.openxmlformats.org/officeDocument/2006/relationships/image" Target="../media/image18.pn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hyperlink" Target="https://fr.wikipedia.org/wiki/1651" TargetMode="External"/><Relationship Id="rId11" Type="http://schemas.openxmlformats.org/officeDocument/2006/relationships/hyperlink" Target="https://fr.wikipedia.org/wiki/Grande-Bretagne" TargetMode="External"/><Relationship Id="rId5" Type="http://schemas.openxmlformats.org/officeDocument/2006/relationships/hyperlink" Target="https://fr.wikipedia.org/wiki/2_f%C3%A9vrier" TargetMode="External"/><Relationship Id="rId10" Type="http://schemas.openxmlformats.org/officeDocument/2006/relationships/hyperlink" Target="https://fr.wikipedia.org/wiki/Londres" TargetMode="External"/><Relationship Id="rId4" Type="http://schemas.openxmlformats.org/officeDocument/2006/relationships/image" Target="../media/image17.jpeg"/><Relationship Id="rId9" Type="http://schemas.openxmlformats.org/officeDocument/2006/relationships/hyperlink" Target="https://fr.wikipedia.org/wiki/1695" TargetMode="External"/><Relationship Id="rId14" Type="http://schemas.openxmlformats.org/officeDocument/2006/relationships/hyperlink" Target="https://www.google.com/search?q=Salem&amp;stick=H4sIAAAAAAAAAOPgE-LQz9U3ME0vqFQCs0qqTE20xLKTrfQLUvMLclKBVFFxfp5VUn5R3iJW1uDEnNRcAJ_LDqQ2AAAA&amp;sa=X&amp;ved=2ahUKEwiB7pa8trrkAhUKmRoKHYFaC7UQmxMoATAVegQIDhAH"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1.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Ã©sultat de recherche d'images pour &quot;sorciÃ¨res de salem&quot;"/>
          <p:cNvPicPr>
            <a:picLocks noChangeAspect="1" noChangeArrowheads="1"/>
          </p:cNvPicPr>
          <p:nvPr/>
        </p:nvPicPr>
        <p:blipFill rotWithShape="1">
          <a:blip r:embed="rId3">
            <a:extLst>
              <a:ext uri="{28A0092B-C50C-407E-A947-70E740481C1C}">
                <a14:useLocalDpi xmlns:a14="http://schemas.microsoft.com/office/drawing/2010/main" val="0"/>
              </a:ext>
            </a:extLst>
          </a:blip>
          <a:srcRect b="9380"/>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4494" y="4743189"/>
            <a:ext cx="3095625" cy="1981200"/>
          </a:xfrm>
          <a:prstGeom prst="rect">
            <a:avLst/>
          </a:prstGeom>
          <a:ln>
            <a:noFill/>
          </a:ln>
          <a:effectLst>
            <a:softEdge rad="112500"/>
          </a:effectLst>
        </p:spPr>
      </p:pic>
      <p:pic>
        <p:nvPicPr>
          <p:cNvPr id="7170" name="Picture 2" descr="https://www.icone-gif.com/gif/horreur/pendu/gravyard.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914400" y="1770148"/>
            <a:ext cx="1574408" cy="2404166"/>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20614" y="4873626"/>
            <a:ext cx="1546923" cy="1721224"/>
          </a:xfrm>
          <a:prstGeom prst="rect">
            <a:avLst/>
          </a:prstGeom>
        </p:spPr>
      </p:pic>
    </p:spTree>
    <p:extLst>
      <p:ext uri="{BB962C8B-B14F-4D97-AF65-F5344CB8AC3E}">
        <p14:creationId xmlns:p14="http://schemas.microsoft.com/office/powerpoint/2010/main" val="2438294820"/>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Selena Gomez - Everything Is Not What It Seems (Extended Version) (Audio).wav"/>
          </p:stSnd>
        </p:sndAc>
      </p:transition>
    </mc:Choice>
    <mc:Fallback xmlns="">
      <p:transition spd="slow">
        <p:sndAc>
          <p:stSnd>
            <p:snd r:embed="rId7" name="Selena Gomez - Everything Is Not What It Seems (Extended Version) (Audio).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1026" name="Picture 2" descr="https://www.ouest-france.fr/leditiondusoir/data/4440/NextGenData/Image-1024-1024-1189156.jpg?t=%225712825ca8b3e0d8455dee609ef16daegzip%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1042" y="644677"/>
            <a:ext cx="7745260" cy="520395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71399" y="644677"/>
            <a:ext cx="3903944" cy="2308324"/>
          </a:xfrm>
          <a:prstGeom prst="rect">
            <a:avLst/>
          </a:prstGeom>
        </p:spPr>
        <p:txBody>
          <a:bodyPr wrap="square">
            <a:spAutoFit/>
          </a:bodyPr>
          <a:lstStyle/>
          <a:p>
            <a:r>
              <a:rPr lang="fr-FR" dirty="0">
                <a:latin typeface="OuestFranceRCIRegular"/>
              </a:rPr>
              <a:t>325 ans après une série de pendaisons ayant coûté la vie à dix-neuf personnes soupçonnées d’actes de sorcellerie, un monument destiné à saluer leur mémoire et souligner leur innocence va être inauguré à Salem, dans le Massachusetts, aux États-Unis.</a:t>
            </a:r>
            <a:endParaRPr lang="fr-FR" dirty="0"/>
          </a:p>
        </p:txBody>
      </p:sp>
      <p:sp>
        <p:nvSpPr>
          <p:cNvPr id="4" name="Rectangle 3"/>
          <p:cNvSpPr/>
          <p:nvPr/>
        </p:nvSpPr>
        <p:spPr>
          <a:xfrm>
            <a:off x="271399" y="2976074"/>
            <a:ext cx="4175340" cy="3693319"/>
          </a:xfrm>
          <a:prstGeom prst="rect">
            <a:avLst/>
          </a:prstGeom>
        </p:spPr>
        <p:txBody>
          <a:bodyPr wrap="square">
            <a:spAutoFit/>
          </a:bodyPr>
          <a:lstStyle/>
          <a:p>
            <a:r>
              <a:rPr lang="fr-FR" dirty="0">
                <a:solidFill>
                  <a:srgbClr val="000000"/>
                </a:solidFill>
                <a:latin typeface="OpenSansLight"/>
              </a:rPr>
              <a:t>Il n’est jamais trop tard pour bien faire. Plus de trois siècles après un mouvement de paranoïa collective ayant déclenché une vague de chasse aux sorcières en Nouvelle-Angleterre, aux États-Unis, les 19 victimes de cette haine irrationnelle vont enfin être réhabilitées. Ce mercredi 19 juillet, une stèle comportant les noms des personnes accusées à tort puis exécutées, sera inaugurée à Salem, dans le Massachusetts, sur le lieu des pendaisons.</a:t>
            </a:r>
            <a:endParaRPr lang="fr-FR" dirty="0"/>
          </a:p>
        </p:txBody>
      </p:sp>
    </p:spTree>
    <p:extLst>
      <p:ext uri="{BB962C8B-B14F-4D97-AF65-F5344CB8AC3E}">
        <p14:creationId xmlns:p14="http://schemas.microsoft.com/office/powerpoint/2010/main" val="21865187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2050" name="Picture 2" descr="https://www.ouest-france.fr/leditiondusoir/data/4440/NextGenData/Image-1024-1024-1189153.jpg?t=%225712825ca8b3e0d8455dee609ef16daegzip%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3356" y="1200301"/>
            <a:ext cx="6477000" cy="485775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42378" y="674521"/>
            <a:ext cx="4605403" cy="5909310"/>
          </a:xfrm>
          <a:prstGeom prst="rect">
            <a:avLst/>
          </a:prstGeom>
        </p:spPr>
        <p:txBody>
          <a:bodyPr wrap="square">
            <a:spAutoFit/>
          </a:bodyPr>
          <a:lstStyle/>
          <a:p>
            <a:pPr algn="just" fontAlgn="base"/>
            <a:r>
              <a:rPr lang="fr-FR" dirty="0">
                <a:latin typeface="OpenSansLight"/>
              </a:rPr>
              <a:t>Les universitaires se sont penchés sur les documents de l'époque pour retrouver le terrain des exécutions. (Photo : </a:t>
            </a:r>
            <a:r>
              <a:rPr lang="fr-FR" dirty="0" err="1">
                <a:latin typeface="OpenSansLight"/>
              </a:rPr>
              <a:t>Proctor’s</a:t>
            </a:r>
            <a:r>
              <a:rPr lang="fr-FR" dirty="0">
                <a:latin typeface="OpenSansLight"/>
              </a:rPr>
              <a:t> </a:t>
            </a:r>
            <a:r>
              <a:rPr lang="fr-FR" dirty="0" err="1">
                <a:latin typeface="OpenSansLight"/>
              </a:rPr>
              <a:t>Ledge</a:t>
            </a:r>
            <a:r>
              <a:rPr lang="fr-FR" dirty="0">
                <a:latin typeface="OpenSansLight"/>
              </a:rPr>
              <a:t> </a:t>
            </a:r>
            <a:r>
              <a:rPr lang="fr-FR" dirty="0" err="1">
                <a:latin typeface="OpenSansLight"/>
              </a:rPr>
              <a:t>Memorial</a:t>
            </a:r>
            <a:r>
              <a:rPr lang="fr-FR" dirty="0">
                <a:latin typeface="OpenSansLight"/>
              </a:rPr>
              <a:t> Project)</a:t>
            </a:r>
            <a:r>
              <a:rPr lang="fr-FR" dirty="0">
                <a:solidFill>
                  <a:srgbClr val="000000"/>
                </a:solidFill>
                <a:latin typeface="OpenSansLight"/>
              </a:rPr>
              <a:t>Au début du XXe siècle, l’historien Sidney </a:t>
            </a:r>
            <a:r>
              <a:rPr lang="fr-FR" dirty="0" err="1">
                <a:solidFill>
                  <a:srgbClr val="000000"/>
                </a:solidFill>
                <a:latin typeface="OpenSansLight"/>
              </a:rPr>
              <a:t>Perley</a:t>
            </a:r>
            <a:r>
              <a:rPr lang="fr-FR" dirty="0">
                <a:solidFill>
                  <a:srgbClr val="000000"/>
                </a:solidFill>
                <a:latin typeface="OpenSansLight"/>
              </a:rPr>
              <a:t> a longuement travaillé sur la question, mais il faut attendre l’année 2016 pour voir une équipe de chercheurs débuter une enquête minutieuse. Quatre universitaires, une historienne municipale et un réalisateur de documentaires ont ainsi mis en place le « </a:t>
            </a:r>
            <a:r>
              <a:rPr lang="fr-FR" dirty="0" err="1">
                <a:solidFill>
                  <a:srgbClr val="000000"/>
                </a:solidFill>
                <a:latin typeface="OpenSansLight"/>
              </a:rPr>
              <a:t>Gallows</a:t>
            </a:r>
            <a:r>
              <a:rPr lang="fr-FR" dirty="0">
                <a:solidFill>
                  <a:srgbClr val="000000"/>
                </a:solidFill>
                <a:latin typeface="OpenSansLight"/>
              </a:rPr>
              <a:t> Hill Project ».</a:t>
            </a:r>
          </a:p>
          <a:p>
            <a:pPr algn="just" fontAlgn="base"/>
            <a:r>
              <a:rPr lang="fr-FR" dirty="0">
                <a:solidFill>
                  <a:srgbClr val="000000"/>
                </a:solidFill>
                <a:latin typeface="OpenSansLight"/>
              </a:rPr>
              <a:t>S’appuyant sur les découvertes de </a:t>
            </a:r>
            <a:r>
              <a:rPr lang="fr-FR" dirty="0" err="1">
                <a:solidFill>
                  <a:srgbClr val="000000"/>
                </a:solidFill>
                <a:latin typeface="OpenSansLight"/>
              </a:rPr>
              <a:t>Perley</a:t>
            </a:r>
            <a:r>
              <a:rPr lang="fr-FR" dirty="0">
                <a:solidFill>
                  <a:srgbClr val="000000"/>
                </a:solidFill>
                <a:latin typeface="OpenSansLight"/>
              </a:rPr>
              <a:t>, les cartes de l’époque, les récits des habitants, les documents des procès, mais aussi en ayant recours à un radar d’analyse des sols, ainsi qu’à la photographie aérienne, l’équipe a pu identifier une parcelle de terrain rocailleuse, coincée entre deux rues, au sommet d’une colline.</a:t>
            </a:r>
            <a:endParaRPr lang="fr-FR" b="0" i="0" dirty="0">
              <a:solidFill>
                <a:srgbClr val="000000"/>
              </a:solidFill>
              <a:effectLst/>
              <a:latin typeface="OpenSansLight"/>
            </a:endParaRPr>
          </a:p>
        </p:txBody>
      </p:sp>
    </p:spTree>
    <p:extLst>
      <p:ext uri="{BB962C8B-B14F-4D97-AF65-F5344CB8AC3E}">
        <p14:creationId xmlns:p14="http://schemas.microsoft.com/office/powerpoint/2010/main" val="42605696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3074" name="Picture 2" descr="https://www.ouest-france.fr/leditiondusoir/data/4440/NextGenData/Image-1024-1024-1189192.jpg?t=%225712825ca8b3e0d8455dee609ef16daegzip%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0386" y="551145"/>
            <a:ext cx="5981700" cy="59817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9540" y="1515650"/>
            <a:ext cx="5657589" cy="4801314"/>
          </a:xfrm>
          <a:prstGeom prst="rect">
            <a:avLst/>
          </a:prstGeom>
        </p:spPr>
        <p:txBody>
          <a:bodyPr wrap="square">
            <a:spAutoFit/>
          </a:bodyPr>
          <a:lstStyle/>
          <a:p>
            <a:r>
              <a:rPr lang="fr-FR" b="1" dirty="0">
                <a:solidFill>
                  <a:srgbClr val="000000"/>
                </a:solidFill>
                <a:latin typeface="OpenSansLight"/>
              </a:rPr>
              <a:t>« Le nom de ce terrain est « </a:t>
            </a:r>
            <a:r>
              <a:rPr lang="fr-FR" b="1" dirty="0" err="1">
                <a:solidFill>
                  <a:srgbClr val="000000"/>
                </a:solidFill>
                <a:latin typeface="OpenSansLight"/>
              </a:rPr>
              <a:t>Proctor’s</a:t>
            </a:r>
            <a:r>
              <a:rPr lang="fr-FR" b="1" dirty="0">
                <a:solidFill>
                  <a:srgbClr val="000000"/>
                </a:solidFill>
                <a:latin typeface="OpenSansLight"/>
              </a:rPr>
              <a:t> </a:t>
            </a:r>
            <a:r>
              <a:rPr lang="fr-FR" b="1" dirty="0" err="1">
                <a:solidFill>
                  <a:srgbClr val="000000"/>
                </a:solidFill>
                <a:latin typeface="OpenSansLight"/>
              </a:rPr>
              <a:t>Ledge</a:t>
            </a:r>
            <a:r>
              <a:rPr lang="fr-FR" b="1" dirty="0">
                <a:solidFill>
                  <a:srgbClr val="000000"/>
                </a:solidFill>
                <a:latin typeface="OpenSansLight"/>
              </a:rPr>
              <a:t> », tiré du nom de John Proctor, l’une des personnes pendues à l’époque</a:t>
            </a:r>
            <a:r>
              <a:rPr lang="fr-FR" dirty="0">
                <a:solidFill>
                  <a:srgbClr val="000000"/>
                </a:solidFill>
                <a:latin typeface="OpenSansLight"/>
              </a:rPr>
              <a:t>, explique Emerson Baker, l’un des universitaires ayant découvert le site. </a:t>
            </a:r>
            <a:r>
              <a:rPr lang="fr-FR" b="1" dirty="0">
                <a:solidFill>
                  <a:srgbClr val="000000"/>
                </a:solidFill>
                <a:latin typeface="OpenSansLight"/>
              </a:rPr>
              <a:t>Plusieurs descriptions mentionnaient que la foule qui assistait aux exécutions devait lever la tête vers la pente et tournait le dos à la rivière. Par ailleurs, il était précisé que le sol était rocailleux et que les corps étaient ensuite jetés dans une crevasse. D’autres écrits, mentionnaient partiellement le chemin emprunté par les suppliciés depuis la prison jusqu’au lieu de la pendaison. »</a:t>
            </a:r>
            <a:r>
              <a:rPr lang="fr-FR" dirty="0">
                <a:solidFill>
                  <a:srgbClr val="000000"/>
                </a:solidFill>
                <a:latin typeface="OpenSansLight"/>
              </a:rPr>
              <a:t> Si aucune potence n’a été retrouvée sur place, les universitaires estiment que les grands arbres noueux situés sur la colline servaient à attacher les cordes et le nœud coulant</a:t>
            </a:r>
            <a:r>
              <a:rPr lang="fr-FR" dirty="0" smtClean="0">
                <a:solidFill>
                  <a:srgbClr val="000000"/>
                </a:solidFill>
                <a:latin typeface="OpenSansLight"/>
              </a:rPr>
              <a:t>.</a:t>
            </a:r>
          </a:p>
          <a:p>
            <a:endParaRPr lang="fr-FR" dirty="0"/>
          </a:p>
        </p:txBody>
      </p:sp>
    </p:spTree>
    <p:extLst>
      <p:ext uri="{BB962C8B-B14F-4D97-AF65-F5344CB8AC3E}">
        <p14:creationId xmlns:p14="http://schemas.microsoft.com/office/powerpoint/2010/main" val="35188943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6" name="Rectangle 5"/>
          <p:cNvSpPr/>
          <p:nvPr/>
        </p:nvSpPr>
        <p:spPr>
          <a:xfrm>
            <a:off x="58456" y="347659"/>
            <a:ext cx="2853603" cy="6463308"/>
          </a:xfrm>
          <a:prstGeom prst="rect">
            <a:avLst/>
          </a:prstGeom>
        </p:spPr>
        <p:txBody>
          <a:bodyPr wrap="square">
            <a:spAutoFit/>
          </a:bodyPr>
          <a:lstStyle/>
          <a:p>
            <a:pPr fontAlgn="base"/>
            <a:r>
              <a:rPr lang="fr-FR" dirty="0">
                <a:latin typeface="OpenSansLight"/>
              </a:rPr>
              <a:t>Un parc et une stèle</a:t>
            </a:r>
          </a:p>
          <a:p>
            <a:pPr fontAlgn="base"/>
            <a:r>
              <a:rPr lang="fr-FR" dirty="0">
                <a:latin typeface="OpenSansLight"/>
              </a:rPr>
              <a:t>Grâce aux découvertes des chercheurs, le maire de la ville, Kimberley </a:t>
            </a:r>
            <a:r>
              <a:rPr lang="fr-FR" dirty="0" err="1">
                <a:latin typeface="OpenSansLight"/>
              </a:rPr>
              <a:t>Driscoll</a:t>
            </a:r>
            <a:r>
              <a:rPr lang="fr-FR" dirty="0">
                <a:latin typeface="OpenSansLight"/>
              </a:rPr>
              <a:t>, a décidé d’y créer un parc, ainsi qu’une stèle en hommage aux innocents dénoncés et pendus. Plus de 200 000 dollars ont pu être obtenus en fonds publics et privés, afin de tourner la page de cette trouble histoire. </a:t>
            </a:r>
            <a:r>
              <a:rPr lang="fr-FR" b="1" dirty="0">
                <a:latin typeface="OpenSansLight"/>
              </a:rPr>
              <a:t>« Notre ville et notre communauté souhaitent toujours s’améliorer et tirer les leçons du passé</a:t>
            </a:r>
            <a:r>
              <a:rPr lang="fr-FR" dirty="0">
                <a:latin typeface="OpenSansLight"/>
              </a:rPr>
              <a:t>, indique </a:t>
            </a:r>
            <a:r>
              <a:rPr lang="fr-FR" dirty="0" err="1">
                <a:latin typeface="OpenSansLight"/>
              </a:rPr>
              <a:t>Driscoll</a:t>
            </a:r>
            <a:r>
              <a:rPr lang="fr-FR" dirty="0">
                <a:latin typeface="OpenSansLight"/>
              </a:rPr>
              <a:t>.</a:t>
            </a:r>
            <a:r>
              <a:rPr lang="fr-FR" b="1" dirty="0">
                <a:latin typeface="OpenSansLight"/>
              </a:rPr>
              <a:t> Nous ne pourrons pas effacer ce qui est arrivé, mais nous pouvons l’apaise</a:t>
            </a:r>
            <a:endParaRPr lang="fr-FR" dirty="0">
              <a:latin typeface="OpenSansLight"/>
            </a:endParaRPr>
          </a:p>
        </p:txBody>
      </p:sp>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08299" y="588723"/>
            <a:ext cx="8838851" cy="5989965"/>
          </a:xfrm>
          <a:prstGeom prst="rect">
            <a:avLst/>
          </a:prstGeom>
        </p:spPr>
      </p:pic>
    </p:spTree>
    <p:extLst>
      <p:ext uri="{BB962C8B-B14F-4D97-AF65-F5344CB8AC3E}">
        <p14:creationId xmlns:p14="http://schemas.microsoft.com/office/powerpoint/2010/main" val="19862549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2" name="Rectangle 1"/>
          <p:cNvSpPr/>
          <p:nvPr/>
        </p:nvSpPr>
        <p:spPr>
          <a:xfrm>
            <a:off x="463236" y="653686"/>
            <a:ext cx="6096000" cy="5909310"/>
          </a:xfrm>
          <a:prstGeom prst="rect">
            <a:avLst/>
          </a:prstGeom>
        </p:spPr>
        <p:txBody>
          <a:bodyPr>
            <a:spAutoFit/>
          </a:bodyPr>
          <a:lstStyle/>
          <a:p>
            <a:r>
              <a:rPr lang="fr-FR" dirty="0">
                <a:latin typeface="Verdana" panose="020B0604030504040204" pitchFamily="34" charset="0"/>
                <a:ea typeface="Verdana" panose="020B0604030504040204" pitchFamily="34" charset="0"/>
              </a:rPr>
              <a:t>Tout débute donc à Salem en 1692 où Tituba, esclave noire amenée des Caraïbes par le pasteur Samuel </a:t>
            </a:r>
            <a:r>
              <a:rPr lang="fr-FR" dirty="0" err="1">
                <a:latin typeface="Verdana" panose="020B0604030504040204" pitchFamily="34" charset="0"/>
                <a:ea typeface="Verdana" panose="020B0604030504040204" pitchFamily="34" charset="0"/>
              </a:rPr>
              <a:t>Parris</a:t>
            </a:r>
            <a:r>
              <a:rPr lang="fr-FR" dirty="0">
                <a:latin typeface="Verdana" panose="020B0604030504040204" pitchFamily="34" charset="0"/>
                <a:ea typeface="Verdana" panose="020B0604030504040204" pitchFamily="34" charset="0"/>
              </a:rPr>
              <a:t>, raconte des récits vaudou de son pays et prédit l'avenir à deux fillettes, Elizabeth </a:t>
            </a:r>
            <a:r>
              <a:rPr lang="fr-FR" dirty="0" err="1">
                <a:latin typeface="Verdana" panose="020B0604030504040204" pitchFamily="34" charset="0"/>
                <a:ea typeface="Verdana" panose="020B0604030504040204" pitchFamily="34" charset="0"/>
              </a:rPr>
              <a:t>Parris</a:t>
            </a:r>
            <a:r>
              <a:rPr lang="fr-FR" dirty="0">
                <a:latin typeface="Verdana" panose="020B0604030504040204" pitchFamily="34" charset="0"/>
                <a:ea typeface="Verdana" panose="020B0604030504040204" pitchFamily="34" charset="0"/>
              </a:rPr>
              <a:t> (9 ans), fille du pasteur et Abigaël William (11 ans), nièce du pasteur. Les deux fillettes adorent toutes ces histoires mais prédire l'avenir est un péché, elles se croient donc perdues. Quelques temps plus tard les deux fillettes entrent en transe, elles ont des crises de convulsions. Le médecin ne trouvant pas de trouble de la santé, déclare qu'elles ont été ensorcelées</a:t>
            </a:r>
            <a:r>
              <a:rPr lang="fr-FR" dirty="0" smtClean="0">
                <a:latin typeface="Verdana" panose="020B0604030504040204" pitchFamily="34" charset="0"/>
                <a:ea typeface="Verdana" panose="020B0604030504040204" pitchFamily="34" charset="0"/>
              </a:rPr>
              <a:t>.</a:t>
            </a:r>
            <a:r>
              <a:rPr lang="fr-FR" dirty="0"/>
              <a:t> </a:t>
            </a:r>
            <a:r>
              <a:rPr lang="fr-FR" dirty="0">
                <a:latin typeface="Verdana" panose="020B0604030504040204" pitchFamily="34" charset="0"/>
                <a:ea typeface="Verdana" panose="020B0604030504040204" pitchFamily="34" charset="0"/>
              </a:rPr>
              <a:t>Tout le monde se met à prier mais les crises persistent. Le magistrat décide de mettre en prison tous ceux qui troublent les esprits des jeunes filles. Les jeunes filles accusent des personnes dans les villages voisins. Tout le monde se proclame innocent. L'hystérie devient collective, les habitants ont des visions : ils croient voir des bêtes entrer dans leur chambre, Sarah Good monter sur leur lit...</a:t>
            </a:r>
            <a:r>
              <a:rPr lang="fr-FR" dirty="0"/>
              <a:t/>
            </a:r>
            <a:br>
              <a:rPr lang="fr-FR" dirty="0"/>
            </a:br>
            <a:endParaRPr lang="fr-FR" dirty="0"/>
          </a:p>
        </p:txBody>
      </p:sp>
      <p:pic>
        <p:nvPicPr>
          <p:cNvPr id="2054" name="Picture 6" descr="Ãvanouissements et agitations pendant un procÃ¨s d'un accusÃ©, George Jacobs, suspectÃ© de sorcellerie en 169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9236" y="1515649"/>
            <a:ext cx="5424960" cy="379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6262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2" name="Rectangle 1"/>
          <p:cNvSpPr/>
          <p:nvPr/>
        </p:nvSpPr>
        <p:spPr>
          <a:xfrm>
            <a:off x="150310" y="1182935"/>
            <a:ext cx="6096000" cy="4801314"/>
          </a:xfrm>
          <a:prstGeom prst="rect">
            <a:avLst/>
          </a:prstGeom>
        </p:spPr>
        <p:txBody>
          <a:bodyPr>
            <a:spAutoFit/>
          </a:bodyPr>
          <a:lstStyle/>
          <a:p>
            <a:r>
              <a:rPr lang="fr-FR" dirty="0">
                <a:solidFill>
                  <a:schemeClr val="accent5">
                    <a:lumMod val="75000"/>
                  </a:schemeClr>
                </a:solidFill>
                <a:latin typeface="Verdana" panose="020B0604030504040204" pitchFamily="34" charset="0"/>
              </a:rPr>
              <a:t>Plus de 150 personnes furent ainsi arrêtées. En 1692, trente et une, dont six hommes, furent condamnées ; trois moururent en prison ; dix-neuf autres furent pendues (</a:t>
            </a:r>
            <a:r>
              <a:rPr lang="fr-FR" dirty="0" err="1">
                <a:solidFill>
                  <a:schemeClr val="accent5">
                    <a:lumMod val="75000"/>
                  </a:schemeClr>
                </a:solidFill>
                <a:latin typeface="Verdana" panose="020B0604030504040204" pitchFamily="34" charset="0"/>
              </a:rPr>
              <a:t>Bridged</a:t>
            </a:r>
            <a:r>
              <a:rPr lang="fr-FR" dirty="0">
                <a:solidFill>
                  <a:schemeClr val="accent5">
                    <a:lumMod val="75000"/>
                  </a:schemeClr>
                </a:solidFill>
                <a:latin typeface="Verdana" panose="020B0604030504040204" pitchFamily="34" charset="0"/>
              </a:rPr>
              <a:t> Bishop la première, le 10 juin). Un détail en dit long sur la barbarie et l'illégalité du tribunal qui jugea l'affaire : les accusés étaient tenus de payer, pour leur maintien en prison, fussent-ils ensuite acquittés. Ainsi Sarah Dustin, incapable d'assurer sa subsistance, mourut dans sa cellule, en 1693, bien qu'ayant été « libérée </a:t>
            </a:r>
            <a:r>
              <a:rPr lang="fr-FR" dirty="0" smtClean="0">
                <a:solidFill>
                  <a:schemeClr val="accent5">
                    <a:lumMod val="75000"/>
                  </a:schemeClr>
                </a:solidFill>
                <a:latin typeface="Verdana" panose="020B0604030504040204" pitchFamily="34" charset="0"/>
              </a:rPr>
              <a:t>».</a:t>
            </a:r>
            <a:r>
              <a:rPr lang="fr-FR" dirty="0">
                <a:solidFill>
                  <a:schemeClr val="accent5">
                    <a:lumMod val="75000"/>
                  </a:schemeClr>
                </a:solidFill>
              </a:rPr>
              <a:t> </a:t>
            </a:r>
            <a:r>
              <a:rPr lang="fr-FR" dirty="0">
                <a:solidFill>
                  <a:schemeClr val="accent5">
                    <a:lumMod val="75000"/>
                  </a:schemeClr>
                </a:solidFill>
                <a:latin typeface="Verdana" panose="020B0604030504040204" pitchFamily="34" charset="0"/>
                <a:ea typeface="Verdana" panose="020B0604030504040204" pitchFamily="34" charset="0"/>
              </a:rPr>
              <a:t>Mais la « chasse aux sorcières » devait rapidement dépasser les murs de Salem et déborder dans les localités voisines, </a:t>
            </a:r>
            <a:r>
              <a:rPr lang="fr-FR" dirty="0" err="1">
                <a:solidFill>
                  <a:schemeClr val="accent5">
                    <a:lumMod val="75000"/>
                  </a:schemeClr>
                </a:solidFill>
                <a:latin typeface="Verdana" panose="020B0604030504040204" pitchFamily="34" charset="0"/>
                <a:ea typeface="Verdana" panose="020B0604030504040204" pitchFamily="34" charset="0"/>
              </a:rPr>
              <a:t>Andover</a:t>
            </a:r>
            <a:r>
              <a:rPr lang="fr-FR" dirty="0">
                <a:solidFill>
                  <a:schemeClr val="accent5">
                    <a:lumMod val="75000"/>
                  </a:schemeClr>
                </a:solidFill>
                <a:latin typeface="Verdana" panose="020B0604030504040204" pitchFamily="34" charset="0"/>
                <a:ea typeface="Verdana" panose="020B0604030504040204" pitchFamily="34" charset="0"/>
              </a:rPr>
              <a:t>, Gloucester, </a:t>
            </a:r>
            <a:r>
              <a:rPr lang="fr-FR" dirty="0" err="1">
                <a:solidFill>
                  <a:schemeClr val="accent5">
                    <a:lumMod val="75000"/>
                  </a:schemeClr>
                </a:solidFill>
                <a:latin typeface="Verdana" panose="020B0604030504040204" pitchFamily="34" charset="0"/>
                <a:ea typeface="Verdana" panose="020B0604030504040204" pitchFamily="34" charset="0"/>
              </a:rPr>
              <a:t>Topsfield</a:t>
            </a:r>
            <a:r>
              <a:rPr lang="fr-FR" dirty="0">
                <a:solidFill>
                  <a:schemeClr val="accent5">
                    <a:lumMod val="75000"/>
                  </a:schemeClr>
                </a:solidFill>
                <a:latin typeface="Verdana" panose="020B0604030504040204" pitchFamily="34" charset="0"/>
                <a:ea typeface="Verdana" panose="020B0604030504040204" pitchFamily="34" charset="0"/>
              </a:rPr>
              <a:t>, et autres. Un nommé John Ballard suggéra que les jeunes accusatrices puissent reconnaître les sorcières par un simple « toucher </a:t>
            </a:r>
          </a:p>
        </p:txBody>
      </p:sp>
      <p:pic>
        <p:nvPicPr>
          <p:cNvPr id="3076" name="Picture 4" descr="SorciÃ¨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6619" y="1555321"/>
            <a:ext cx="5586607" cy="4056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42501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3" name="Rectangle 2"/>
          <p:cNvSpPr/>
          <p:nvPr/>
        </p:nvSpPr>
        <p:spPr>
          <a:xfrm>
            <a:off x="381041" y="701953"/>
            <a:ext cx="6096000" cy="5632311"/>
          </a:xfrm>
          <a:prstGeom prst="rect">
            <a:avLst/>
          </a:prstGeom>
        </p:spPr>
        <p:txBody>
          <a:bodyPr>
            <a:spAutoFit/>
          </a:bodyPr>
          <a:lstStyle/>
          <a:p>
            <a:r>
              <a:rPr lang="fr-FR" dirty="0">
                <a:solidFill>
                  <a:srgbClr val="000000"/>
                </a:solidFill>
                <a:latin typeface="OpenSansLight"/>
              </a:rPr>
              <a:t>En plein interrogatoire et en pleine crise</a:t>
            </a:r>
            <a:r>
              <a:rPr lang="fr-FR" b="1" dirty="0">
                <a:solidFill>
                  <a:srgbClr val="FF0000"/>
                </a:solidFill>
                <a:latin typeface="OpenSansLight"/>
              </a:rPr>
              <a:t>, Elizabeth </a:t>
            </a:r>
            <a:r>
              <a:rPr lang="fr-FR" b="1" dirty="0" err="1">
                <a:solidFill>
                  <a:srgbClr val="FF0000"/>
                </a:solidFill>
                <a:latin typeface="OpenSansLight"/>
              </a:rPr>
              <a:t>Parris</a:t>
            </a:r>
            <a:r>
              <a:rPr lang="fr-FR" b="1" dirty="0">
                <a:solidFill>
                  <a:srgbClr val="FF0000"/>
                </a:solidFill>
                <a:latin typeface="OpenSansLight"/>
              </a:rPr>
              <a:t> </a:t>
            </a:r>
            <a:r>
              <a:rPr lang="fr-FR" dirty="0">
                <a:solidFill>
                  <a:srgbClr val="000000"/>
                </a:solidFill>
                <a:latin typeface="OpenSansLight"/>
              </a:rPr>
              <a:t>dit que c'est Tituba la coupable, les autres filles disent la même chose. Par la suite, elles accusent deux vieilles femmes détestées de la communauté : Sarah Good (pauvre vagabonde qui n'allait pas l'église et qui dormait dans les haies) et Sarah Osborne.</a:t>
            </a:r>
            <a:r>
              <a:rPr lang="fr-FR" dirty="0">
                <a:latin typeface="OpenSansLight"/>
              </a:rPr>
              <a:t/>
            </a:r>
            <a:br>
              <a:rPr lang="fr-FR" dirty="0">
                <a:latin typeface="OpenSansLight"/>
              </a:rPr>
            </a:br>
            <a:r>
              <a:rPr lang="fr-FR" dirty="0">
                <a:latin typeface="OpenSansLight"/>
              </a:rPr>
              <a:t/>
            </a:r>
            <a:br>
              <a:rPr lang="fr-FR" dirty="0">
                <a:latin typeface="OpenSansLight"/>
              </a:rPr>
            </a:br>
            <a:r>
              <a:rPr lang="fr-FR" dirty="0">
                <a:solidFill>
                  <a:srgbClr val="000000"/>
                </a:solidFill>
                <a:latin typeface="OpenSansLight"/>
              </a:rPr>
              <a:t>Le 29 février 1692, les trois femmes sont arrêtées. Pour prouver qu'il s'agit bel et bien de sorcières, les jeunes filles simulent des crises lors des procès, Martha Cory éclate de rire en les voyant jouer la comédie. Sarah Good et Sarah Osborne nient les accusations mais Tituba dit : "Le diable est venu me trouver et m'a demandé de le servir". Elle donne tous les détails et accuse les deux autres femmes d'être dans le coup, de plus elle dit qu'il y a d'autres individus des villages voisins. Tituba est donc condamné à mourir ainsi que les deux autres femmes. Le 7 mars, elles sont toutes les trois envoyées à la prison de Boston pour suivre un interrogatoire. L'interrogatoire est mené par le trisaïeul de Nathaniel Hawthorne.</a:t>
            </a:r>
            <a:endParaRPr lang="fr-FR" dirty="0">
              <a:latin typeface="OpenSansLight"/>
            </a:endParaRPr>
          </a:p>
        </p:txBody>
      </p:sp>
      <p:pic>
        <p:nvPicPr>
          <p:cNvPr id="5130" name="Picture 10" descr="https://image.jimcdn.com/app/cms/image/transf/dimension=300x1024:format=jpg/path/s68421b54b389216c/image/i98b80986aee14be3/version/1328455986/ima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2302" y="1465794"/>
            <a:ext cx="5316345" cy="3845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44642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4098" name="Picture 2" descr="https://frenchdistrict.com/boston/wp-content/uploads/sites/8/2016/01/corwinhous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9462" y="247934"/>
            <a:ext cx="5131896" cy="323776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79748" y="1866814"/>
            <a:ext cx="5093918" cy="3970318"/>
          </a:xfrm>
          <a:prstGeom prst="rect">
            <a:avLst/>
          </a:prstGeom>
        </p:spPr>
        <p:txBody>
          <a:bodyPr wrap="square">
            <a:spAutoFit/>
          </a:bodyPr>
          <a:lstStyle/>
          <a:p>
            <a:pPr algn="just" fontAlgn="base"/>
            <a:r>
              <a:rPr lang="fr-FR" dirty="0">
                <a:solidFill>
                  <a:schemeClr val="accent5">
                    <a:lumMod val="75000"/>
                  </a:schemeClr>
                </a:solidFill>
                <a:latin typeface="Verdana" panose="020B0604030504040204" pitchFamily="34" charset="0"/>
                <a:ea typeface="Verdana" panose="020B0604030504040204" pitchFamily="34" charset="0"/>
              </a:rPr>
              <a:t>The Jonathan </a:t>
            </a:r>
            <a:r>
              <a:rPr lang="fr-FR" dirty="0" err="1">
                <a:solidFill>
                  <a:schemeClr val="accent5">
                    <a:lumMod val="75000"/>
                  </a:schemeClr>
                </a:solidFill>
                <a:latin typeface="Verdana" panose="020B0604030504040204" pitchFamily="34" charset="0"/>
                <a:ea typeface="Verdana" panose="020B0604030504040204" pitchFamily="34" charset="0"/>
              </a:rPr>
              <a:t>Corwin</a:t>
            </a:r>
            <a:r>
              <a:rPr lang="fr-FR" dirty="0">
                <a:solidFill>
                  <a:schemeClr val="accent5">
                    <a:lumMod val="75000"/>
                  </a:schemeClr>
                </a:solidFill>
                <a:latin typeface="Verdana" panose="020B0604030504040204" pitchFamily="34" charset="0"/>
                <a:ea typeface="Verdana" panose="020B0604030504040204" pitchFamily="34" charset="0"/>
              </a:rPr>
              <a:t> House, plus communément appelée la « </a:t>
            </a:r>
            <a:r>
              <a:rPr lang="fr-FR" i="1" dirty="0" err="1">
                <a:solidFill>
                  <a:schemeClr val="accent5">
                    <a:lumMod val="75000"/>
                  </a:schemeClr>
                </a:solidFill>
                <a:latin typeface="Verdana" panose="020B0604030504040204" pitchFamily="34" charset="0"/>
                <a:ea typeface="Verdana" panose="020B0604030504040204" pitchFamily="34" charset="0"/>
              </a:rPr>
              <a:t>Witch</a:t>
            </a:r>
            <a:r>
              <a:rPr lang="fr-FR" i="1" dirty="0">
                <a:solidFill>
                  <a:schemeClr val="accent5">
                    <a:lumMod val="75000"/>
                  </a:schemeClr>
                </a:solidFill>
                <a:latin typeface="Verdana" panose="020B0604030504040204" pitchFamily="34" charset="0"/>
                <a:ea typeface="Verdana" panose="020B0604030504040204" pitchFamily="34" charset="0"/>
              </a:rPr>
              <a:t> House</a:t>
            </a:r>
            <a:r>
              <a:rPr lang="fr-FR" dirty="0">
                <a:solidFill>
                  <a:schemeClr val="accent5">
                    <a:lumMod val="75000"/>
                  </a:schemeClr>
                </a:solidFill>
                <a:latin typeface="Verdana" panose="020B0604030504040204" pitchFamily="34" charset="0"/>
                <a:ea typeface="Verdana" panose="020B0604030504040204" pitchFamily="34" charset="0"/>
              </a:rPr>
              <a:t> », véhicule un lourd passé Tout d’abord parce que c’est la maison du Juge </a:t>
            </a:r>
            <a:r>
              <a:rPr lang="fr-FR" dirty="0" err="1">
                <a:solidFill>
                  <a:schemeClr val="accent5">
                    <a:lumMod val="75000"/>
                  </a:schemeClr>
                </a:solidFill>
                <a:latin typeface="Verdana" panose="020B0604030504040204" pitchFamily="34" charset="0"/>
                <a:ea typeface="Verdana" panose="020B0604030504040204" pitchFamily="34" charset="0"/>
              </a:rPr>
              <a:t>Corwin</a:t>
            </a:r>
            <a:r>
              <a:rPr lang="fr-FR" dirty="0">
                <a:solidFill>
                  <a:schemeClr val="accent5">
                    <a:lumMod val="75000"/>
                  </a:schemeClr>
                </a:solidFill>
                <a:latin typeface="Verdana" panose="020B0604030504040204" pitchFamily="34" charset="0"/>
                <a:ea typeface="Verdana" panose="020B0604030504040204" pitchFamily="34" charset="0"/>
              </a:rPr>
              <a:t>, l’un des juges intransigeants des procès de Salem, qui a notamment jugé les 3 premières accusées.</a:t>
            </a:r>
          </a:p>
          <a:p>
            <a:pPr algn="just" fontAlgn="base"/>
            <a:r>
              <a:rPr lang="fr-FR" dirty="0">
                <a:solidFill>
                  <a:schemeClr val="accent5">
                    <a:lumMod val="75000"/>
                  </a:schemeClr>
                </a:solidFill>
                <a:latin typeface="Verdana" panose="020B0604030504040204" pitchFamily="34" charset="0"/>
                <a:ea typeface="Verdana" panose="020B0604030504040204" pitchFamily="34" charset="0"/>
              </a:rPr>
              <a:t>Encore débout, et l’un des rares bâtiments – si ce n’est pas le seul – toujours présent de ces temps sombres, </a:t>
            </a:r>
            <a:r>
              <a:rPr lang="fr-FR" b="1" dirty="0">
                <a:solidFill>
                  <a:schemeClr val="accent5">
                    <a:lumMod val="75000"/>
                  </a:schemeClr>
                </a:solidFill>
                <a:latin typeface="Verdana" panose="020B0604030504040204" pitchFamily="34" charset="0"/>
                <a:ea typeface="Verdana" panose="020B0604030504040204" pitchFamily="34" charset="0"/>
              </a:rPr>
              <a:t>The </a:t>
            </a:r>
            <a:r>
              <a:rPr lang="fr-FR" b="1" dirty="0" err="1">
                <a:solidFill>
                  <a:schemeClr val="accent5">
                    <a:lumMod val="75000"/>
                  </a:schemeClr>
                </a:solidFill>
                <a:latin typeface="Verdana" panose="020B0604030504040204" pitchFamily="34" charset="0"/>
                <a:ea typeface="Verdana" panose="020B0604030504040204" pitchFamily="34" charset="0"/>
              </a:rPr>
              <a:t>Witch</a:t>
            </a:r>
            <a:r>
              <a:rPr lang="fr-FR" b="1" dirty="0">
                <a:solidFill>
                  <a:schemeClr val="accent5">
                    <a:lumMod val="75000"/>
                  </a:schemeClr>
                </a:solidFill>
                <a:latin typeface="Verdana" panose="020B0604030504040204" pitchFamily="34" charset="0"/>
                <a:ea typeface="Verdana" panose="020B0604030504040204" pitchFamily="34" charset="0"/>
              </a:rPr>
              <a:t> House</a:t>
            </a:r>
            <a:r>
              <a:rPr lang="fr-FR" dirty="0">
                <a:solidFill>
                  <a:schemeClr val="accent5">
                    <a:lumMod val="75000"/>
                  </a:schemeClr>
                </a:solidFill>
                <a:latin typeface="Verdana" panose="020B0604030504040204" pitchFamily="34" charset="0"/>
                <a:ea typeface="Verdana" panose="020B0604030504040204" pitchFamily="34" charset="0"/>
              </a:rPr>
              <a:t> est vraiment très bien conservée, et sa visite permet de mieux comprendre le quotidien des habitants de l’époque.</a:t>
            </a:r>
            <a:endParaRPr lang="fr-FR" b="0" i="0" dirty="0">
              <a:solidFill>
                <a:schemeClr val="accent5">
                  <a:lumMod val="75000"/>
                </a:schemeClr>
              </a:solidFill>
              <a:effectLst/>
              <a:latin typeface="Verdana" panose="020B0604030504040204" pitchFamily="34" charset="0"/>
              <a:ea typeface="Verdana" panose="020B0604030504040204" pitchFamily="34" charset="0"/>
            </a:endParaRPr>
          </a:p>
        </p:txBody>
      </p:sp>
      <p:pic>
        <p:nvPicPr>
          <p:cNvPr id="9218" name="Picture 2" descr="Post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9462" y="3633569"/>
            <a:ext cx="5131896" cy="3076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31549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2" name="Rectangle 1"/>
          <p:cNvSpPr/>
          <p:nvPr/>
        </p:nvSpPr>
        <p:spPr>
          <a:xfrm>
            <a:off x="0" y="125260"/>
            <a:ext cx="12087616" cy="6740307"/>
          </a:xfrm>
          <a:prstGeom prst="rect">
            <a:avLst/>
          </a:prstGeom>
        </p:spPr>
        <p:txBody>
          <a:bodyPr wrap="square">
            <a:spAutoFit/>
          </a:bodyPr>
          <a:lstStyle/>
          <a:p>
            <a:r>
              <a:rPr lang="fr-FR" dirty="0" smtClean="0">
                <a:solidFill>
                  <a:srgbClr val="000000"/>
                </a:solidFill>
                <a:latin typeface="Times New Roman" panose="02020603050405020304" pitchFamily="18" charset="0"/>
              </a:rPr>
              <a:t>Le </a:t>
            </a:r>
            <a:r>
              <a:rPr lang="fr-FR" dirty="0">
                <a:solidFill>
                  <a:srgbClr val="000000"/>
                </a:solidFill>
                <a:latin typeface="Times New Roman" panose="02020603050405020304" pitchFamily="18" charset="0"/>
              </a:rPr>
              <a:t>30 avril, une plainte est déposée contre l'ancien pasteur de Salem : le révérend Georges Burroughs, il est donc arrêté puis interrogé.</a:t>
            </a:r>
            <a:r>
              <a:rPr lang="fr-FR" dirty="0"/>
              <a:t/>
            </a:r>
            <a:br>
              <a:rPr lang="fr-FR" dirty="0"/>
            </a:br>
            <a:r>
              <a:rPr lang="fr-FR" dirty="0"/>
              <a:t/>
            </a:r>
            <a:br>
              <a:rPr lang="fr-FR" dirty="0"/>
            </a:br>
            <a:r>
              <a:rPr lang="fr-FR" dirty="0">
                <a:solidFill>
                  <a:srgbClr val="000000"/>
                </a:solidFill>
                <a:latin typeface="Times New Roman" panose="02020603050405020304" pitchFamily="18" charset="0"/>
              </a:rPr>
              <a:t>A la mi-juin, 70 personnes sont arrêtées et se retrouvent dans différentes prisons de la région, à Ipswich, Salem, </a:t>
            </a:r>
            <a:r>
              <a:rPr lang="fr-FR" dirty="0" err="1">
                <a:solidFill>
                  <a:srgbClr val="000000"/>
                </a:solidFill>
                <a:latin typeface="Times New Roman" panose="02020603050405020304" pitchFamily="18" charset="0"/>
              </a:rPr>
              <a:t>Charlestown</a:t>
            </a:r>
            <a:r>
              <a:rPr lang="fr-FR" dirty="0">
                <a:solidFill>
                  <a:srgbClr val="000000"/>
                </a:solidFill>
                <a:latin typeface="Times New Roman" panose="02020603050405020304" pitchFamily="18" charset="0"/>
              </a:rPr>
              <a:t> et Boston. Parmi les accusés on y trouve des femmes très pieuses.</a:t>
            </a:r>
            <a:r>
              <a:rPr lang="fr-FR" dirty="0"/>
              <a:t/>
            </a:r>
            <a:br>
              <a:rPr lang="fr-FR" dirty="0"/>
            </a:br>
            <a:r>
              <a:rPr lang="fr-FR" dirty="0"/>
              <a:t/>
            </a:r>
            <a:br>
              <a:rPr lang="fr-FR" dirty="0"/>
            </a:br>
            <a:r>
              <a:rPr lang="fr-FR" dirty="0">
                <a:solidFill>
                  <a:srgbClr val="000000"/>
                </a:solidFill>
                <a:latin typeface="Times New Roman" panose="02020603050405020304" pitchFamily="18" charset="0"/>
              </a:rPr>
              <a:t>Le grand Procès s'ouvre le 2 juin 1692, plusieurs femmes avouent être avec le Diable en espérant avoir la vie sauve mais ça ne sert à rien. Le 10 juin la première victime : Bridget Bishop, de Salem, arrêtée le 19 avril est conduite sur la crête de </a:t>
            </a:r>
            <a:r>
              <a:rPr lang="fr-FR" dirty="0" err="1">
                <a:solidFill>
                  <a:srgbClr val="000000"/>
                </a:solidFill>
                <a:latin typeface="Times New Roman" panose="02020603050405020304" pitchFamily="18" charset="0"/>
              </a:rPr>
              <a:t>Gallows</a:t>
            </a:r>
            <a:r>
              <a:rPr lang="fr-FR" dirty="0">
                <a:solidFill>
                  <a:srgbClr val="000000"/>
                </a:solidFill>
                <a:latin typeface="Times New Roman" panose="02020603050405020304" pitchFamily="18" charset="0"/>
              </a:rPr>
              <a:t> Hill pour y être pendue.</a:t>
            </a:r>
            <a:r>
              <a:rPr lang="fr-FR" dirty="0"/>
              <a:t/>
            </a:r>
            <a:br>
              <a:rPr lang="fr-FR" dirty="0"/>
            </a:br>
            <a:r>
              <a:rPr lang="fr-FR" dirty="0"/>
              <a:t/>
            </a:r>
            <a:br>
              <a:rPr lang="fr-FR" dirty="0"/>
            </a:br>
            <a:r>
              <a:rPr lang="fr-FR" dirty="0">
                <a:solidFill>
                  <a:srgbClr val="000000"/>
                </a:solidFill>
                <a:latin typeface="Times New Roman" panose="02020603050405020304" pitchFamily="18" charset="0"/>
              </a:rPr>
              <a:t>Le 19 juillet, il y a cinq autres accusés qui sont pendus : Sarah Good, Rebecca Nurse, Sarah </a:t>
            </a:r>
            <a:r>
              <a:rPr lang="fr-FR" dirty="0" err="1">
                <a:solidFill>
                  <a:srgbClr val="000000"/>
                </a:solidFill>
                <a:latin typeface="Times New Roman" panose="02020603050405020304" pitchFamily="18" charset="0"/>
              </a:rPr>
              <a:t>Wilds</a:t>
            </a:r>
            <a:r>
              <a:rPr lang="fr-FR" dirty="0">
                <a:solidFill>
                  <a:srgbClr val="000000"/>
                </a:solidFill>
                <a:latin typeface="Times New Roman" panose="02020603050405020304" pitchFamily="18" charset="0"/>
              </a:rPr>
              <a:t> de </a:t>
            </a:r>
            <a:r>
              <a:rPr lang="fr-FR" dirty="0" err="1">
                <a:solidFill>
                  <a:srgbClr val="000000"/>
                </a:solidFill>
                <a:latin typeface="Times New Roman" panose="02020603050405020304" pitchFamily="18" charset="0"/>
              </a:rPr>
              <a:t>Topfield</a:t>
            </a:r>
            <a:r>
              <a:rPr lang="fr-FR" dirty="0">
                <a:solidFill>
                  <a:srgbClr val="000000"/>
                </a:solidFill>
                <a:latin typeface="Times New Roman" panose="02020603050405020304" pitchFamily="18" charset="0"/>
              </a:rPr>
              <a:t> qui a été arrêtée le 22 avril, </a:t>
            </a:r>
            <a:r>
              <a:rPr lang="fr-FR" dirty="0" err="1">
                <a:solidFill>
                  <a:srgbClr val="000000"/>
                </a:solidFill>
                <a:latin typeface="Times New Roman" panose="02020603050405020304" pitchFamily="18" charset="0"/>
              </a:rPr>
              <a:t>Suzannah</a:t>
            </a:r>
            <a:r>
              <a:rPr lang="fr-FR" dirty="0">
                <a:solidFill>
                  <a:srgbClr val="000000"/>
                </a:solidFill>
                <a:latin typeface="Times New Roman" panose="02020603050405020304" pitchFamily="18" charset="0"/>
              </a:rPr>
              <a:t> Martin d'Amesbury qui a été arrêté le 30 avril, Elizabeth Howe de </a:t>
            </a:r>
            <a:r>
              <a:rPr lang="fr-FR" dirty="0" err="1">
                <a:solidFill>
                  <a:srgbClr val="000000"/>
                </a:solidFill>
                <a:latin typeface="Times New Roman" panose="02020603050405020304" pitchFamily="18" charset="0"/>
              </a:rPr>
              <a:t>Topsfield</a:t>
            </a:r>
            <a:r>
              <a:rPr lang="fr-FR" dirty="0">
                <a:solidFill>
                  <a:srgbClr val="000000"/>
                </a:solidFill>
                <a:latin typeface="Times New Roman" panose="02020603050405020304" pitchFamily="18" charset="0"/>
              </a:rPr>
              <a:t> qui a été arrêtée le 28 mai.</a:t>
            </a:r>
            <a:r>
              <a:rPr lang="fr-FR" dirty="0"/>
              <a:t/>
            </a:r>
            <a:br>
              <a:rPr lang="fr-FR" dirty="0"/>
            </a:br>
            <a:r>
              <a:rPr lang="fr-FR" dirty="0"/>
              <a:t/>
            </a:r>
            <a:br>
              <a:rPr lang="fr-FR" dirty="0"/>
            </a:br>
            <a:r>
              <a:rPr lang="fr-FR" dirty="0">
                <a:solidFill>
                  <a:srgbClr val="000000"/>
                </a:solidFill>
                <a:latin typeface="Times New Roman" panose="02020603050405020304" pitchFamily="18" charset="0"/>
              </a:rPr>
              <a:t>Le 19 août, un autre groupe de cinq est pendu : Georges Burroughs de Wells, John Proctor, John Willard de Salem arrêté le 22 avril, George Jacobs de Salem qui a été arrêté le 10 mai, Martha Carrier d'</a:t>
            </a:r>
            <a:r>
              <a:rPr lang="fr-FR" dirty="0" err="1">
                <a:solidFill>
                  <a:srgbClr val="000000"/>
                </a:solidFill>
                <a:latin typeface="Times New Roman" panose="02020603050405020304" pitchFamily="18" charset="0"/>
              </a:rPr>
              <a:t>Andover</a:t>
            </a:r>
            <a:r>
              <a:rPr lang="fr-FR" dirty="0">
                <a:solidFill>
                  <a:srgbClr val="000000"/>
                </a:solidFill>
                <a:latin typeface="Times New Roman" panose="02020603050405020304" pitchFamily="18" charset="0"/>
              </a:rPr>
              <a:t> qui a été arrêtée le 28 mai.</a:t>
            </a:r>
            <a:r>
              <a:rPr lang="fr-FR" dirty="0"/>
              <a:t/>
            </a:r>
            <a:br>
              <a:rPr lang="fr-FR" dirty="0"/>
            </a:br>
            <a:r>
              <a:rPr lang="fr-FR" dirty="0"/>
              <a:t/>
            </a:r>
            <a:br>
              <a:rPr lang="fr-FR" dirty="0"/>
            </a:br>
            <a:r>
              <a:rPr lang="fr-FR" dirty="0">
                <a:solidFill>
                  <a:srgbClr val="000000"/>
                </a:solidFill>
                <a:latin typeface="Times New Roman" panose="02020603050405020304" pitchFamily="18" charset="0"/>
              </a:rPr>
              <a:t>Le 22 septembre, cette fois un groupe de neuf est perdu : Tituba, Martha Cory, Mary </a:t>
            </a:r>
            <a:r>
              <a:rPr lang="fr-FR" dirty="0" err="1">
                <a:solidFill>
                  <a:srgbClr val="000000"/>
                </a:solidFill>
                <a:latin typeface="Times New Roman" panose="02020603050405020304" pitchFamily="18" charset="0"/>
              </a:rPr>
              <a:t>Easty</a:t>
            </a:r>
            <a:r>
              <a:rPr lang="fr-FR" dirty="0">
                <a:solidFill>
                  <a:srgbClr val="000000"/>
                </a:solidFill>
                <a:latin typeface="Times New Roman" panose="02020603050405020304" pitchFamily="18" charset="0"/>
              </a:rPr>
              <a:t> de </a:t>
            </a:r>
            <a:r>
              <a:rPr lang="fr-FR" dirty="0" err="1">
                <a:solidFill>
                  <a:srgbClr val="000000"/>
                </a:solidFill>
                <a:latin typeface="Times New Roman" panose="02020603050405020304" pitchFamily="18" charset="0"/>
              </a:rPr>
              <a:t>Topsfield</a:t>
            </a:r>
            <a:r>
              <a:rPr lang="fr-FR" dirty="0">
                <a:solidFill>
                  <a:srgbClr val="000000"/>
                </a:solidFill>
                <a:latin typeface="Times New Roman" panose="02020603050405020304" pitchFamily="18" charset="0"/>
              </a:rPr>
              <a:t> qui a été arrêtée le 22 avril, Ann </a:t>
            </a:r>
            <a:r>
              <a:rPr lang="fr-FR" dirty="0" err="1">
                <a:solidFill>
                  <a:srgbClr val="000000"/>
                </a:solidFill>
                <a:latin typeface="Times New Roman" panose="02020603050405020304" pitchFamily="18" charset="0"/>
              </a:rPr>
              <a:t>Pudeador</a:t>
            </a:r>
            <a:r>
              <a:rPr lang="fr-FR" dirty="0">
                <a:solidFill>
                  <a:srgbClr val="000000"/>
                </a:solidFill>
                <a:latin typeface="Times New Roman" panose="02020603050405020304" pitchFamily="18" charset="0"/>
              </a:rPr>
              <a:t> de Salem qui a été arrêtée le 12 mai, Samuel </a:t>
            </a:r>
            <a:r>
              <a:rPr lang="fr-FR" dirty="0" err="1">
                <a:solidFill>
                  <a:srgbClr val="000000"/>
                </a:solidFill>
                <a:latin typeface="Times New Roman" panose="02020603050405020304" pitchFamily="18" charset="0"/>
              </a:rPr>
              <a:t>Wardwell</a:t>
            </a:r>
            <a:r>
              <a:rPr lang="fr-FR" dirty="0">
                <a:solidFill>
                  <a:srgbClr val="000000"/>
                </a:solidFill>
                <a:latin typeface="Times New Roman" panose="02020603050405020304" pitchFamily="18" charset="0"/>
              </a:rPr>
              <a:t> d'</a:t>
            </a:r>
            <a:r>
              <a:rPr lang="fr-FR" dirty="0" err="1">
                <a:solidFill>
                  <a:srgbClr val="000000"/>
                </a:solidFill>
                <a:latin typeface="Times New Roman" panose="02020603050405020304" pitchFamily="18" charset="0"/>
              </a:rPr>
              <a:t>Andover</a:t>
            </a:r>
            <a:r>
              <a:rPr lang="fr-FR" dirty="0">
                <a:solidFill>
                  <a:srgbClr val="000000"/>
                </a:solidFill>
                <a:latin typeface="Times New Roman" panose="02020603050405020304" pitchFamily="18" charset="0"/>
              </a:rPr>
              <a:t> qui a été arrêté le 18 mai, Alice Parker de Salem qui a été arrêtée le 21 mai, </a:t>
            </a:r>
            <a:r>
              <a:rPr lang="fr-FR" dirty="0" err="1">
                <a:solidFill>
                  <a:srgbClr val="000000"/>
                </a:solidFill>
                <a:latin typeface="Times New Roman" panose="02020603050405020304" pitchFamily="18" charset="0"/>
              </a:rPr>
              <a:t>Gilmont</a:t>
            </a:r>
            <a:r>
              <a:rPr lang="fr-FR" dirty="0">
                <a:solidFill>
                  <a:srgbClr val="000000"/>
                </a:solidFill>
                <a:latin typeface="Times New Roman" panose="02020603050405020304" pitchFamily="18" charset="0"/>
              </a:rPr>
              <a:t> Reed de </a:t>
            </a:r>
            <a:r>
              <a:rPr lang="fr-FR" dirty="0" err="1">
                <a:solidFill>
                  <a:srgbClr val="000000"/>
                </a:solidFill>
                <a:latin typeface="Times New Roman" panose="02020603050405020304" pitchFamily="18" charset="0"/>
              </a:rPr>
              <a:t>Marblehead</a:t>
            </a:r>
            <a:r>
              <a:rPr lang="fr-FR" dirty="0">
                <a:solidFill>
                  <a:srgbClr val="000000"/>
                </a:solidFill>
                <a:latin typeface="Times New Roman" panose="02020603050405020304" pitchFamily="18" charset="0"/>
              </a:rPr>
              <a:t> qui a été arrêté le 28 mai, Mary Parker d'</a:t>
            </a:r>
            <a:r>
              <a:rPr lang="fr-FR" dirty="0" err="1">
                <a:solidFill>
                  <a:srgbClr val="000000"/>
                </a:solidFill>
                <a:latin typeface="Times New Roman" panose="02020603050405020304" pitchFamily="18" charset="0"/>
              </a:rPr>
              <a:t>Andover</a:t>
            </a:r>
            <a:r>
              <a:rPr lang="fr-FR" dirty="0">
                <a:solidFill>
                  <a:srgbClr val="000000"/>
                </a:solidFill>
                <a:latin typeface="Times New Roman" panose="02020603050405020304" pitchFamily="18" charset="0"/>
              </a:rPr>
              <a:t> qui a été arrêtée le 2 septembre et Margaret Scott qui a été arrêtée le 5 septembre.</a:t>
            </a:r>
            <a:r>
              <a:rPr lang="fr-FR" dirty="0"/>
              <a:t/>
            </a:r>
            <a:br>
              <a:rPr lang="fr-FR" dirty="0"/>
            </a:br>
            <a:r>
              <a:rPr lang="fr-FR" dirty="0"/>
              <a:t/>
            </a:r>
            <a:br>
              <a:rPr lang="fr-FR" dirty="0"/>
            </a:br>
            <a:r>
              <a:rPr lang="fr-FR" dirty="0">
                <a:solidFill>
                  <a:srgbClr val="000000"/>
                </a:solidFill>
                <a:latin typeface="Times New Roman" panose="02020603050405020304" pitchFamily="18" charset="0"/>
              </a:rPr>
              <a:t>Sarah Osborne est morte en prison le 10 mai, Lydia Dustin de Reading qui a été arrêté le 22 avril est morte en prison le 10 mai, Roger </a:t>
            </a:r>
            <a:r>
              <a:rPr lang="fr-FR" dirty="0" err="1">
                <a:solidFill>
                  <a:srgbClr val="000000"/>
                </a:solidFill>
                <a:latin typeface="Times New Roman" panose="02020603050405020304" pitchFamily="18" charset="0"/>
              </a:rPr>
              <a:t>Toothaker</a:t>
            </a:r>
            <a:r>
              <a:rPr lang="fr-FR" dirty="0">
                <a:solidFill>
                  <a:srgbClr val="000000"/>
                </a:solidFill>
                <a:latin typeface="Times New Roman" panose="02020603050405020304" pitchFamily="18" charset="0"/>
              </a:rPr>
              <a:t> de </a:t>
            </a:r>
            <a:r>
              <a:rPr lang="fr-FR" dirty="0" err="1">
                <a:solidFill>
                  <a:srgbClr val="000000"/>
                </a:solidFill>
                <a:latin typeface="Times New Roman" panose="02020603050405020304" pitchFamily="18" charset="0"/>
              </a:rPr>
              <a:t>Billerica</a:t>
            </a:r>
            <a:r>
              <a:rPr lang="fr-FR" dirty="0">
                <a:solidFill>
                  <a:srgbClr val="000000"/>
                </a:solidFill>
                <a:latin typeface="Times New Roman" panose="02020603050405020304" pitchFamily="18" charset="0"/>
              </a:rPr>
              <a:t> qui a été arrêté le 18 mai est mort en prison le 6 juin et Ann Foster d'</a:t>
            </a:r>
            <a:r>
              <a:rPr lang="fr-FR" dirty="0" err="1">
                <a:solidFill>
                  <a:srgbClr val="000000"/>
                </a:solidFill>
                <a:latin typeface="Times New Roman" panose="02020603050405020304" pitchFamily="18" charset="0"/>
              </a:rPr>
              <a:t>Andover</a:t>
            </a:r>
            <a:r>
              <a:rPr lang="fr-FR" dirty="0">
                <a:solidFill>
                  <a:srgbClr val="000000"/>
                </a:solidFill>
                <a:latin typeface="Times New Roman" panose="02020603050405020304" pitchFamily="18" charset="0"/>
              </a:rPr>
              <a:t> qui a été arrêtée le 25 juillet est morte elle aussi en prison.</a:t>
            </a:r>
            <a:endParaRPr lang="fr-FR" dirty="0"/>
          </a:p>
        </p:txBody>
      </p:sp>
    </p:spTree>
    <p:extLst>
      <p:ext uri="{BB962C8B-B14F-4D97-AF65-F5344CB8AC3E}">
        <p14:creationId xmlns:p14="http://schemas.microsoft.com/office/powerpoint/2010/main" val="15703058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3" name="Rectangle 2"/>
          <p:cNvSpPr/>
          <p:nvPr/>
        </p:nvSpPr>
        <p:spPr>
          <a:xfrm>
            <a:off x="250521" y="945342"/>
            <a:ext cx="11761940" cy="5355312"/>
          </a:xfrm>
          <a:prstGeom prst="rect">
            <a:avLst/>
          </a:prstGeom>
        </p:spPr>
        <p:txBody>
          <a:bodyPr wrap="square">
            <a:spAutoFit/>
          </a:bodyPr>
          <a:lstStyle/>
          <a:p>
            <a:r>
              <a:rPr lang="fr-FR" b="1" dirty="0">
                <a:solidFill>
                  <a:srgbClr val="FF0000"/>
                </a:solidFill>
                <a:latin typeface="Times New Roman" panose="02020603050405020304" pitchFamily="18" charset="0"/>
              </a:rPr>
              <a:t>Le gouverneur </a:t>
            </a:r>
            <a:r>
              <a:rPr lang="fr-FR" b="1" dirty="0" err="1">
                <a:solidFill>
                  <a:srgbClr val="FF0000"/>
                </a:solidFill>
                <a:latin typeface="Times New Roman" panose="02020603050405020304" pitchFamily="18" charset="0"/>
              </a:rPr>
              <a:t>Phips</a:t>
            </a:r>
            <a:r>
              <a:rPr lang="fr-FR" b="1" dirty="0">
                <a:solidFill>
                  <a:srgbClr val="FF0000"/>
                </a:solidFill>
                <a:latin typeface="Times New Roman" panose="02020603050405020304" pitchFamily="18" charset="0"/>
              </a:rPr>
              <a:t> </a:t>
            </a:r>
            <a:r>
              <a:rPr lang="fr-FR" dirty="0">
                <a:solidFill>
                  <a:srgbClr val="000000"/>
                </a:solidFill>
                <a:latin typeface="Times New Roman" panose="02020603050405020304" pitchFamily="18" charset="0"/>
              </a:rPr>
              <a:t>revient du combat et reprend l'affaire. Il est effrayé par le nombre des accusations, il arrête donc tout, surtout lorsque sa propre femme est elle-même accusée. Certaines avaient tout de même accusé leur propres parents et elles avaient accusé les juges, ce qui était impossible puisqu'ils étaient protégés par Dieu.</a:t>
            </a:r>
            <a:r>
              <a:rPr lang="fr-FR" dirty="0"/>
              <a:t/>
            </a:r>
            <a:br>
              <a:rPr lang="fr-FR" dirty="0"/>
            </a:br>
            <a:r>
              <a:rPr lang="fr-FR" dirty="0"/>
              <a:t/>
            </a:r>
            <a:br>
              <a:rPr lang="fr-FR" dirty="0"/>
            </a:br>
            <a:r>
              <a:rPr lang="fr-FR" dirty="0">
                <a:solidFill>
                  <a:srgbClr val="000000"/>
                </a:solidFill>
                <a:latin typeface="Times New Roman" panose="02020603050405020304" pitchFamily="18" charset="0"/>
              </a:rPr>
              <a:t>A la fin de l'année, les jurés admettent publiquement d'avoir tué des innocents et implorent le pardon aux familles.</a:t>
            </a:r>
            <a:r>
              <a:rPr lang="fr-FR" dirty="0"/>
              <a:t/>
            </a:r>
            <a:br>
              <a:rPr lang="fr-FR" dirty="0"/>
            </a:br>
            <a:r>
              <a:rPr lang="fr-FR" dirty="0"/>
              <a:t/>
            </a:r>
            <a:br>
              <a:rPr lang="fr-FR" dirty="0"/>
            </a:br>
            <a:r>
              <a:rPr lang="fr-FR" dirty="0">
                <a:solidFill>
                  <a:srgbClr val="000000"/>
                </a:solidFill>
                <a:latin typeface="Times New Roman" panose="02020603050405020304" pitchFamily="18" charset="0"/>
              </a:rPr>
              <a:t>En janvier 1693, la Cour Suprême poursuit le dossier et </a:t>
            </a:r>
            <a:r>
              <a:rPr lang="fr-FR" dirty="0" smtClean="0">
                <a:solidFill>
                  <a:srgbClr val="000000"/>
                </a:solidFill>
                <a:latin typeface="Times New Roman" panose="02020603050405020304" pitchFamily="18" charset="0"/>
              </a:rPr>
              <a:t>acquitte </a:t>
            </a:r>
            <a:r>
              <a:rPr lang="fr-FR" dirty="0">
                <a:solidFill>
                  <a:srgbClr val="000000"/>
                </a:solidFill>
                <a:latin typeface="Times New Roman" panose="02020603050405020304" pitchFamily="18" charset="0"/>
              </a:rPr>
              <a:t>tous les accusés. En mai, le gouverneur rend la liberté à 150 personnes et fait cesser la tragédie. Elles ont donc en moins d'une année accusé 200 hommes et femmes et une trentaine ont été exécutées.</a:t>
            </a:r>
            <a:r>
              <a:rPr lang="fr-FR" dirty="0"/>
              <a:t/>
            </a:r>
            <a:br>
              <a:rPr lang="fr-FR" dirty="0"/>
            </a:br>
            <a:r>
              <a:rPr lang="fr-FR" dirty="0"/>
              <a:t/>
            </a:r>
            <a:br>
              <a:rPr lang="fr-FR" dirty="0"/>
            </a:br>
            <a:r>
              <a:rPr lang="fr-FR" dirty="0">
                <a:solidFill>
                  <a:srgbClr val="000000"/>
                </a:solidFill>
                <a:latin typeface="Times New Roman" panose="02020603050405020304" pitchFamily="18" charset="0"/>
              </a:rPr>
              <a:t>Les aveux : une des deux fillettes avoue </a:t>
            </a:r>
            <a:r>
              <a:rPr lang="fr-FR" dirty="0" smtClean="0">
                <a:solidFill>
                  <a:srgbClr val="000000"/>
                </a:solidFill>
                <a:latin typeface="Times New Roman" panose="02020603050405020304" pitchFamily="18" charset="0"/>
              </a:rPr>
              <a:t>plus </a:t>
            </a:r>
            <a:r>
              <a:rPr lang="fr-FR" dirty="0">
                <a:solidFill>
                  <a:srgbClr val="000000"/>
                </a:solidFill>
                <a:latin typeface="Times New Roman" panose="02020603050405020304" pitchFamily="18" charset="0"/>
              </a:rPr>
              <a:t>tard qu'elle a fait tout ça "pour se divertir" et qu'elle s'était "bien amusée". Beaucoup d'innocents ont été tués.</a:t>
            </a:r>
            <a:r>
              <a:rPr lang="fr-FR" dirty="0"/>
              <a:t/>
            </a:r>
            <a:br>
              <a:rPr lang="fr-FR" dirty="0"/>
            </a:br>
            <a:r>
              <a:rPr lang="fr-FR" dirty="0"/>
              <a:t/>
            </a:r>
            <a:br>
              <a:rPr lang="fr-FR" dirty="0"/>
            </a:br>
            <a:r>
              <a:rPr lang="fr-FR" b="1" dirty="0">
                <a:solidFill>
                  <a:srgbClr val="FF0000"/>
                </a:solidFill>
                <a:latin typeface="Times New Roman" panose="02020603050405020304" pitchFamily="18" charset="0"/>
              </a:rPr>
              <a:t>Samuel </a:t>
            </a:r>
            <a:r>
              <a:rPr lang="fr-FR" b="1" dirty="0" err="1">
                <a:solidFill>
                  <a:srgbClr val="FF0000"/>
                </a:solidFill>
                <a:latin typeface="Times New Roman" panose="02020603050405020304" pitchFamily="18" charset="0"/>
              </a:rPr>
              <a:t>Parris</a:t>
            </a:r>
            <a:r>
              <a:rPr lang="fr-FR" b="1" dirty="0">
                <a:solidFill>
                  <a:srgbClr val="FF0000"/>
                </a:solidFill>
                <a:latin typeface="Times New Roman" panose="02020603050405020304" pitchFamily="18" charset="0"/>
              </a:rPr>
              <a:t> </a:t>
            </a:r>
            <a:r>
              <a:rPr lang="fr-FR" dirty="0">
                <a:solidFill>
                  <a:srgbClr val="000000"/>
                </a:solidFill>
                <a:latin typeface="Times New Roman" panose="02020603050405020304" pitchFamily="18" charset="0"/>
              </a:rPr>
              <a:t>est considéré comme le principal responsable des tragiques événements. Il est donc forcé de quitter la communauté religieuse.</a:t>
            </a:r>
            <a:r>
              <a:rPr lang="fr-FR" dirty="0"/>
              <a:t/>
            </a:r>
            <a:br>
              <a:rPr lang="fr-FR" dirty="0"/>
            </a:br>
            <a:r>
              <a:rPr lang="fr-FR" dirty="0"/>
              <a:t/>
            </a:r>
            <a:br>
              <a:rPr lang="fr-FR" dirty="0"/>
            </a:br>
            <a:r>
              <a:rPr lang="fr-FR" dirty="0">
                <a:solidFill>
                  <a:srgbClr val="000000"/>
                </a:solidFill>
                <a:latin typeface="Times New Roman" panose="02020603050405020304" pitchFamily="18" charset="0"/>
              </a:rPr>
              <a:t>En 1711, on verse une indemnité aux victimes et aux familles.</a:t>
            </a:r>
            <a:r>
              <a:rPr lang="fr-FR" dirty="0"/>
              <a:t/>
            </a:r>
            <a:br>
              <a:rPr lang="fr-FR" dirty="0"/>
            </a:br>
            <a:r>
              <a:rPr lang="fr-FR" dirty="0"/>
              <a:t/>
            </a:r>
            <a:br>
              <a:rPr lang="fr-FR" dirty="0"/>
            </a:br>
            <a:r>
              <a:rPr lang="fr-FR" dirty="0">
                <a:solidFill>
                  <a:srgbClr val="000000"/>
                </a:solidFill>
                <a:latin typeface="Times New Roman" panose="02020603050405020304" pitchFamily="18" charset="0"/>
              </a:rPr>
              <a:t>La ville est donc surnommée "The </a:t>
            </a:r>
            <a:r>
              <a:rPr lang="fr-FR" dirty="0" err="1">
                <a:solidFill>
                  <a:srgbClr val="000000"/>
                </a:solidFill>
                <a:latin typeface="Times New Roman" panose="02020603050405020304" pitchFamily="18" charset="0"/>
              </a:rPr>
              <a:t>witch</a:t>
            </a:r>
            <a:r>
              <a:rPr lang="fr-FR" dirty="0">
                <a:solidFill>
                  <a:srgbClr val="000000"/>
                </a:solidFill>
                <a:latin typeface="Times New Roman" panose="02020603050405020304" pitchFamily="18" charset="0"/>
              </a:rPr>
              <a:t> city" et un musée fut créé dans le pays : "The Salem </a:t>
            </a:r>
            <a:r>
              <a:rPr lang="fr-FR" dirty="0" err="1">
                <a:solidFill>
                  <a:srgbClr val="000000"/>
                </a:solidFill>
                <a:latin typeface="Times New Roman" panose="02020603050405020304" pitchFamily="18" charset="0"/>
              </a:rPr>
              <a:t>Witch</a:t>
            </a:r>
            <a:r>
              <a:rPr lang="fr-FR" dirty="0">
                <a:solidFill>
                  <a:srgbClr val="000000"/>
                </a:solidFill>
                <a:latin typeface="Times New Roman" panose="02020603050405020304" pitchFamily="18" charset="0"/>
              </a:rPr>
              <a:t> </a:t>
            </a:r>
            <a:r>
              <a:rPr lang="fr-FR" dirty="0" err="1">
                <a:solidFill>
                  <a:srgbClr val="000000"/>
                </a:solidFill>
                <a:latin typeface="Times New Roman" panose="02020603050405020304" pitchFamily="18" charset="0"/>
              </a:rPr>
              <a:t>museum</a:t>
            </a:r>
            <a:r>
              <a:rPr lang="fr-FR" dirty="0">
                <a:solidFill>
                  <a:srgbClr val="000000"/>
                </a:solidFill>
                <a:latin typeface="Times New Roman" panose="02020603050405020304" pitchFamily="18" charset="0"/>
              </a:rPr>
              <a:t>".</a:t>
            </a:r>
            <a:endParaRPr lang="fr-FR" dirty="0"/>
          </a:p>
        </p:txBody>
      </p:sp>
    </p:spTree>
    <p:extLst>
      <p:ext uri="{BB962C8B-B14F-4D97-AF65-F5344CB8AC3E}">
        <p14:creationId xmlns:p14="http://schemas.microsoft.com/office/powerpoint/2010/main" val="38006625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8194" name="Picture 2" descr="William Phi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1580" y="386437"/>
            <a:ext cx="2667000" cy="2667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9437125" y="3269386"/>
            <a:ext cx="2054922" cy="369332"/>
          </a:xfrm>
          <a:prstGeom prst="rect">
            <a:avLst/>
          </a:prstGeom>
        </p:spPr>
        <p:txBody>
          <a:bodyPr wrap="none">
            <a:spAutoFit/>
          </a:bodyPr>
          <a:lstStyle/>
          <a:p>
            <a:r>
              <a:rPr lang="fr-FR" b="1" dirty="0">
                <a:solidFill>
                  <a:srgbClr val="000000"/>
                </a:solidFill>
                <a:latin typeface="Arial" panose="020B0604020202020204" pitchFamily="34" charset="0"/>
              </a:rPr>
              <a:t>Sir William </a:t>
            </a:r>
            <a:r>
              <a:rPr lang="fr-FR" b="1" dirty="0" err="1">
                <a:solidFill>
                  <a:srgbClr val="000000"/>
                </a:solidFill>
                <a:latin typeface="Arial" panose="020B0604020202020204" pitchFamily="34" charset="0"/>
              </a:rPr>
              <a:t>Phips</a:t>
            </a:r>
            <a:endParaRPr lang="fr-FR" b="1" dirty="0"/>
          </a:p>
        </p:txBody>
      </p:sp>
      <p:pic>
        <p:nvPicPr>
          <p:cNvPr id="8196" name="Picture 4" descr="Samuel Parris.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6025" y="186020"/>
            <a:ext cx="2476500" cy="367665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855634" y="3963278"/>
            <a:ext cx="2466891" cy="2585323"/>
          </a:xfrm>
          <a:prstGeom prst="rect">
            <a:avLst/>
          </a:prstGeom>
        </p:spPr>
        <p:txBody>
          <a:bodyPr wrap="square">
            <a:spAutoFit/>
          </a:bodyPr>
          <a:lstStyle/>
          <a:p>
            <a:r>
              <a:rPr lang="fr-FR" b="1" dirty="0"/>
              <a:t>Samuel </a:t>
            </a:r>
            <a:r>
              <a:rPr lang="fr-FR" b="1" dirty="0" err="1"/>
              <a:t>Parris</a:t>
            </a:r>
            <a:r>
              <a:rPr lang="fr-FR" b="1" dirty="0"/>
              <a:t> </a:t>
            </a:r>
            <a:r>
              <a:rPr lang="fr-FR" dirty="0"/>
              <a:t>était le pasteur puritain de la ville de Salem Village pendant l'affaire des sorcières de Salem. Il était le père de Betty </a:t>
            </a:r>
            <a:r>
              <a:rPr lang="fr-FR" dirty="0" err="1"/>
              <a:t>Parris</a:t>
            </a:r>
            <a:r>
              <a:rPr lang="fr-FR" dirty="0"/>
              <a:t> et l'oncle d'Abigail Williams, deux des jeunes filles possédées. </a:t>
            </a:r>
          </a:p>
        </p:txBody>
      </p:sp>
      <p:pic>
        <p:nvPicPr>
          <p:cNvPr id="8198" name="Picture 6" descr="RÃ©sultat de recherche d'images pour &quot;elizabeth parris&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9008" y="186020"/>
            <a:ext cx="2338039" cy="286741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919007" y="3053437"/>
            <a:ext cx="2338039" cy="3693319"/>
          </a:xfrm>
          <a:prstGeom prst="rect">
            <a:avLst/>
          </a:prstGeom>
        </p:spPr>
        <p:txBody>
          <a:bodyPr wrap="square">
            <a:spAutoFit/>
          </a:bodyPr>
          <a:lstStyle/>
          <a:p>
            <a:r>
              <a:rPr lang="fr-FR" b="1" dirty="0">
                <a:solidFill>
                  <a:srgbClr val="222222"/>
                </a:solidFill>
                <a:latin typeface="arial" panose="020B0604020202020204" pitchFamily="34" charset="0"/>
              </a:rPr>
              <a:t>Elizabeth </a:t>
            </a:r>
            <a:r>
              <a:rPr lang="fr-FR" b="1" dirty="0" err="1">
                <a:solidFill>
                  <a:srgbClr val="222222"/>
                </a:solidFill>
                <a:latin typeface="arial" panose="020B0604020202020204" pitchFamily="34" charset="0"/>
              </a:rPr>
              <a:t>Parris</a:t>
            </a:r>
            <a:r>
              <a:rPr lang="fr-FR" dirty="0">
                <a:solidFill>
                  <a:srgbClr val="222222"/>
                </a:solidFill>
                <a:latin typeface="arial" panose="020B0604020202020204" pitchFamily="34" charset="0"/>
              </a:rPr>
              <a:t>, surnommée Betty, était la fille du révérend Samuel </a:t>
            </a:r>
            <a:r>
              <a:rPr lang="fr-FR" dirty="0" err="1">
                <a:solidFill>
                  <a:srgbClr val="222222"/>
                </a:solidFill>
                <a:latin typeface="arial" panose="020B0604020202020204" pitchFamily="34" charset="0"/>
              </a:rPr>
              <a:t>Parris</a:t>
            </a:r>
            <a:r>
              <a:rPr lang="fr-FR" dirty="0">
                <a:solidFill>
                  <a:srgbClr val="222222"/>
                </a:solidFill>
                <a:latin typeface="arial" panose="020B0604020202020204" pitchFamily="34" charset="0"/>
              </a:rPr>
              <a:t> à Salem Village. Âgée de 9 ans au moment des faits, Betty fut la première à tomber malade après avoir été « ensorcelée », ainsi qu'on le crut en 1692</a:t>
            </a:r>
            <a:endParaRPr lang="fr-FR" dirty="0"/>
          </a:p>
        </p:txBody>
      </p:sp>
      <p:graphicFrame>
        <p:nvGraphicFramePr>
          <p:cNvPr id="5" name="Tableau 4"/>
          <p:cNvGraphicFramePr>
            <a:graphicFrameLocks noGrp="1"/>
          </p:cNvGraphicFramePr>
          <p:nvPr>
            <p:extLst>
              <p:ext uri="{D42A27DB-BD31-4B8C-83A1-F6EECF244321}">
                <p14:modId xmlns:p14="http://schemas.microsoft.com/office/powerpoint/2010/main" val="2413040834"/>
              </p:ext>
            </p:extLst>
          </p:nvPr>
        </p:nvGraphicFramePr>
        <p:xfrm>
          <a:off x="9174314" y="3765124"/>
          <a:ext cx="2666999" cy="2981632"/>
        </p:xfrm>
        <a:graphic>
          <a:graphicData uri="http://schemas.openxmlformats.org/drawingml/2006/table">
            <a:tbl>
              <a:tblPr/>
              <a:tblGrid>
                <a:gridCol w="1228369">
                  <a:extLst>
                    <a:ext uri="{9D8B030D-6E8A-4147-A177-3AD203B41FA5}">
                      <a16:colId xmlns:a16="http://schemas.microsoft.com/office/drawing/2014/main" val="1076756593"/>
                    </a:ext>
                  </a:extLst>
                </a:gridCol>
                <a:gridCol w="1228369">
                  <a:extLst>
                    <a:ext uri="{9D8B030D-6E8A-4147-A177-3AD203B41FA5}">
                      <a16:colId xmlns:a16="http://schemas.microsoft.com/office/drawing/2014/main" val="1189690329"/>
                    </a:ext>
                  </a:extLst>
                </a:gridCol>
                <a:gridCol w="210261">
                  <a:extLst>
                    <a:ext uri="{9D8B030D-6E8A-4147-A177-3AD203B41FA5}">
                      <a16:colId xmlns:a16="http://schemas.microsoft.com/office/drawing/2014/main" val="1777927623"/>
                    </a:ext>
                  </a:extLst>
                </a:gridCol>
              </a:tblGrid>
              <a:tr h="964742">
                <a:tc>
                  <a:txBody>
                    <a:bodyPr/>
                    <a:lstStyle/>
                    <a:p>
                      <a:pPr algn="l"/>
                      <a:r>
                        <a:rPr lang="fr-FR" sz="1200" baseline="30000">
                          <a:effectLst/>
                        </a:rPr>
                        <a:t>Surnom</a:t>
                      </a:r>
                    </a:p>
                  </a:txBody>
                  <a:tcPr marL="59607" marR="59607" marT="29804" marB="2980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200" dirty="0"/>
                        <a:t>« The New </a:t>
                      </a:r>
                      <a:r>
                        <a:rPr lang="fr-FR" sz="1200" dirty="0" err="1"/>
                        <a:t>England</a:t>
                      </a:r>
                      <a:r>
                        <a:rPr lang="fr-FR" sz="1200" dirty="0"/>
                        <a:t> Knight »</a:t>
                      </a:r>
                      <a:br>
                        <a:rPr lang="fr-FR" sz="1200" dirty="0"/>
                      </a:br>
                      <a:r>
                        <a:rPr lang="fr-FR" sz="1200" dirty="0"/>
                        <a:t>(litt. « le Chevalier de la Nouvelle-Angleterre »)</a:t>
                      </a:r>
                    </a:p>
                  </a:txBody>
                  <a:tcPr marL="59607" marR="59607" marT="29804" marB="2980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endParaRPr lang="fr-FR" sz="1200"/>
                    </a:p>
                  </a:txBody>
                  <a:tcPr marL="59607" marR="59607" marT="29804" marB="29804">
                    <a:lnL w="9525" cap="flat" cmpd="sng" algn="ctr">
                      <a:solidFill>
                        <a:srgbClr val="AAAAAA"/>
                      </a:solidFill>
                      <a:prstDash val="solid"/>
                      <a:round/>
                      <a:headEnd type="none" w="med" len="med"/>
                      <a:tailEnd type="none" w="med" len="med"/>
                    </a:lnL>
                  </a:tcPr>
                </a:tc>
                <a:extLst>
                  <a:ext uri="{0D108BD9-81ED-4DB2-BD59-A6C34878D82A}">
                    <a16:rowId xmlns:a16="http://schemas.microsoft.com/office/drawing/2014/main" val="1457423253"/>
                  </a:ext>
                </a:extLst>
              </a:tr>
              <a:tr h="659731">
                <a:tc>
                  <a:txBody>
                    <a:bodyPr/>
                    <a:lstStyle/>
                    <a:p>
                      <a:pPr algn="l"/>
                      <a:r>
                        <a:rPr lang="fr-FR" sz="1200" baseline="30000">
                          <a:effectLst/>
                        </a:rPr>
                        <a:t>Naissance</a:t>
                      </a:r>
                    </a:p>
                  </a:txBody>
                  <a:tcPr marL="59607" marR="59607" marT="29804" marB="2980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200" u="none" strike="noStrike">
                          <a:solidFill>
                            <a:srgbClr val="0B0080"/>
                          </a:solidFill>
                          <a:effectLst/>
                          <a:hlinkClick r:id="rId5" tooltip="2 février"/>
                        </a:rPr>
                        <a:t>2 février</a:t>
                      </a:r>
                      <a:r>
                        <a:rPr lang="fr-FR" sz="1200"/>
                        <a:t> </a:t>
                      </a:r>
                      <a:r>
                        <a:rPr lang="fr-FR" sz="1200" u="none" strike="noStrike">
                          <a:solidFill>
                            <a:srgbClr val="0B0080"/>
                          </a:solidFill>
                          <a:effectLst/>
                          <a:hlinkClick r:id="rId6" tooltip="1651"/>
                        </a:rPr>
                        <a:t>1651</a:t>
                      </a:r>
                      <a:r>
                        <a:rPr lang="fr-FR" sz="1200"/>
                        <a:t/>
                      </a:r>
                      <a:br>
                        <a:rPr lang="fr-FR" sz="1200"/>
                      </a:br>
                      <a:r>
                        <a:rPr lang="fr-FR" sz="1200"/>
                        <a:t>à l'actuelle </a:t>
                      </a:r>
                      <a:r>
                        <a:rPr lang="fr-FR" sz="1200" u="none" strike="noStrike">
                          <a:solidFill>
                            <a:srgbClr val="A55858"/>
                          </a:solidFill>
                          <a:effectLst/>
                          <a:hlinkClick r:id="rId7" tooltip="Woolwich (Maine) (page inexistante)"/>
                        </a:rPr>
                        <a:t>Woolwich, Maine</a:t>
                      </a:r>
                      <a:endParaRPr lang="fr-FR" sz="1200"/>
                    </a:p>
                  </a:txBody>
                  <a:tcPr marL="59607" marR="59607" marT="29804" marB="2980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endParaRPr lang="fr-FR" sz="1200"/>
                    </a:p>
                  </a:txBody>
                  <a:tcPr marL="59607" marR="59607" marT="29804" marB="29804">
                    <a:lnL w="9525" cap="flat" cmpd="sng" algn="ctr">
                      <a:solidFill>
                        <a:srgbClr val="AAAAAA"/>
                      </a:solidFill>
                      <a:prstDash val="solid"/>
                      <a:round/>
                      <a:headEnd type="none" w="med" len="med"/>
                      <a:tailEnd type="none" w="med" len="med"/>
                    </a:lnL>
                  </a:tcPr>
                </a:tc>
                <a:extLst>
                  <a:ext uri="{0D108BD9-81ED-4DB2-BD59-A6C34878D82A}">
                    <a16:rowId xmlns:a16="http://schemas.microsoft.com/office/drawing/2014/main" val="4131932"/>
                  </a:ext>
                </a:extLst>
              </a:tr>
              <a:tr h="659731">
                <a:tc>
                  <a:txBody>
                    <a:bodyPr/>
                    <a:lstStyle/>
                    <a:p>
                      <a:pPr algn="l"/>
                      <a:r>
                        <a:rPr lang="fr-FR" sz="1200" baseline="30000">
                          <a:effectLst/>
                        </a:rPr>
                        <a:t>Décès</a:t>
                      </a:r>
                    </a:p>
                  </a:txBody>
                  <a:tcPr marL="59607" marR="59607" marT="29804" marB="2980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200" u="none" strike="noStrike">
                          <a:solidFill>
                            <a:srgbClr val="0B0080"/>
                          </a:solidFill>
                          <a:effectLst/>
                          <a:hlinkClick r:id="rId8" tooltip="18 février"/>
                        </a:rPr>
                        <a:t>18 février</a:t>
                      </a:r>
                      <a:r>
                        <a:rPr lang="fr-FR" sz="1200"/>
                        <a:t> </a:t>
                      </a:r>
                      <a:r>
                        <a:rPr lang="fr-FR" sz="1200" u="none" strike="noStrike">
                          <a:solidFill>
                            <a:srgbClr val="0B0080"/>
                          </a:solidFill>
                          <a:effectLst/>
                          <a:hlinkClick r:id="rId9" tooltip="1695"/>
                        </a:rPr>
                        <a:t>1695</a:t>
                      </a:r>
                      <a:r>
                        <a:rPr lang="fr-FR" sz="1200"/>
                        <a:t> </a:t>
                      </a:r>
                      <a:r>
                        <a:rPr lang="fr-FR" sz="1200">
                          <a:effectLst/>
                        </a:rPr>
                        <a:t>(à 44 ans)</a:t>
                      </a:r>
                      <a:r>
                        <a:rPr lang="fr-FR" sz="1200"/>
                        <a:t/>
                      </a:r>
                      <a:br>
                        <a:rPr lang="fr-FR" sz="1200"/>
                      </a:br>
                      <a:r>
                        <a:rPr lang="fr-FR" sz="1200" u="none" strike="noStrike">
                          <a:solidFill>
                            <a:srgbClr val="0B0080"/>
                          </a:solidFill>
                          <a:effectLst/>
                          <a:hlinkClick r:id="rId10" tooltip="Londres"/>
                        </a:rPr>
                        <a:t>Londres</a:t>
                      </a:r>
                      <a:r>
                        <a:rPr lang="fr-FR" sz="1200"/>
                        <a:t>, </a:t>
                      </a:r>
                      <a:r>
                        <a:rPr lang="fr-FR" sz="1200" u="none" strike="noStrike">
                          <a:solidFill>
                            <a:srgbClr val="0B0080"/>
                          </a:solidFill>
                          <a:effectLst/>
                          <a:hlinkClick r:id="rId11" tooltip="Grande-Bretagne"/>
                        </a:rPr>
                        <a:t>Grande-Bretagne</a:t>
                      </a:r>
                      <a:endParaRPr lang="fr-FR" sz="1200"/>
                    </a:p>
                  </a:txBody>
                  <a:tcPr marL="59607" marR="59607" marT="29804" marB="2980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endParaRPr lang="fr-FR" sz="1200"/>
                    </a:p>
                  </a:txBody>
                  <a:tcPr marL="59607" marR="59607" marT="29804" marB="29804">
                    <a:lnL w="9525" cap="flat" cmpd="sng" algn="ctr">
                      <a:solidFill>
                        <a:srgbClr val="AAAAAA"/>
                      </a:solidFill>
                      <a:prstDash val="solid"/>
                      <a:round/>
                      <a:headEnd type="none" w="med" len="med"/>
                      <a:tailEnd type="none" w="med" len="med"/>
                    </a:lnL>
                    <a:lnB w="9525" cap="flat" cmpd="sng" algn="ctr">
                      <a:solidFill>
                        <a:srgbClr val="AAAAAA"/>
                      </a:solidFill>
                      <a:prstDash val="solid"/>
                      <a:round/>
                      <a:headEnd type="none" w="med" len="med"/>
                      <a:tailEnd type="none" w="med" len="med"/>
                    </a:lnB>
                  </a:tcPr>
                </a:tc>
                <a:extLst>
                  <a:ext uri="{0D108BD9-81ED-4DB2-BD59-A6C34878D82A}">
                    <a16:rowId xmlns:a16="http://schemas.microsoft.com/office/drawing/2014/main" val="2331715598"/>
                  </a:ext>
                </a:extLst>
              </a:tr>
              <a:tr h="202214">
                <a:tc gridSpan="3">
                  <a:txBody>
                    <a:bodyPr/>
                    <a:lstStyle/>
                    <a:p>
                      <a:pPr algn="ctr"/>
                      <a:endParaRPr lang="fr-FR" sz="1200" dirty="0">
                        <a:effectLst/>
                      </a:endParaRPr>
                    </a:p>
                  </a:txBody>
                  <a:tcPr marL="59607" marR="59607" marT="29804" marB="2980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2279188778"/>
                  </a:ext>
                </a:extLst>
              </a:tr>
            </a:tbl>
          </a:graphicData>
        </a:graphic>
      </p:graphicFrame>
      <p:pic>
        <p:nvPicPr>
          <p:cNvPr id="8199" name="Picture 7" descr="Signature de William Phips"/>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522493" y="36432"/>
            <a:ext cx="3425931" cy="350005"/>
          </a:xfrm>
          <a:prstGeom prst="rect">
            <a:avLst/>
          </a:prstGeom>
          <a:noFill/>
          <a:extLst>
            <a:ext uri="{909E8E84-426E-40DD-AFC4-6F175D3DCCD1}">
              <a14:hiddenFill xmlns:a14="http://schemas.microsoft.com/office/drawing/2010/main">
                <a:solidFill>
                  <a:srgbClr val="FFFFFF"/>
                </a:solidFill>
              </a14:hiddenFill>
            </a:ext>
          </a:extLst>
        </p:spPr>
      </p:pic>
      <p:pic>
        <p:nvPicPr>
          <p:cNvPr id="8201" name="Picture 9" descr="RÃ©sultat de recherche d'images pour &quot;Nathaniel Hawthorne&quot;"/>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36052" y="211434"/>
            <a:ext cx="2263112" cy="284200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84066" y="3124007"/>
            <a:ext cx="2415097" cy="1477328"/>
          </a:xfrm>
          <a:prstGeom prst="rect">
            <a:avLst/>
          </a:prstGeom>
        </p:spPr>
        <p:txBody>
          <a:bodyPr wrap="square">
            <a:spAutoFit/>
          </a:bodyPr>
          <a:lstStyle/>
          <a:p>
            <a:r>
              <a:rPr lang="fr-FR" b="1" dirty="0">
                <a:solidFill>
                  <a:srgbClr val="222222"/>
                </a:solidFill>
                <a:latin typeface="arial" panose="020B0604020202020204" pitchFamily="34" charset="0"/>
              </a:rPr>
              <a:t>Nathaniel Hawthorne </a:t>
            </a:r>
            <a:r>
              <a:rPr lang="fr-FR" dirty="0">
                <a:solidFill>
                  <a:srgbClr val="222222"/>
                </a:solidFill>
                <a:latin typeface="arial" panose="020B0604020202020204" pitchFamily="34" charset="0"/>
              </a:rPr>
              <a:t>est un écrivain américain, auteur de nouvelles et de romans</a:t>
            </a:r>
            <a:endParaRPr lang="fr-FR" dirty="0"/>
          </a:p>
        </p:txBody>
      </p:sp>
      <p:sp>
        <p:nvSpPr>
          <p:cNvPr id="7" name="Rectangle 6"/>
          <p:cNvSpPr/>
          <p:nvPr/>
        </p:nvSpPr>
        <p:spPr>
          <a:xfrm>
            <a:off x="243705" y="4549460"/>
            <a:ext cx="2455460" cy="1200329"/>
          </a:xfrm>
          <a:prstGeom prst="rect">
            <a:avLst/>
          </a:prstGeom>
        </p:spPr>
        <p:txBody>
          <a:bodyPr wrap="square">
            <a:spAutoFit/>
          </a:bodyPr>
          <a:lstStyle/>
          <a:p>
            <a:r>
              <a:rPr lang="fr-FR" b="1" dirty="0">
                <a:solidFill>
                  <a:srgbClr val="222222"/>
                </a:solidFill>
                <a:latin typeface="arial" panose="020B0604020202020204" pitchFamily="34" charset="0"/>
              </a:rPr>
              <a:t> </a:t>
            </a:r>
            <a:r>
              <a:rPr lang="fr-FR" b="1" dirty="0" smtClean="0">
                <a:solidFill>
                  <a:srgbClr val="222222"/>
                </a:solidFill>
                <a:latin typeface="arial" panose="020B0604020202020204" pitchFamily="34" charset="0"/>
              </a:rPr>
              <a:t>Né le </a:t>
            </a:r>
            <a:r>
              <a:rPr lang="fr-FR" dirty="0" smtClean="0">
                <a:solidFill>
                  <a:srgbClr val="222222"/>
                </a:solidFill>
                <a:latin typeface="arial" panose="020B0604020202020204" pitchFamily="34" charset="0"/>
              </a:rPr>
              <a:t>4 </a:t>
            </a:r>
            <a:r>
              <a:rPr lang="fr-FR" dirty="0">
                <a:solidFill>
                  <a:srgbClr val="222222"/>
                </a:solidFill>
                <a:latin typeface="arial" panose="020B0604020202020204" pitchFamily="34" charset="0"/>
              </a:rPr>
              <a:t>juillet 1804, </a:t>
            </a:r>
            <a:r>
              <a:rPr lang="fr-FR" dirty="0">
                <a:solidFill>
                  <a:srgbClr val="1A0DAB"/>
                </a:solidFill>
                <a:latin typeface="arial" panose="020B0604020202020204" pitchFamily="34" charset="0"/>
                <a:hlinkClick r:id="rId14"/>
              </a:rPr>
              <a:t>Salem, Massachusetts, États-Unis</a:t>
            </a:r>
            <a:endParaRPr lang="fr-FR" dirty="0"/>
          </a:p>
        </p:txBody>
      </p:sp>
    </p:spTree>
    <p:extLst>
      <p:ext uri="{BB962C8B-B14F-4D97-AF65-F5344CB8AC3E}">
        <p14:creationId xmlns:p14="http://schemas.microsoft.com/office/powerpoint/2010/main" val="11012777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2" name="Picture 8" descr="RÃ©sultat de recherche d'images pour &quot;dossier les sorciÃ¨res de salem histoire vrai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1" cy="6852993"/>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338655" y="374447"/>
            <a:ext cx="4049185" cy="923330"/>
          </a:xfrm>
          <a:prstGeom prst="rect">
            <a:avLst/>
          </a:prstGeom>
          <a:noFill/>
        </p:spPr>
        <p:txBody>
          <a:bodyPr wrap="none" lIns="91440" tIns="45720" rIns="91440" bIns="45720">
            <a:spAutoFit/>
          </a:bodyPr>
          <a:lstStyle/>
          <a:p>
            <a:pPr algn="ctr"/>
            <a:r>
              <a:rPr lang="fr-FR" sz="5400" b="1" cap="none" spc="0" dirty="0" smtClean="0">
                <a:ln w="12700" cmpd="sng">
                  <a:solidFill>
                    <a:schemeClr val="accent4"/>
                  </a:solidFill>
                  <a:prstDash val="solid"/>
                </a:ln>
                <a:solidFill>
                  <a:srgbClr val="FF0000"/>
                </a:solidFill>
                <a:effectLst/>
              </a:rPr>
              <a:t>A Bientôt…!!!</a:t>
            </a:r>
            <a:endParaRPr lang="fr-FR" sz="5400" b="1" cap="none" spc="0" dirty="0">
              <a:ln w="12700" cmpd="sng">
                <a:solidFill>
                  <a:schemeClr val="accent4"/>
                </a:solidFill>
                <a:prstDash val="solid"/>
              </a:ln>
              <a:solidFill>
                <a:srgbClr val="FF0000"/>
              </a:solidFill>
              <a:effectLst/>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18740" y="4625788"/>
            <a:ext cx="1546923" cy="1721224"/>
          </a:xfrm>
          <a:prstGeom prst="rect">
            <a:avLst/>
          </a:prstGeom>
        </p:spPr>
      </p:pic>
      <p:sp>
        <p:nvSpPr>
          <p:cNvPr id="5" name="ZoneTexte 4"/>
          <p:cNvSpPr txBox="1"/>
          <p:nvPr/>
        </p:nvSpPr>
        <p:spPr>
          <a:xfrm>
            <a:off x="801666" y="3106455"/>
            <a:ext cx="4709786" cy="369332"/>
          </a:xfrm>
          <a:prstGeom prst="rect">
            <a:avLst/>
          </a:prstGeom>
          <a:noFill/>
        </p:spPr>
        <p:txBody>
          <a:bodyPr wrap="square" rtlCol="0">
            <a:spAutoFit/>
          </a:bodyPr>
          <a:lstStyle/>
          <a:p>
            <a:r>
              <a:rPr lang="fr-FR" dirty="0" smtClean="0"/>
              <a:t>Commentaires et images du NET</a:t>
            </a:r>
            <a:endParaRPr lang="fr-FR" dirty="0"/>
          </a:p>
        </p:txBody>
      </p:sp>
      <p:pic>
        <p:nvPicPr>
          <p:cNvPr id="6156" name="Picture 12" descr="sorciere-image-animee-0023"/>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75528" y="3495675"/>
            <a:ext cx="2838450" cy="1990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4935331"/>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TotalTime>
  <Words>1949</Words>
  <Application>Microsoft Office PowerPoint</Application>
  <PresentationFormat>Grand écran</PresentationFormat>
  <Paragraphs>27</Paragraphs>
  <Slides>13</Slides>
  <Notes>0</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13</vt:i4>
      </vt:variant>
    </vt:vector>
  </HeadingPairs>
  <TitlesOfParts>
    <vt:vector size="22" baseType="lpstr">
      <vt:lpstr>Arial</vt:lpstr>
      <vt:lpstr>Arial</vt:lpstr>
      <vt:lpstr>Calibri</vt:lpstr>
      <vt:lpstr>Calibri Light</vt:lpstr>
      <vt:lpstr>OpenSansLight</vt:lpstr>
      <vt:lpstr>OuestFranceRCIRegular</vt:lpstr>
      <vt:lpstr>Times New Roman</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9</cp:revision>
  <dcterms:created xsi:type="dcterms:W3CDTF">2019-08-04T21:08:22Z</dcterms:created>
  <dcterms:modified xsi:type="dcterms:W3CDTF">2024-04-27T14:22:14Z</dcterms:modified>
</cp:coreProperties>
</file>